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Lst>
  <p:notesMasterIdLst>
    <p:notesMasterId r:id="rId91"/>
  </p:notesMasterIdLst>
  <p:handoutMasterIdLst>
    <p:handoutMasterId r:id="rId92"/>
  </p:handoutMasterIdLst>
  <p:sldIdLst>
    <p:sldId id="662" r:id="rId2"/>
    <p:sldId id="663" r:id="rId3"/>
    <p:sldId id="637" r:id="rId4"/>
    <p:sldId id="638" r:id="rId5"/>
    <p:sldId id="639" r:id="rId6"/>
    <p:sldId id="636" r:id="rId7"/>
    <p:sldId id="640" r:id="rId8"/>
    <p:sldId id="641" r:id="rId9"/>
    <p:sldId id="665" r:id="rId10"/>
    <p:sldId id="666" r:id="rId11"/>
    <p:sldId id="588" r:id="rId12"/>
    <p:sldId id="589" r:id="rId13"/>
    <p:sldId id="590" r:id="rId14"/>
    <p:sldId id="591" r:id="rId15"/>
    <p:sldId id="592" r:id="rId16"/>
    <p:sldId id="593" r:id="rId17"/>
    <p:sldId id="594" r:id="rId18"/>
    <p:sldId id="595" r:id="rId19"/>
    <p:sldId id="596" r:id="rId20"/>
    <p:sldId id="660" r:id="rId21"/>
    <p:sldId id="652" r:id="rId22"/>
    <p:sldId id="651" r:id="rId23"/>
    <p:sldId id="597" r:id="rId24"/>
    <p:sldId id="664" r:id="rId25"/>
    <p:sldId id="598" r:id="rId26"/>
    <p:sldId id="599" r:id="rId27"/>
    <p:sldId id="600" r:id="rId28"/>
    <p:sldId id="677" r:id="rId29"/>
    <p:sldId id="601" r:id="rId30"/>
    <p:sldId id="643" r:id="rId31"/>
    <p:sldId id="650" r:id="rId32"/>
    <p:sldId id="669" r:id="rId33"/>
    <p:sldId id="647" r:id="rId34"/>
    <p:sldId id="679" r:id="rId35"/>
    <p:sldId id="654" r:id="rId36"/>
    <p:sldId id="676" r:id="rId37"/>
    <p:sldId id="678" r:id="rId38"/>
    <p:sldId id="655" r:id="rId39"/>
    <p:sldId id="653" r:id="rId40"/>
    <p:sldId id="648" r:id="rId41"/>
    <p:sldId id="658" r:id="rId42"/>
    <p:sldId id="659" r:id="rId43"/>
    <p:sldId id="644" r:id="rId44"/>
    <p:sldId id="646" r:id="rId45"/>
    <p:sldId id="661" r:id="rId46"/>
    <p:sldId id="656" r:id="rId47"/>
    <p:sldId id="642" r:id="rId48"/>
    <p:sldId id="602" r:id="rId49"/>
    <p:sldId id="603" r:id="rId50"/>
    <p:sldId id="605" r:id="rId51"/>
    <p:sldId id="606" r:id="rId52"/>
    <p:sldId id="607" r:id="rId53"/>
    <p:sldId id="608" r:id="rId54"/>
    <p:sldId id="609" r:id="rId55"/>
    <p:sldId id="673" r:id="rId56"/>
    <p:sldId id="610" r:id="rId57"/>
    <p:sldId id="611" r:id="rId58"/>
    <p:sldId id="612" r:id="rId59"/>
    <p:sldId id="613" r:id="rId60"/>
    <p:sldId id="674" r:id="rId61"/>
    <p:sldId id="614" r:id="rId62"/>
    <p:sldId id="615" r:id="rId63"/>
    <p:sldId id="616" r:id="rId64"/>
    <p:sldId id="617" r:id="rId65"/>
    <p:sldId id="618" r:id="rId66"/>
    <p:sldId id="619" r:id="rId67"/>
    <p:sldId id="620" r:id="rId68"/>
    <p:sldId id="621" r:id="rId69"/>
    <p:sldId id="622" r:id="rId70"/>
    <p:sldId id="623" r:id="rId71"/>
    <p:sldId id="624" r:id="rId72"/>
    <p:sldId id="625" r:id="rId73"/>
    <p:sldId id="626" r:id="rId74"/>
    <p:sldId id="627" r:id="rId75"/>
    <p:sldId id="628" r:id="rId76"/>
    <p:sldId id="629" r:id="rId77"/>
    <p:sldId id="630" r:id="rId78"/>
    <p:sldId id="631" r:id="rId79"/>
    <p:sldId id="632" r:id="rId80"/>
    <p:sldId id="633" r:id="rId81"/>
    <p:sldId id="634" r:id="rId82"/>
    <p:sldId id="667" r:id="rId83"/>
    <p:sldId id="692" r:id="rId84"/>
    <p:sldId id="694" r:id="rId85"/>
    <p:sldId id="695" r:id="rId86"/>
    <p:sldId id="698" r:id="rId87"/>
    <p:sldId id="696" r:id="rId88"/>
    <p:sldId id="687" r:id="rId89"/>
    <p:sldId id="668" r:id="rId90"/>
  </p:sldIdLst>
  <p:sldSz cx="9144000" cy="6858000" type="screen4x3"/>
  <p:notesSz cx="6742113" cy="9872663"/>
  <p:custShowLst>
    <p:custShow name="Zielgruppenpräsentation 1" id="0">
      <p:sldLst/>
    </p:custShow>
  </p:custShowLst>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BFAF9"/>
    <a:srgbClr val="FFFFCC"/>
    <a:srgbClr val="003B2F"/>
    <a:srgbClr val="003300"/>
    <a:srgbClr val="006600"/>
    <a:srgbClr val="306040"/>
    <a:srgbClr val="CC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4" autoAdjust="0"/>
    <p:restoredTop sz="86443" autoAdjust="0"/>
  </p:normalViewPr>
  <p:slideViewPr>
    <p:cSldViewPr snapToGrid="0">
      <p:cViewPr varScale="1">
        <p:scale>
          <a:sx n="69" d="100"/>
          <a:sy n="69" d="100"/>
        </p:scale>
        <p:origin x="77" y="317"/>
      </p:cViewPr>
      <p:guideLst>
        <p:guide orient="horz" pos="2160"/>
        <p:guide pos="2880"/>
      </p:guideLst>
    </p:cSldViewPr>
  </p:slideViewPr>
  <p:outlineViewPr>
    <p:cViewPr>
      <p:scale>
        <a:sx n="33" d="100"/>
        <a:sy n="33" d="100"/>
      </p:scale>
      <p:origin x="0" y="-2136"/>
    </p:cViewPr>
  </p:outlineViewPr>
  <p:notesTextViewPr>
    <p:cViewPr>
      <p:scale>
        <a:sx n="100" d="100"/>
        <a:sy n="100" d="100"/>
      </p:scale>
      <p:origin x="0" y="0"/>
    </p:cViewPr>
  </p:notesTextViewPr>
  <p:sorterViewPr>
    <p:cViewPr>
      <p:scale>
        <a:sx n="139" d="100"/>
        <a:sy n="139" d="100"/>
      </p:scale>
      <p:origin x="0" y="51888"/>
    </p:cViewPr>
  </p:sorterViewPr>
  <p:notesViewPr>
    <p:cSldViewPr snapToGrid="0">
      <p:cViewPr varScale="1">
        <p:scale>
          <a:sx n="98" d="100"/>
          <a:sy n="98" d="100"/>
        </p:scale>
        <p:origin x="-2928" y="-114"/>
      </p:cViewPr>
      <p:guideLst>
        <p:guide orient="horz" pos="3110"/>
        <p:guide pos="21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otes Placeholder">
            <a:extLst>
              <a:ext uri="{FF2B5EF4-FFF2-40B4-BE49-F238E27FC236}">
                <a16:creationId xmlns:a16="http://schemas.microsoft.com/office/drawing/2014/main" id="{5D535B4F-B3FC-48CE-8C29-BCEB4ED22E57}"/>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AE3542D-9507-47C3-B54F-B5496CF3EE1F}"/>
              </a:ext>
            </a:extLst>
          </p:cNvPr>
          <p:cNvSpPr>
            <a:spLocks noGrp="1" noRot="1" noChangeAspect="1" noChangeArrowheads="1" noTextEdit="1"/>
          </p:cNvSpPr>
          <p:nvPr>
            <p:ph type="sldImg"/>
          </p:nvPr>
        </p:nvSpPr>
        <p:spPr bwMode="auto">
          <a:xfrm>
            <a:off x="904875" y="741363"/>
            <a:ext cx="4932363" cy="3700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1747" name="Rectangle 3">
            <a:extLst>
              <a:ext uri="{FF2B5EF4-FFF2-40B4-BE49-F238E27FC236}">
                <a16:creationId xmlns:a16="http://schemas.microsoft.com/office/drawing/2014/main" id="{29D9E95C-2572-4F3F-9C57-B788CA41539F}"/>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E2F30766-B755-4FB4-87DA-EE5904E75634}"/>
              </a:ext>
            </a:extLst>
          </p:cNvPr>
          <p:cNvSpPr>
            <a:spLocks noGrp="1"/>
          </p:cNvSpPr>
          <p:nvPr>
            <p:ph type="body" idx="1"/>
          </p:nvPr>
        </p:nvSpPr>
        <p:spPr>
          <a:xfrm>
            <a:off x="0" y="0"/>
            <a:ext cx="0" cy="0"/>
          </a:xfrm>
        </p:spPr>
        <p:txBody>
          <a:bodyPr>
            <a:normAutofit fontScale="25000" lnSpcReduction="20000"/>
          </a:bodyPr>
          <a:lstStyle/>
          <a:p>
            <a:pPr>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E05E2B7F-529A-45F0-B2B6-3AF87564C52D}"/>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D24B57D8-1421-4C17-AA94-657F4529C83C}"/>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8C0BA48D-F23C-4C26-B143-A8B3DDCA86FA}"/>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A748F5E2-17A2-47C7-9035-E5CA7649E162}"/>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3804A93A-1C4E-4687-9C3B-8424B25A2351}"/>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AF4688DB-655F-493F-8C25-4ECF67009FB2}"/>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34729FBC-DFE6-4AEE-BBA1-B6FA9F5C37D5}"/>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117A7CDA-76D6-46DB-9E42-1675810D07BB}"/>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otes Placeholder">
            <a:extLst>
              <a:ext uri="{FF2B5EF4-FFF2-40B4-BE49-F238E27FC236}">
                <a16:creationId xmlns:a16="http://schemas.microsoft.com/office/drawing/2014/main" id="{3580D168-9B2C-48C9-B88C-B16C41A39BF7}"/>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otes Placeholder">
            <a:extLst>
              <a:ext uri="{FF2B5EF4-FFF2-40B4-BE49-F238E27FC236}">
                <a16:creationId xmlns:a16="http://schemas.microsoft.com/office/drawing/2014/main" id="{F14A2FB7-CAE4-42CF-9979-9D2FD9FFB005}"/>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otes Placeholder">
            <a:extLst>
              <a:ext uri="{FF2B5EF4-FFF2-40B4-BE49-F238E27FC236}">
                <a16:creationId xmlns:a16="http://schemas.microsoft.com/office/drawing/2014/main" id="{4476C6BB-C6C1-4749-942E-20C07C515799}"/>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otes Placeholder">
            <a:extLst>
              <a:ext uri="{FF2B5EF4-FFF2-40B4-BE49-F238E27FC236}">
                <a16:creationId xmlns:a16="http://schemas.microsoft.com/office/drawing/2014/main" id="{B099D82C-3928-4A7B-BFF9-7D24DF3AD32E}"/>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C2DC993C-24C9-4B10-B40C-87B92DECF0B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otes Placeholder">
            <a:extLst>
              <a:ext uri="{FF2B5EF4-FFF2-40B4-BE49-F238E27FC236}">
                <a16:creationId xmlns:a16="http://schemas.microsoft.com/office/drawing/2014/main" id="{1DB38932-C202-43DF-8A0E-D5612D333C80}"/>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E01E01D6-E652-481C-B970-1493D2085300}"/>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53BC8AEC-4BAE-4B0A-A0D9-0FEFF0875417}"/>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AA6F09A0-9D37-4AA3-BA08-26E592A44543}"/>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otes Placeholder">
            <a:extLst>
              <a:ext uri="{FF2B5EF4-FFF2-40B4-BE49-F238E27FC236}">
                <a16:creationId xmlns:a16="http://schemas.microsoft.com/office/drawing/2014/main" id="{A6AB44A5-EB00-4103-A9C9-E549D0BCFBEF}"/>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9B96E1E9-95F0-487E-B5CB-9F14890332F1}"/>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A242D2E-4B08-49E2-8917-DBA801509CF2}"/>
              </a:ext>
            </a:extLst>
          </p:cNvPr>
          <p:cNvSpPr>
            <a:spLocks noGrp="1" noRot="1" noChangeAspect="1" noChangeArrowheads="1" noTextEdit="1"/>
          </p:cNvSpPr>
          <p:nvPr>
            <p:ph type="sldImg"/>
          </p:nvPr>
        </p:nvSpPr>
        <p:spPr bwMode="auto">
          <a:xfrm>
            <a:off x="903288" y="741363"/>
            <a:ext cx="4935537" cy="3702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411" name="Rectangle 3">
            <a:extLst>
              <a:ext uri="{FF2B5EF4-FFF2-40B4-BE49-F238E27FC236}">
                <a16:creationId xmlns:a16="http://schemas.microsoft.com/office/drawing/2014/main" id="{D6A42764-5BE0-45D6-AAAA-BBE7654AC50F}"/>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otes Placeholder">
            <a:extLst>
              <a:ext uri="{FF2B5EF4-FFF2-40B4-BE49-F238E27FC236}">
                <a16:creationId xmlns:a16="http://schemas.microsoft.com/office/drawing/2014/main" id="{D0F451A8-A04C-411B-98CE-98239B7701C9}"/>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otes Placeholder">
            <a:extLst>
              <a:ext uri="{FF2B5EF4-FFF2-40B4-BE49-F238E27FC236}">
                <a16:creationId xmlns:a16="http://schemas.microsoft.com/office/drawing/2014/main" id="{123CF89B-4583-47C9-B48E-D578F40D69F9}"/>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a:extLst>
              <a:ext uri="{FF2B5EF4-FFF2-40B4-BE49-F238E27FC236}">
                <a16:creationId xmlns:a16="http://schemas.microsoft.com/office/drawing/2014/main" id="{0A6F43EC-7E33-4B86-9833-28F1090FECC7}"/>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a:extLst>
              <a:ext uri="{FF2B5EF4-FFF2-40B4-BE49-F238E27FC236}">
                <a16:creationId xmlns:a16="http://schemas.microsoft.com/office/drawing/2014/main" id="{E1D6AE7C-4DA5-4D13-A7B1-2AF1599305D2}"/>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otes Placeholder">
            <a:extLst>
              <a:ext uri="{FF2B5EF4-FFF2-40B4-BE49-F238E27FC236}">
                <a16:creationId xmlns:a16="http://schemas.microsoft.com/office/drawing/2014/main" id="{27E19D16-F606-4FC9-A115-308B6E154EB2}"/>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otes Placeholder">
            <a:extLst>
              <a:ext uri="{FF2B5EF4-FFF2-40B4-BE49-F238E27FC236}">
                <a16:creationId xmlns:a16="http://schemas.microsoft.com/office/drawing/2014/main" id="{0FE02927-A94C-4064-93A1-CBEE762D63D8}"/>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otes Placeholder">
            <a:extLst>
              <a:ext uri="{FF2B5EF4-FFF2-40B4-BE49-F238E27FC236}">
                <a16:creationId xmlns:a16="http://schemas.microsoft.com/office/drawing/2014/main" id="{1CA3625D-B53A-43F8-837A-3117F214188E}"/>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otes Placeholder">
            <a:extLst>
              <a:ext uri="{FF2B5EF4-FFF2-40B4-BE49-F238E27FC236}">
                <a16:creationId xmlns:a16="http://schemas.microsoft.com/office/drawing/2014/main" id="{1BC67839-7120-450F-A69F-FED31DCACB66}"/>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Notes Placeholder">
            <a:extLst>
              <a:ext uri="{FF2B5EF4-FFF2-40B4-BE49-F238E27FC236}">
                <a16:creationId xmlns:a16="http://schemas.microsoft.com/office/drawing/2014/main" id="{DDA497AC-E525-424F-8D27-58F595405554}"/>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otes Placeholder">
            <a:extLst>
              <a:ext uri="{FF2B5EF4-FFF2-40B4-BE49-F238E27FC236}">
                <a16:creationId xmlns:a16="http://schemas.microsoft.com/office/drawing/2014/main" id="{B736866F-31B0-45AA-A1CC-5C15AC39DF01}"/>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A8DAF3A-22B8-4E32-8438-49F4DD35AF5A}"/>
              </a:ext>
            </a:extLst>
          </p:cNvPr>
          <p:cNvSpPr>
            <a:spLocks noGrp="1" noRot="1" noChangeAspect="1" noChangeArrowheads="1" noTextEdit="1"/>
          </p:cNvSpPr>
          <p:nvPr>
            <p:ph type="sldImg"/>
          </p:nvPr>
        </p:nvSpPr>
        <p:spPr bwMode="auto">
          <a:xfrm>
            <a:off x="903288" y="741363"/>
            <a:ext cx="4935537" cy="3702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9459" name="Rectangle 3">
            <a:extLst>
              <a:ext uri="{FF2B5EF4-FFF2-40B4-BE49-F238E27FC236}">
                <a16:creationId xmlns:a16="http://schemas.microsoft.com/office/drawing/2014/main" id="{155F8764-474E-4162-AB77-6A9696952D03}"/>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otes Placeholder">
            <a:extLst>
              <a:ext uri="{FF2B5EF4-FFF2-40B4-BE49-F238E27FC236}">
                <a16:creationId xmlns:a16="http://schemas.microsoft.com/office/drawing/2014/main" id="{CD8676F2-C815-4884-91D2-0843623D8E3C}"/>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otes Placeholder">
            <a:extLst>
              <a:ext uri="{FF2B5EF4-FFF2-40B4-BE49-F238E27FC236}">
                <a16:creationId xmlns:a16="http://schemas.microsoft.com/office/drawing/2014/main" id="{ECEC9038-0A49-4DD0-946B-A1682A5097C0}"/>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otes Placeholder">
            <a:extLst>
              <a:ext uri="{FF2B5EF4-FFF2-40B4-BE49-F238E27FC236}">
                <a16:creationId xmlns:a16="http://schemas.microsoft.com/office/drawing/2014/main" id="{8C080B37-7440-4A21-989C-D352EA957756}"/>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otes Placeholder">
            <a:extLst>
              <a:ext uri="{FF2B5EF4-FFF2-40B4-BE49-F238E27FC236}">
                <a16:creationId xmlns:a16="http://schemas.microsoft.com/office/drawing/2014/main" id="{72C118F8-19D3-414C-93AC-6771CA0ABF87}"/>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Notes Placeholder">
            <a:extLst>
              <a:ext uri="{FF2B5EF4-FFF2-40B4-BE49-F238E27FC236}">
                <a16:creationId xmlns:a16="http://schemas.microsoft.com/office/drawing/2014/main" id="{77957CC0-A516-4CED-8A14-7B6470F1E305}"/>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otes Placeholder">
            <a:extLst>
              <a:ext uri="{FF2B5EF4-FFF2-40B4-BE49-F238E27FC236}">
                <a16:creationId xmlns:a16="http://schemas.microsoft.com/office/drawing/2014/main" id="{5AC5DBD8-149C-4898-8276-CC5BE242B2AC}"/>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otes Placeholder">
            <a:extLst>
              <a:ext uri="{FF2B5EF4-FFF2-40B4-BE49-F238E27FC236}">
                <a16:creationId xmlns:a16="http://schemas.microsoft.com/office/drawing/2014/main" id="{CEA5B592-1B93-45C0-A781-740B1B019E3D}"/>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otes Placeholder">
            <a:extLst>
              <a:ext uri="{FF2B5EF4-FFF2-40B4-BE49-F238E27FC236}">
                <a16:creationId xmlns:a16="http://schemas.microsoft.com/office/drawing/2014/main" id="{08AF84E3-DE10-408B-9FF8-5CE566C0F8FA}"/>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94FCB97E-CB2A-4FA2-8548-907B7C6DCE0C}"/>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DF9D9648-96CA-4197-8838-86CF9E3C791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5239EFB-566E-4E1E-A0F1-1D67C473A630}"/>
              </a:ext>
            </a:extLst>
          </p:cNvPr>
          <p:cNvSpPr>
            <a:spLocks noGrp="1" noRot="1" noChangeAspect="1" noChangeArrowheads="1" noTextEdit="1"/>
          </p:cNvSpPr>
          <p:nvPr>
            <p:ph type="sldImg"/>
          </p:nvPr>
        </p:nvSpPr>
        <p:spPr bwMode="auto">
          <a:xfrm>
            <a:off x="903288" y="741363"/>
            <a:ext cx="4935537" cy="3702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1507" name="Rectangle 3">
            <a:extLst>
              <a:ext uri="{FF2B5EF4-FFF2-40B4-BE49-F238E27FC236}">
                <a16:creationId xmlns:a16="http://schemas.microsoft.com/office/drawing/2014/main" id="{22E240F5-37CC-49ED-97CA-6A65D0AEB2A1}"/>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F5AD15EB-42DD-42B9-B82E-16BC491AB657}"/>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C75BC8AC-9252-4D71-B785-EC0586DDC061}"/>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E826DDAB-BC45-45F0-A9E6-3810706E14B4}"/>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F90ECD4F-288B-4A19-8DFE-D1D39B5687BC}"/>
              </a:ext>
            </a:extLst>
          </p:cNvPr>
          <p:cNvSpPr>
            <a:spLocks noGrp="1"/>
          </p:cNvSpPr>
          <p:nvPr>
            <p:ph type="body" idx="1"/>
          </p:nvPr>
        </p:nvSpPr>
        <p:spPr>
          <a:xfrm>
            <a:off x="0" y="0"/>
            <a:ext cx="0" cy="0"/>
          </a:xfrm>
        </p:spPr>
        <p:txBody>
          <a:bodyPr>
            <a:normAutofit fontScale="25000" lnSpcReduction="20000"/>
          </a:bodyPr>
          <a:lstStyle/>
          <a:p>
            <a:pPr>
              <a:defRPr/>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2B6D4AFC-69EB-449F-BF51-49CBC9FE0386}"/>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otes Placeholder">
            <a:extLst>
              <a:ext uri="{FF2B5EF4-FFF2-40B4-BE49-F238E27FC236}">
                <a16:creationId xmlns:a16="http://schemas.microsoft.com/office/drawing/2014/main" id="{3545D3F6-7D45-435F-904E-9D393AC7C8C4}"/>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0D7728A6-927B-4AE1-8C4C-E624B7B415F4}"/>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A0559DBE-805F-4664-9DA8-D0E48ABA8F39}"/>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BD18E00C-DC93-4E18-B169-E873A17A8521}"/>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C223A919-114A-42ED-81F8-8804D5122F27}"/>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4ECE301-CD51-4C72-A7F3-0796CB8095FB}"/>
              </a:ext>
            </a:extLst>
          </p:cNvPr>
          <p:cNvSpPr>
            <a:spLocks noGrp="1" noRot="1" noChangeAspect="1" noChangeArrowheads="1" noTextEdit="1"/>
          </p:cNvSpPr>
          <p:nvPr>
            <p:ph type="sldImg"/>
          </p:nvPr>
        </p:nvSpPr>
        <p:spPr bwMode="auto">
          <a:xfrm>
            <a:off x="903288" y="741363"/>
            <a:ext cx="4935537" cy="3702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3555" name="Rectangle 3">
            <a:extLst>
              <a:ext uri="{FF2B5EF4-FFF2-40B4-BE49-F238E27FC236}">
                <a16:creationId xmlns:a16="http://schemas.microsoft.com/office/drawing/2014/main" id="{43C4C5B9-D5E0-41EB-81E4-CE3776E8091A}"/>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otes Placeholder">
            <a:extLst>
              <a:ext uri="{FF2B5EF4-FFF2-40B4-BE49-F238E27FC236}">
                <a16:creationId xmlns:a16="http://schemas.microsoft.com/office/drawing/2014/main" id="{D72292A1-76F7-4D44-84D1-972B4C7DE4FB}"/>
              </a:ext>
            </a:extLst>
          </p:cNvPr>
          <p:cNvSpPr>
            <a:spLocks noGrp="1" noChangeArrowheads="1"/>
          </p:cNvSpPr>
          <p:nvPr>
            <p:ph type="body" idx="1"/>
          </p:nvPr>
        </p:nvSpPr>
        <p:spPr bwMode="auto">
          <a:xfrm>
            <a:off x="674688" y="4689475"/>
            <a:ext cx="5392737"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52407A16-CF12-40A8-A060-79055A2A3D15}"/>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C6323474-9EEB-4E74-A353-9AC042286667}"/>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46CA41AD-8EBF-45B5-A7B3-A2F3E2C16575}"/>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B0FCC476-CF46-43A0-B5DB-A4483767A970}"/>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FC719C3B-8EA5-4D18-9201-9A010EE8737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B775B79F-76FB-44E4-B639-DF3E7D326B1B}"/>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A172A94C-0BFA-4B1F-9B69-D8503DA39BF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B5194EB6-BA4C-4B0B-B7C0-F64A2530FE0D}"/>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26E21923-79A4-430F-A012-40D17D06ABFE}"/>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2402368-EA39-41AD-A262-D5A259CC6634}"/>
              </a:ext>
            </a:extLst>
          </p:cNvPr>
          <p:cNvSpPr>
            <a:spLocks noGrp="1" noRot="1" noChangeAspect="1" noChangeArrowheads="1" noTextEdit="1"/>
          </p:cNvSpPr>
          <p:nvPr>
            <p:ph type="sldImg"/>
          </p:nvPr>
        </p:nvSpPr>
        <p:spPr bwMode="auto">
          <a:xfrm>
            <a:off x="904875" y="741363"/>
            <a:ext cx="4932363" cy="3700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5603" name="Rectangle 3">
            <a:extLst>
              <a:ext uri="{FF2B5EF4-FFF2-40B4-BE49-F238E27FC236}">
                <a16:creationId xmlns:a16="http://schemas.microsoft.com/office/drawing/2014/main" id="{B985C350-2D2A-4BD5-B71E-990F442B9EB3}"/>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AF1E1DFA-F353-4E4A-9AA1-6938D283089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32A90949-4FE9-4D2A-9F6F-355FD4A42D63}"/>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19D2F7FF-3D18-4DD9-8E79-D62FC96816AB}"/>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757139CF-6DBB-41AC-B2AC-B5444CCA7BF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426A9D36-E1B1-448F-A3A2-EE4145EEEBD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836923CD-E52F-489B-90B5-347368120F78}"/>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D08CB96C-1D3B-46E9-838B-F50E7CC571F1}"/>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53AC8F54-A0BC-459D-9170-C36DA9BE39CF}"/>
              </a:ext>
            </a:extLst>
          </p:cNvPr>
          <p:cNvSpPr>
            <a:spLocks noGrp="1"/>
          </p:cNvSpPr>
          <p:nvPr>
            <p:ph type="body" idx="1"/>
          </p:nvPr>
        </p:nvSpPr>
        <p:spPr>
          <a:xfrm>
            <a:off x="0" y="0"/>
            <a:ext cx="0" cy="0"/>
          </a:xfrm>
        </p:spPr>
        <p:txBody>
          <a:bodyPr>
            <a:normAutofit fontScale="25000" lnSpcReduction="20000"/>
          </a:bodyPr>
          <a:lstStyle/>
          <a:p>
            <a:pPr>
              <a:defRPr/>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848F5E7C-1040-4DF6-AE51-717ED4CCE4B3}"/>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3FB9EA69-D750-4258-AAA8-D88E9AB7AE8C}"/>
              </a:ext>
            </a:extLst>
          </p:cNvPr>
          <p:cNvSpPr>
            <a:spLocks noGrp="1"/>
          </p:cNvSpPr>
          <p:nvPr>
            <p:ph type="body" idx="1"/>
          </p:nvPr>
        </p:nvSpPr>
        <p:spPr>
          <a:xfrm>
            <a:off x="0" y="0"/>
            <a:ext cx="0" cy="0"/>
          </a:xfrm>
        </p:spPr>
        <p:txBody>
          <a:bodyPr>
            <a:normAutofit fontScale="25000" lnSpcReduction="20000"/>
          </a:bodyPr>
          <a:lstStyle/>
          <a:p>
            <a:pPr>
              <a:defRP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386C250-2E38-4E10-914E-9492D7367F05}"/>
              </a:ext>
            </a:extLst>
          </p:cNvPr>
          <p:cNvSpPr>
            <a:spLocks noGrp="1" noRot="1" noChangeAspect="1" noChangeArrowheads="1" noTextEdit="1"/>
          </p:cNvSpPr>
          <p:nvPr>
            <p:ph type="sldImg"/>
          </p:nvPr>
        </p:nvSpPr>
        <p:spPr bwMode="auto">
          <a:xfrm>
            <a:off x="904875" y="741363"/>
            <a:ext cx="4932363" cy="3700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7651" name="Rectangle 3">
            <a:extLst>
              <a:ext uri="{FF2B5EF4-FFF2-40B4-BE49-F238E27FC236}">
                <a16:creationId xmlns:a16="http://schemas.microsoft.com/office/drawing/2014/main" id="{E02F5A72-6527-4B85-9F39-7763E2537CB0}"/>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A4460584-769C-4DBC-AC48-B970B92F7BF9}"/>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a:ext uri="{FF2B5EF4-FFF2-40B4-BE49-F238E27FC236}">
                <a16:creationId xmlns:a16="http://schemas.microsoft.com/office/drawing/2014/main" id="{4607046E-367C-4987-83F3-0A615E3F7205}"/>
              </a:ext>
            </a:extLst>
          </p:cNvPr>
          <p:cNvSpPr>
            <a:spLocks noGrp="1"/>
          </p:cNvSpPr>
          <p:nvPr>
            <p:ph type="body" idx="1"/>
          </p:nvPr>
        </p:nvSpPr>
        <p:spPr>
          <a:xfrm>
            <a:off x="0" y="0"/>
            <a:ext cx="0" cy="0"/>
          </a:xfrm>
        </p:spPr>
        <p:txBody>
          <a:bodyPr>
            <a:normAutofit fontScale="25000" lnSpcReduction="20000"/>
          </a:bodyPr>
          <a:lstStyle/>
          <a:p>
            <a:pPr>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F46582C-80E4-4E8D-9085-351BB635B056}"/>
              </a:ext>
            </a:extLst>
          </p:cNvPr>
          <p:cNvSpPr>
            <a:spLocks noGrp="1" noRot="1" noChangeAspect="1" noChangeArrowheads="1" noTextEdit="1"/>
          </p:cNvSpPr>
          <p:nvPr>
            <p:ph type="sldImg"/>
          </p:nvPr>
        </p:nvSpPr>
        <p:spPr bwMode="auto">
          <a:xfrm>
            <a:off x="904875" y="741363"/>
            <a:ext cx="4932363" cy="3700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9699" name="Rectangle 3">
            <a:extLst>
              <a:ext uri="{FF2B5EF4-FFF2-40B4-BE49-F238E27FC236}">
                <a16:creationId xmlns:a16="http://schemas.microsoft.com/office/drawing/2014/main" id="{82C0FA8F-870E-4A41-952C-A665BA2A6E47}"/>
              </a:ext>
            </a:extLst>
          </p:cNvPr>
          <p:cNvSpPr>
            <a:spLocks noGrp="1" noChangeArrowheads="1"/>
          </p:cNvSpPr>
          <p:nvPr>
            <p:ph type="body" idx="1"/>
          </p:nvPr>
        </p:nvSpPr>
        <p:spPr bwMode="auto">
          <a:xfrm>
            <a:off x="674688" y="4689475"/>
            <a:ext cx="5392737"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p>
            <a:pPr eaLnBrk="1" hangingPunct="1"/>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406B064-3378-45A6-BF3D-45FE4E69671B}"/>
              </a:ext>
            </a:extLst>
          </p:cNvPr>
          <p:cNvSpPr txBox="1">
            <a:spLocks noChangeArrowheads="1"/>
          </p:cNvSpPr>
          <p:nvPr userDrawn="1"/>
        </p:nvSpPr>
        <p:spPr bwMode="auto">
          <a:xfrm>
            <a:off x="1354138" y="7208838"/>
            <a:ext cx="9144000" cy="261937"/>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de-DE" sz="1100">
              <a:solidFill>
                <a:srgbClr val="003300"/>
              </a:solidFill>
            </a:endParaRPr>
          </a:p>
        </p:txBody>
      </p:sp>
    </p:spTree>
    <p:extLst>
      <p:ext uri="{BB962C8B-B14F-4D97-AF65-F5344CB8AC3E}">
        <p14:creationId xmlns:p14="http://schemas.microsoft.com/office/powerpoint/2010/main" val="250212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85CC931F-941F-4D5F-A209-D29F5FA780C9}"/>
              </a:ext>
            </a:extLst>
          </p:cNvPr>
          <p:cNvSpPr>
            <a:spLocks noGrp="1"/>
          </p:cNvSpPr>
          <p:nvPr>
            <p:ph type="dt" sz="half" idx="10"/>
          </p:nvPr>
        </p:nvSpPr>
        <p:spPr/>
        <p:txBody>
          <a:bodyPr/>
          <a:lstStyle>
            <a:lvl1pPr>
              <a:defRPr/>
            </a:lvl1pPr>
          </a:lstStyle>
          <a:p>
            <a:pPr>
              <a:defRPr/>
            </a:pPr>
            <a:r>
              <a:rPr lang="de-DE"/>
              <a:t>05.07.2025</a:t>
            </a:r>
          </a:p>
        </p:txBody>
      </p:sp>
      <p:sp>
        <p:nvSpPr>
          <p:cNvPr id="4" name="Fußzeilenplatzhalter 4">
            <a:extLst>
              <a:ext uri="{FF2B5EF4-FFF2-40B4-BE49-F238E27FC236}">
                <a16:creationId xmlns:a16="http://schemas.microsoft.com/office/drawing/2014/main" id="{E9F7C443-B5CD-472D-A12E-D3ED6330B63C}"/>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FBA4FCAC-0703-4DE7-A5C3-78AE8E31CCA1}"/>
              </a:ext>
            </a:extLst>
          </p:cNvPr>
          <p:cNvSpPr>
            <a:spLocks noGrp="1"/>
          </p:cNvSpPr>
          <p:nvPr>
            <p:ph type="sldNum" sz="quarter" idx="12"/>
          </p:nvPr>
        </p:nvSpPr>
        <p:spPr/>
        <p:txBody>
          <a:bodyPr/>
          <a:lstStyle>
            <a:lvl1pPr>
              <a:defRPr/>
            </a:lvl1pPr>
          </a:lstStyle>
          <a:p>
            <a:pPr>
              <a:defRPr/>
            </a:pPr>
            <a:fld id="{FFADE3AF-132C-4A09-AF30-F9DBCAF50DA6}" type="slidenum">
              <a:rPr lang="de-DE" altLang="de-DE"/>
              <a:pPr>
                <a:defRPr/>
              </a:pPr>
              <a:t>‹Nr.›</a:t>
            </a:fld>
            <a:endParaRPr lang="de-DE" altLang="de-DE"/>
          </a:p>
        </p:txBody>
      </p:sp>
    </p:spTree>
    <p:extLst>
      <p:ext uri="{BB962C8B-B14F-4D97-AF65-F5344CB8AC3E}">
        <p14:creationId xmlns:p14="http://schemas.microsoft.com/office/powerpoint/2010/main" val="140704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07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3">
            <a:extLst>
              <a:ext uri="{FF2B5EF4-FFF2-40B4-BE49-F238E27FC236}">
                <a16:creationId xmlns:a16="http://schemas.microsoft.com/office/drawing/2014/main" id="{CD70E27D-6B24-4D54-ADD9-94239F7702C0}"/>
              </a:ext>
            </a:extLst>
          </p:cNvPr>
          <p:cNvSpPr>
            <a:spLocks noGrp="1"/>
          </p:cNvSpPr>
          <p:nvPr>
            <p:ph type="dt" sz="half" idx="10"/>
          </p:nvPr>
        </p:nvSpPr>
        <p:spPr/>
        <p:txBody>
          <a:bodyPr/>
          <a:lstStyle>
            <a:lvl1pPr>
              <a:defRPr/>
            </a:lvl1pPr>
          </a:lstStyle>
          <a:p>
            <a:pPr>
              <a:defRPr/>
            </a:pPr>
            <a:r>
              <a:rPr lang="de-DE"/>
              <a:t>05.07.2025</a:t>
            </a:r>
          </a:p>
        </p:txBody>
      </p:sp>
      <p:sp>
        <p:nvSpPr>
          <p:cNvPr id="4" name="Fußzeilenplatzhalter 4">
            <a:extLst>
              <a:ext uri="{FF2B5EF4-FFF2-40B4-BE49-F238E27FC236}">
                <a16:creationId xmlns:a16="http://schemas.microsoft.com/office/drawing/2014/main" id="{7F98A470-1D1A-4279-BAF2-89EF16760E5D}"/>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236662A9-D443-4D6A-93ED-B5F42884F03C}"/>
              </a:ext>
            </a:extLst>
          </p:cNvPr>
          <p:cNvSpPr>
            <a:spLocks noGrp="1"/>
          </p:cNvSpPr>
          <p:nvPr>
            <p:ph type="sldNum" sz="quarter" idx="12"/>
          </p:nvPr>
        </p:nvSpPr>
        <p:spPr/>
        <p:txBody>
          <a:bodyPr/>
          <a:lstStyle>
            <a:lvl1pPr>
              <a:defRPr/>
            </a:lvl1pPr>
          </a:lstStyle>
          <a:p>
            <a:pPr>
              <a:defRPr/>
            </a:pPr>
            <a:fld id="{C22DC17B-D8FF-4175-ABFE-08D2A8B7D186}" type="slidenum">
              <a:rPr lang="de-DE" altLang="de-DE"/>
              <a:pPr>
                <a:defRPr/>
              </a:pPr>
              <a:t>‹Nr.›</a:t>
            </a:fld>
            <a:endParaRPr lang="de-DE" altLang="de-DE"/>
          </a:p>
        </p:txBody>
      </p:sp>
    </p:spTree>
    <p:extLst>
      <p:ext uri="{BB962C8B-B14F-4D97-AF65-F5344CB8AC3E}">
        <p14:creationId xmlns:p14="http://schemas.microsoft.com/office/powerpoint/2010/main" val="146328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quarter" idx="1"/>
          </p:nvPr>
        </p:nvSpPr>
        <p:spPr>
          <a:xfrm>
            <a:off x="457200" y="1600200"/>
            <a:ext cx="4038600" cy="218598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3938588"/>
            <a:ext cx="4038600" cy="21875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3938588"/>
            <a:ext cx="4038600" cy="21875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4A812FE9-0C7C-45A2-996B-5F1B707112E8}"/>
              </a:ext>
            </a:extLst>
          </p:cNvPr>
          <p:cNvSpPr>
            <a:spLocks noGrp="1"/>
          </p:cNvSpPr>
          <p:nvPr>
            <p:ph type="dt" sz="half" idx="10"/>
          </p:nvPr>
        </p:nvSpPr>
        <p:spPr/>
        <p:txBody>
          <a:bodyPr/>
          <a:lstStyle>
            <a:lvl1pPr>
              <a:defRPr/>
            </a:lvl1pPr>
          </a:lstStyle>
          <a:p>
            <a:pPr>
              <a:defRPr/>
            </a:pPr>
            <a:r>
              <a:rPr lang="de-DE"/>
              <a:t>05.07.2025</a:t>
            </a:r>
          </a:p>
        </p:txBody>
      </p:sp>
      <p:sp>
        <p:nvSpPr>
          <p:cNvPr id="8" name="Fußzeilenplatzhalter 4">
            <a:extLst>
              <a:ext uri="{FF2B5EF4-FFF2-40B4-BE49-F238E27FC236}">
                <a16:creationId xmlns:a16="http://schemas.microsoft.com/office/drawing/2014/main" id="{CB3C494C-2711-4240-BCB0-B13139C0FF76}"/>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88439D1E-1B3B-42F9-9644-B738004CE0F3}"/>
              </a:ext>
            </a:extLst>
          </p:cNvPr>
          <p:cNvSpPr>
            <a:spLocks noGrp="1"/>
          </p:cNvSpPr>
          <p:nvPr>
            <p:ph type="sldNum" sz="quarter" idx="12"/>
          </p:nvPr>
        </p:nvSpPr>
        <p:spPr/>
        <p:txBody>
          <a:bodyPr/>
          <a:lstStyle>
            <a:lvl1pPr>
              <a:defRPr/>
            </a:lvl1pPr>
          </a:lstStyle>
          <a:p>
            <a:pPr>
              <a:defRPr/>
            </a:pPr>
            <a:fld id="{E46A25E5-5303-4A9F-A777-B51FC38520E9}" type="slidenum">
              <a:rPr lang="de-DE" altLang="de-DE"/>
              <a:pPr>
                <a:defRPr/>
              </a:pPr>
              <a:t>‹Nr.›</a:t>
            </a:fld>
            <a:endParaRPr lang="de-DE" altLang="de-DE"/>
          </a:p>
        </p:txBody>
      </p:sp>
    </p:spTree>
    <p:extLst>
      <p:ext uri="{BB962C8B-B14F-4D97-AF65-F5344CB8AC3E}">
        <p14:creationId xmlns:p14="http://schemas.microsoft.com/office/powerpoint/2010/main" val="2724378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SmartArt-Platzhalter 2"/>
          <p:cNvSpPr>
            <a:spLocks noGrp="1"/>
          </p:cNvSpPr>
          <p:nvPr>
            <p:ph type="dgm" idx="1"/>
          </p:nvPr>
        </p:nvSpPr>
        <p:spPr>
          <a:xfrm>
            <a:off x="457200" y="1600200"/>
            <a:ext cx="8229600" cy="4525963"/>
          </a:xfrm>
          <a:prstGeom prst="rect">
            <a:avLst/>
          </a:prstGeom>
        </p:spPr>
        <p:txBody>
          <a:bodyPr/>
          <a:lstStyle/>
          <a:p>
            <a:pPr lvl="0"/>
            <a:endParaRPr lang="de-DE" noProof="0"/>
          </a:p>
        </p:txBody>
      </p:sp>
      <p:sp>
        <p:nvSpPr>
          <p:cNvPr id="4" name="Datumsplatzhalter 3">
            <a:extLst>
              <a:ext uri="{FF2B5EF4-FFF2-40B4-BE49-F238E27FC236}">
                <a16:creationId xmlns:a16="http://schemas.microsoft.com/office/drawing/2014/main" id="{0596F45B-E8D8-4125-981F-E6DDC23F1110}"/>
              </a:ext>
            </a:extLst>
          </p:cNvPr>
          <p:cNvSpPr>
            <a:spLocks noGrp="1"/>
          </p:cNvSpPr>
          <p:nvPr>
            <p:ph type="dt" sz="half" idx="10"/>
          </p:nvPr>
        </p:nvSpPr>
        <p:spPr/>
        <p:txBody>
          <a:bodyPr/>
          <a:lstStyle>
            <a:lvl1pPr>
              <a:defRPr/>
            </a:lvl1pPr>
          </a:lstStyle>
          <a:p>
            <a:pPr>
              <a:defRPr/>
            </a:pPr>
            <a:r>
              <a:rPr lang="de-DE"/>
              <a:t>05.07.2025</a:t>
            </a:r>
          </a:p>
        </p:txBody>
      </p:sp>
      <p:sp>
        <p:nvSpPr>
          <p:cNvPr id="5" name="Fußzeilenplatzhalter 4">
            <a:extLst>
              <a:ext uri="{FF2B5EF4-FFF2-40B4-BE49-F238E27FC236}">
                <a16:creationId xmlns:a16="http://schemas.microsoft.com/office/drawing/2014/main" id="{1A1C4136-7E57-4B1C-BC28-3488EF2E8D7B}"/>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991DAAF-0397-4653-A419-37859FF79949}"/>
              </a:ext>
            </a:extLst>
          </p:cNvPr>
          <p:cNvSpPr>
            <a:spLocks noGrp="1"/>
          </p:cNvSpPr>
          <p:nvPr>
            <p:ph type="sldNum" sz="quarter" idx="12"/>
          </p:nvPr>
        </p:nvSpPr>
        <p:spPr/>
        <p:txBody>
          <a:bodyPr/>
          <a:lstStyle>
            <a:lvl1pPr>
              <a:defRPr/>
            </a:lvl1pPr>
          </a:lstStyle>
          <a:p>
            <a:pPr>
              <a:defRPr/>
            </a:pPr>
            <a:fld id="{E4B57588-9A04-4992-AF2A-8A0DAA66716A}" type="slidenum">
              <a:rPr lang="de-DE" altLang="de-DE"/>
              <a:pPr>
                <a:defRPr/>
              </a:pPr>
              <a:t>‹Nr.›</a:t>
            </a:fld>
            <a:endParaRPr lang="de-DE" altLang="de-DE"/>
          </a:p>
        </p:txBody>
      </p:sp>
    </p:spTree>
    <p:extLst>
      <p:ext uri="{BB962C8B-B14F-4D97-AF65-F5344CB8AC3E}">
        <p14:creationId xmlns:p14="http://schemas.microsoft.com/office/powerpoint/2010/main" val="565874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FF8C6FB-4499-4F14-9BF2-E9671202A45C}"/>
              </a:ext>
            </a:extLst>
          </p:cNvPr>
          <p:cNvSpPr>
            <a:spLocks noGrp="1"/>
          </p:cNvSpPr>
          <p:nvPr>
            <p:ph type="dt" sz="half" idx="10"/>
          </p:nvPr>
        </p:nvSpPr>
        <p:spPr/>
        <p:txBody>
          <a:bodyPr/>
          <a:lstStyle>
            <a:lvl1pPr>
              <a:defRPr/>
            </a:lvl1pPr>
          </a:lstStyle>
          <a:p>
            <a:pPr>
              <a:defRPr/>
            </a:pPr>
            <a:r>
              <a:rPr lang="de-DE"/>
              <a:t>05.07.2025</a:t>
            </a:r>
          </a:p>
        </p:txBody>
      </p:sp>
      <p:sp>
        <p:nvSpPr>
          <p:cNvPr id="5" name="Fußzeilenplatzhalter 4">
            <a:extLst>
              <a:ext uri="{FF2B5EF4-FFF2-40B4-BE49-F238E27FC236}">
                <a16:creationId xmlns:a16="http://schemas.microsoft.com/office/drawing/2014/main" id="{16489B2F-6E06-4E45-BE33-485F99D96E1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B97A6C2-4795-4ED5-B7D0-522A0DFBA1B1}"/>
              </a:ext>
            </a:extLst>
          </p:cNvPr>
          <p:cNvSpPr>
            <a:spLocks noGrp="1"/>
          </p:cNvSpPr>
          <p:nvPr>
            <p:ph type="sldNum" sz="quarter" idx="12"/>
          </p:nvPr>
        </p:nvSpPr>
        <p:spPr/>
        <p:txBody>
          <a:bodyPr/>
          <a:lstStyle>
            <a:lvl1pPr>
              <a:defRPr/>
            </a:lvl1pPr>
          </a:lstStyle>
          <a:p>
            <a:pPr>
              <a:defRPr/>
            </a:pPr>
            <a:fld id="{FA0B4188-9BC6-4956-8E35-CFB291E38C4E}" type="slidenum">
              <a:rPr lang="de-DE" altLang="de-DE"/>
              <a:pPr>
                <a:defRPr/>
              </a:pPr>
              <a:t>‹Nr.›</a:t>
            </a:fld>
            <a:endParaRPr lang="de-DE" altLang="de-DE"/>
          </a:p>
        </p:txBody>
      </p:sp>
    </p:spTree>
    <p:extLst>
      <p:ext uri="{BB962C8B-B14F-4D97-AF65-F5344CB8AC3E}">
        <p14:creationId xmlns:p14="http://schemas.microsoft.com/office/powerpoint/2010/main" val="402016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2" name="Picture 44" descr="jpg_RGB_Titel-scharf-Nachbau BSSB">
            <a:extLst>
              <a:ext uri="{FF2B5EF4-FFF2-40B4-BE49-F238E27FC236}">
                <a16:creationId xmlns:a16="http://schemas.microsoft.com/office/drawing/2014/main" id="{38E418D3-ABC6-401A-B4DF-1E04B13D74F8}"/>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3" name="Untertitel 2">
            <a:extLst>
              <a:ext uri="{FF2B5EF4-FFF2-40B4-BE49-F238E27FC236}">
                <a16:creationId xmlns:a16="http://schemas.microsoft.com/office/drawing/2014/main" id="{2E75A8A1-73D8-4E80-874B-7548C5F51923}"/>
              </a:ext>
            </a:extLst>
          </p:cNvPr>
          <p:cNvSpPr txBox="1">
            <a:spLocks/>
          </p:cNvSpPr>
          <p:nvPr userDrawn="1"/>
        </p:nvSpPr>
        <p:spPr>
          <a:xfrm>
            <a:off x="273050" y="3429000"/>
            <a:ext cx="8597900" cy="14224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b="0"/>
              <a:t>Subtitel für die Präsentation</a:t>
            </a:r>
          </a:p>
        </p:txBody>
      </p:sp>
      <p:sp>
        <p:nvSpPr>
          <p:cNvPr id="4" name="Untertitel 2">
            <a:extLst>
              <a:ext uri="{FF2B5EF4-FFF2-40B4-BE49-F238E27FC236}">
                <a16:creationId xmlns:a16="http://schemas.microsoft.com/office/drawing/2014/main" id="{8A3423A2-9437-47B2-BA90-97ADF080EFA7}"/>
              </a:ext>
            </a:extLst>
          </p:cNvPr>
          <p:cNvSpPr txBox="1">
            <a:spLocks/>
          </p:cNvSpPr>
          <p:nvPr userDrawn="1"/>
        </p:nvSpPr>
        <p:spPr>
          <a:xfrm>
            <a:off x="273050" y="2006600"/>
            <a:ext cx="8597900" cy="14224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a:t>Titel der Präsentation</a:t>
            </a:r>
          </a:p>
          <a:p>
            <a:pPr eaLnBrk="1" fontAlgn="auto" hangingPunct="1">
              <a:spcBef>
                <a:spcPts val="0"/>
              </a:spcBef>
              <a:spcAft>
                <a:spcPts val="0"/>
              </a:spcAft>
              <a:defRPr/>
            </a:pPr>
            <a:r>
              <a:rPr lang="de-DE" err="1"/>
              <a:t>mehrzeilig</a:t>
            </a:r>
            <a:r>
              <a:rPr lang="de-DE"/>
              <a:t> möglich</a:t>
            </a:r>
          </a:p>
        </p:txBody>
      </p:sp>
      <p:sp>
        <p:nvSpPr>
          <p:cNvPr id="5" name="Datumsplatzhalter 2">
            <a:extLst>
              <a:ext uri="{FF2B5EF4-FFF2-40B4-BE49-F238E27FC236}">
                <a16:creationId xmlns:a16="http://schemas.microsoft.com/office/drawing/2014/main" id="{2237889D-751E-4BF6-9F3C-9C44A7516CFD}"/>
              </a:ext>
            </a:extLst>
          </p:cNvPr>
          <p:cNvSpPr>
            <a:spLocks noGrp="1"/>
          </p:cNvSpPr>
          <p:nvPr>
            <p:ph type="dt" sz="half" idx="10"/>
          </p:nvPr>
        </p:nvSpPr>
        <p:spPr/>
        <p:txBody>
          <a:bodyPr/>
          <a:lstStyle>
            <a:lvl1pPr>
              <a:defRPr/>
            </a:lvl1pPr>
          </a:lstStyle>
          <a:p>
            <a:pPr>
              <a:defRPr/>
            </a:pPr>
            <a:r>
              <a:rPr lang="de-DE"/>
              <a:t>05.07.2025</a:t>
            </a:r>
          </a:p>
        </p:txBody>
      </p:sp>
      <p:sp>
        <p:nvSpPr>
          <p:cNvPr id="6" name="Fußzeilenplatzhalter 3">
            <a:extLst>
              <a:ext uri="{FF2B5EF4-FFF2-40B4-BE49-F238E27FC236}">
                <a16:creationId xmlns:a16="http://schemas.microsoft.com/office/drawing/2014/main" id="{8FBC11A6-B3B2-4681-A6CD-EC04EED0CF1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4">
            <a:extLst>
              <a:ext uri="{FF2B5EF4-FFF2-40B4-BE49-F238E27FC236}">
                <a16:creationId xmlns:a16="http://schemas.microsoft.com/office/drawing/2014/main" id="{A2745174-355E-488D-98B7-6A92FE92ABE3}"/>
              </a:ext>
            </a:extLst>
          </p:cNvPr>
          <p:cNvSpPr>
            <a:spLocks noGrp="1"/>
          </p:cNvSpPr>
          <p:nvPr>
            <p:ph type="sldNum" sz="quarter" idx="12"/>
          </p:nvPr>
        </p:nvSpPr>
        <p:spPr/>
        <p:txBody>
          <a:bodyPr/>
          <a:lstStyle>
            <a:lvl1pPr>
              <a:defRPr/>
            </a:lvl1pPr>
          </a:lstStyle>
          <a:p>
            <a:pPr>
              <a:defRPr/>
            </a:pPr>
            <a:fld id="{9FA5CBB3-1007-4E6D-896E-C00F832893D7}" type="slidenum">
              <a:rPr lang="de-DE" altLang="de-DE"/>
              <a:pPr>
                <a:defRPr/>
              </a:pPr>
              <a:t>‹Nr.›</a:t>
            </a:fld>
            <a:endParaRPr lang="de-DE" altLang="de-DE"/>
          </a:p>
        </p:txBody>
      </p:sp>
    </p:spTree>
    <p:extLst>
      <p:ext uri="{BB962C8B-B14F-4D97-AF65-F5344CB8AC3E}">
        <p14:creationId xmlns:p14="http://schemas.microsoft.com/office/powerpoint/2010/main" val="277121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C36F652F-50FA-46F5-8312-264A1EDA4C2B}"/>
              </a:ext>
            </a:extLst>
          </p:cNvPr>
          <p:cNvSpPr txBox="1">
            <a:spLocks/>
          </p:cNvSpPr>
          <p:nvPr userDrawn="1"/>
        </p:nvSpPr>
        <p:spPr>
          <a:xfrm>
            <a:off x="273050" y="2565400"/>
            <a:ext cx="8597900" cy="28829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a:t>III. Hier steht der Fließtext</a:t>
            </a:r>
          </a:p>
          <a:p>
            <a:pPr eaLnBrk="1" fontAlgn="auto" hangingPunct="1">
              <a:spcBef>
                <a:spcPts val="0"/>
              </a:spcBef>
              <a:spcAft>
                <a:spcPts val="0"/>
              </a:spcAft>
              <a:defRPr/>
            </a:pPr>
            <a:endParaRPr lang="de-DE" sz="1600" b="0"/>
          </a:p>
          <a:p>
            <a:pPr eaLnBrk="1" fontAlgn="auto" hangingPunct="1">
              <a:spcBef>
                <a:spcPts val="0"/>
              </a:spcBef>
              <a:spcAft>
                <a:spcPts val="0"/>
              </a:spcAft>
              <a:defRPr/>
            </a:pPr>
            <a:r>
              <a:rPr lang="de-DE" sz="1600" b="0"/>
              <a:t>Blindtext: </a:t>
            </a:r>
            <a:r>
              <a:rPr lang="de-DE" sz="1600" b="0" err="1"/>
              <a:t>Lorem</a:t>
            </a:r>
            <a:r>
              <a:rPr lang="de-DE" sz="1600" b="0"/>
              <a:t> </a:t>
            </a:r>
            <a:r>
              <a:rPr lang="de-DE" sz="1600" b="0" err="1"/>
              <a:t>ipsum</a:t>
            </a:r>
            <a:r>
              <a:rPr lang="de-DE" sz="1600" b="0"/>
              <a:t> </a:t>
            </a:r>
            <a:r>
              <a:rPr lang="de-DE" sz="1600" b="0" err="1"/>
              <a:t>dolor</a:t>
            </a:r>
            <a:r>
              <a:rPr lang="de-DE" sz="1600" b="0"/>
              <a:t> </a:t>
            </a:r>
            <a:r>
              <a:rPr lang="de-DE" sz="1600" b="0" err="1"/>
              <a:t>sit</a:t>
            </a:r>
            <a:r>
              <a:rPr lang="de-DE" sz="1600" b="0"/>
              <a:t> </a:t>
            </a:r>
            <a:r>
              <a:rPr lang="de-DE" sz="1600" b="0" err="1"/>
              <a:t>amet</a:t>
            </a:r>
            <a:r>
              <a:rPr lang="de-DE" sz="1600" b="0"/>
              <a:t>, </a:t>
            </a:r>
            <a:r>
              <a:rPr lang="de-DE" sz="1600" b="0" err="1"/>
              <a:t>consectetuer</a:t>
            </a:r>
            <a:r>
              <a:rPr lang="de-DE" sz="1600" b="0"/>
              <a:t> </a:t>
            </a:r>
            <a:r>
              <a:rPr lang="de-DE" sz="1600" b="0" err="1"/>
              <a:t>adipiscing</a:t>
            </a:r>
            <a:r>
              <a:rPr lang="de-DE" sz="1600" b="0"/>
              <a:t> </a:t>
            </a:r>
            <a:r>
              <a:rPr lang="de-DE" sz="1600" b="0" err="1"/>
              <a:t>elit</a:t>
            </a:r>
            <a:r>
              <a:rPr lang="de-DE" sz="1600" b="0"/>
              <a:t>. </a:t>
            </a:r>
            <a:r>
              <a:rPr lang="de-DE" sz="1600" b="0" err="1"/>
              <a:t>Aenean</a:t>
            </a:r>
            <a:r>
              <a:rPr lang="de-DE" sz="1600" b="0"/>
              <a:t> </a:t>
            </a:r>
            <a:r>
              <a:rPr lang="de-DE" sz="1600" b="0" err="1"/>
              <a:t>commodo</a:t>
            </a:r>
            <a:r>
              <a:rPr lang="de-DE" sz="1600" b="0"/>
              <a:t> </a:t>
            </a:r>
            <a:r>
              <a:rPr lang="de-DE" sz="1600" b="0" err="1"/>
              <a:t>ligula</a:t>
            </a:r>
            <a:r>
              <a:rPr lang="de-DE" sz="1600" b="0"/>
              <a:t> </a:t>
            </a:r>
            <a:r>
              <a:rPr lang="de-DE" sz="1600" b="0" err="1"/>
              <a:t>eget</a:t>
            </a:r>
            <a:r>
              <a:rPr lang="de-DE" sz="1600" b="0"/>
              <a:t> </a:t>
            </a:r>
            <a:r>
              <a:rPr lang="de-DE" sz="1600" b="0" err="1"/>
              <a:t>dolor</a:t>
            </a:r>
            <a:r>
              <a:rPr lang="de-DE" sz="1600" b="0"/>
              <a:t>. </a:t>
            </a:r>
            <a:r>
              <a:rPr lang="de-DE" sz="1600" b="0" err="1"/>
              <a:t>Aenean</a:t>
            </a:r>
            <a:r>
              <a:rPr lang="de-DE" sz="1600" b="0"/>
              <a:t> </a:t>
            </a:r>
            <a:r>
              <a:rPr lang="de-DE" sz="1600" b="0" err="1"/>
              <a:t>massa</a:t>
            </a:r>
            <a:r>
              <a:rPr lang="de-DE" sz="1600" b="0"/>
              <a:t>. Cum </a:t>
            </a:r>
            <a:r>
              <a:rPr lang="de-DE" sz="1600" b="0" err="1"/>
              <a:t>sociis</a:t>
            </a:r>
            <a:r>
              <a:rPr lang="de-DE" sz="1600" b="0"/>
              <a:t> </a:t>
            </a:r>
            <a:r>
              <a:rPr lang="de-DE" sz="1600" b="0" err="1"/>
              <a:t>natoque</a:t>
            </a:r>
            <a:r>
              <a:rPr lang="de-DE" sz="1600" b="0"/>
              <a:t> </a:t>
            </a:r>
            <a:r>
              <a:rPr lang="de-DE" sz="1600" b="0" err="1"/>
              <a:t>penatibus</a:t>
            </a:r>
            <a:r>
              <a:rPr lang="de-DE" sz="1600" b="0"/>
              <a:t> et </a:t>
            </a:r>
            <a:r>
              <a:rPr lang="de-DE" sz="1600" b="0" err="1"/>
              <a:t>magnis</a:t>
            </a:r>
            <a:r>
              <a:rPr lang="de-DE" sz="1600" b="0"/>
              <a:t> dis </a:t>
            </a:r>
            <a:r>
              <a:rPr lang="de-DE" sz="1600" b="0" err="1"/>
              <a:t>parturient</a:t>
            </a:r>
            <a:r>
              <a:rPr lang="de-DE" sz="1600" b="0"/>
              <a:t> </a:t>
            </a:r>
            <a:r>
              <a:rPr lang="de-DE" sz="1600" b="0" err="1"/>
              <a:t>montes</a:t>
            </a:r>
            <a:r>
              <a:rPr lang="de-DE" sz="1600" b="0"/>
              <a:t>, </a:t>
            </a:r>
            <a:r>
              <a:rPr lang="de-DE" sz="1600" b="0" err="1"/>
              <a:t>nascetur</a:t>
            </a:r>
            <a:r>
              <a:rPr lang="de-DE" sz="1600" b="0"/>
              <a:t> </a:t>
            </a:r>
            <a:r>
              <a:rPr lang="de-DE" sz="1600" b="0" err="1"/>
              <a:t>ridiculus</a:t>
            </a:r>
            <a:r>
              <a:rPr lang="de-DE" sz="1600" b="0"/>
              <a:t> </a:t>
            </a:r>
            <a:r>
              <a:rPr lang="de-DE" sz="1600" b="0" err="1"/>
              <a:t>mus</a:t>
            </a:r>
            <a:r>
              <a:rPr lang="de-DE" sz="1600" b="0"/>
              <a:t>. </a:t>
            </a:r>
            <a:r>
              <a:rPr lang="de-DE" sz="1600" b="0" err="1"/>
              <a:t>Donec</a:t>
            </a:r>
            <a:r>
              <a:rPr lang="de-DE" sz="1600" b="0"/>
              <a:t> </a:t>
            </a:r>
            <a:r>
              <a:rPr lang="de-DE" sz="1600" b="0" err="1"/>
              <a:t>quam</a:t>
            </a:r>
            <a:r>
              <a:rPr lang="de-DE" sz="1600" b="0"/>
              <a:t> </a:t>
            </a:r>
            <a:r>
              <a:rPr lang="de-DE" sz="1600" b="0" err="1"/>
              <a:t>felis</a:t>
            </a:r>
            <a:r>
              <a:rPr lang="de-DE" sz="1600" b="0"/>
              <a:t>, </a:t>
            </a:r>
            <a:r>
              <a:rPr lang="de-DE" sz="1600" b="0" err="1"/>
              <a:t>ultricies</a:t>
            </a:r>
            <a:r>
              <a:rPr lang="de-DE" sz="1600" b="0"/>
              <a:t> </a:t>
            </a:r>
            <a:r>
              <a:rPr lang="de-DE" sz="1600" b="0" err="1"/>
              <a:t>nec</a:t>
            </a:r>
            <a:r>
              <a:rPr lang="de-DE" sz="1600" b="0"/>
              <a:t>, </a:t>
            </a:r>
            <a:r>
              <a:rPr lang="de-DE" sz="1600" b="0" err="1"/>
              <a:t>pellentesque</a:t>
            </a:r>
            <a:r>
              <a:rPr lang="de-DE" sz="1600" b="0"/>
              <a:t> </a:t>
            </a:r>
            <a:r>
              <a:rPr lang="de-DE" sz="1600" b="0" err="1"/>
              <a:t>eu</a:t>
            </a:r>
            <a:r>
              <a:rPr lang="de-DE" sz="1600" b="0"/>
              <a:t>, </a:t>
            </a:r>
            <a:r>
              <a:rPr lang="de-DE" sz="1600" b="0" err="1"/>
              <a:t>pretium</a:t>
            </a:r>
            <a:r>
              <a:rPr lang="de-DE" sz="1600" b="0"/>
              <a:t> </a:t>
            </a:r>
            <a:r>
              <a:rPr lang="de-DE" sz="1600" b="0" err="1"/>
              <a:t>quis</a:t>
            </a:r>
            <a:r>
              <a:rPr lang="de-DE" sz="1600" b="0"/>
              <a:t>, </a:t>
            </a:r>
            <a:r>
              <a:rPr lang="de-DE" sz="1600" b="0" err="1"/>
              <a:t>sem</a:t>
            </a:r>
            <a:r>
              <a:rPr lang="de-DE" sz="1600" b="0"/>
              <a:t>. </a:t>
            </a:r>
            <a:r>
              <a:rPr lang="de-DE" sz="1600" b="0" err="1"/>
              <a:t>Nulla</a:t>
            </a:r>
            <a:r>
              <a:rPr lang="de-DE" sz="1600" b="0"/>
              <a:t> </a:t>
            </a:r>
            <a:r>
              <a:rPr lang="de-DE" sz="1600" b="0" err="1"/>
              <a:t>consequat</a:t>
            </a:r>
            <a:r>
              <a:rPr lang="de-DE" sz="1600" b="0"/>
              <a:t> </a:t>
            </a:r>
            <a:r>
              <a:rPr lang="de-DE" sz="1600" b="0" err="1"/>
              <a:t>massa</a:t>
            </a:r>
            <a:r>
              <a:rPr lang="de-DE" sz="1600" b="0"/>
              <a:t> </a:t>
            </a:r>
            <a:r>
              <a:rPr lang="de-DE" sz="1600" b="0" err="1"/>
              <a:t>quis</a:t>
            </a:r>
            <a:r>
              <a:rPr lang="de-DE" sz="1600" b="0"/>
              <a:t> </a:t>
            </a:r>
            <a:r>
              <a:rPr lang="de-DE" sz="1600" b="0" err="1"/>
              <a:t>enim</a:t>
            </a:r>
            <a:r>
              <a:rPr lang="de-DE" sz="1600" b="0"/>
              <a:t>. </a:t>
            </a:r>
            <a:r>
              <a:rPr lang="de-DE" sz="1600" b="0" err="1"/>
              <a:t>Donec</a:t>
            </a:r>
            <a:r>
              <a:rPr lang="de-DE" sz="1600" b="0"/>
              <a:t> </a:t>
            </a:r>
            <a:r>
              <a:rPr lang="de-DE" sz="1600" b="0" err="1"/>
              <a:t>pede</a:t>
            </a:r>
            <a:r>
              <a:rPr lang="de-DE" sz="1600" b="0"/>
              <a:t> </a:t>
            </a:r>
            <a:r>
              <a:rPr lang="de-DE" sz="1600" b="0" err="1"/>
              <a:t>justo</a:t>
            </a:r>
            <a:r>
              <a:rPr lang="de-DE" sz="1600" b="0"/>
              <a:t>, </a:t>
            </a:r>
            <a:r>
              <a:rPr lang="de-DE" sz="1600" b="0" err="1"/>
              <a:t>fringilla</a:t>
            </a:r>
            <a:r>
              <a:rPr lang="de-DE" sz="1600" b="0"/>
              <a:t> </a:t>
            </a:r>
            <a:r>
              <a:rPr lang="de-DE" sz="1600" b="0" err="1"/>
              <a:t>vel</a:t>
            </a:r>
            <a:r>
              <a:rPr lang="de-DE" sz="1600" b="0"/>
              <a:t>, </a:t>
            </a:r>
            <a:r>
              <a:rPr lang="de-DE" sz="1600" b="0" err="1"/>
              <a:t>aliquet</a:t>
            </a:r>
            <a:r>
              <a:rPr lang="de-DE" sz="1600" b="0"/>
              <a:t> </a:t>
            </a:r>
            <a:r>
              <a:rPr lang="de-DE" sz="1600" b="0" err="1"/>
              <a:t>nec</a:t>
            </a:r>
            <a:r>
              <a:rPr lang="de-DE" sz="1600" b="0"/>
              <a:t>, </a:t>
            </a:r>
            <a:r>
              <a:rPr lang="de-DE" sz="1600" b="0" err="1"/>
              <a:t>vulputate</a:t>
            </a:r>
            <a:r>
              <a:rPr lang="de-DE" sz="1600" b="0"/>
              <a:t> </a:t>
            </a:r>
            <a:r>
              <a:rPr lang="de-DE" sz="1600" b="0" err="1"/>
              <a:t>eget</a:t>
            </a:r>
            <a:r>
              <a:rPr lang="de-DE" sz="1600" b="0"/>
              <a:t>, </a:t>
            </a:r>
            <a:r>
              <a:rPr lang="de-DE" sz="1600" b="0" err="1"/>
              <a:t>arcu</a:t>
            </a:r>
            <a:r>
              <a:rPr lang="de-DE" sz="1600" b="0"/>
              <a:t>. In </a:t>
            </a:r>
            <a:r>
              <a:rPr lang="de-DE" sz="1600" b="0" err="1"/>
              <a:t>enim</a:t>
            </a:r>
            <a:r>
              <a:rPr lang="de-DE" sz="1600" b="0"/>
              <a:t> </a:t>
            </a:r>
            <a:r>
              <a:rPr lang="de-DE" sz="1600" b="0" err="1"/>
              <a:t>justo</a:t>
            </a:r>
            <a:r>
              <a:rPr lang="de-DE" sz="1600" b="0"/>
              <a:t>, </a:t>
            </a:r>
            <a:r>
              <a:rPr lang="de-DE" sz="1600" b="0" err="1"/>
              <a:t>rhoncus</a:t>
            </a:r>
            <a:r>
              <a:rPr lang="de-DE" sz="1600" b="0"/>
              <a:t> </a:t>
            </a:r>
            <a:r>
              <a:rPr lang="de-DE" sz="1600" b="0" err="1"/>
              <a:t>ut</a:t>
            </a:r>
            <a:r>
              <a:rPr lang="de-DE" sz="1600" b="0"/>
              <a:t>, </a:t>
            </a:r>
            <a:r>
              <a:rPr lang="de-DE" sz="1600" b="0" err="1"/>
              <a:t>imperdiet</a:t>
            </a:r>
            <a:r>
              <a:rPr lang="de-DE" sz="1600" b="0"/>
              <a:t> a, </a:t>
            </a:r>
            <a:r>
              <a:rPr lang="de-DE" sz="1600" b="0" err="1"/>
              <a:t>venenatis</a:t>
            </a:r>
            <a:r>
              <a:rPr lang="de-DE" sz="1600" b="0"/>
              <a:t> vitae, </a:t>
            </a:r>
            <a:r>
              <a:rPr lang="de-DE" sz="1600" b="0" err="1"/>
              <a:t>justo</a:t>
            </a:r>
            <a:r>
              <a:rPr lang="de-DE" sz="1600" b="0"/>
              <a:t>. </a:t>
            </a:r>
            <a:r>
              <a:rPr lang="de-DE" sz="1600" b="0" err="1"/>
              <a:t>Nullam</a:t>
            </a:r>
            <a:r>
              <a:rPr lang="de-DE" sz="1600" b="0"/>
              <a:t> </a:t>
            </a:r>
            <a:r>
              <a:rPr lang="de-DE" sz="1600" b="0" err="1"/>
              <a:t>dictum</a:t>
            </a:r>
            <a:r>
              <a:rPr lang="de-DE" sz="1600" b="0"/>
              <a:t> </a:t>
            </a:r>
            <a:r>
              <a:rPr lang="de-DE" sz="1600" b="0" err="1"/>
              <a:t>felis</a:t>
            </a:r>
            <a:r>
              <a:rPr lang="de-DE" sz="1600" b="0"/>
              <a:t> </a:t>
            </a:r>
            <a:r>
              <a:rPr lang="de-DE" sz="1600" b="0" err="1"/>
              <a:t>eu</a:t>
            </a:r>
            <a:r>
              <a:rPr lang="de-DE" sz="1600" b="0"/>
              <a:t> </a:t>
            </a:r>
            <a:r>
              <a:rPr lang="de-DE" sz="1600" b="0" err="1"/>
              <a:t>pede</a:t>
            </a:r>
            <a:r>
              <a:rPr lang="de-DE" sz="1600" b="0"/>
              <a:t> </a:t>
            </a:r>
            <a:r>
              <a:rPr lang="de-DE" sz="1600" b="0" err="1"/>
              <a:t>mollis</a:t>
            </a:r>
            <a:r>
              <a:rPr lang="de-DE" sz="1600" b="0"/>
              <a:t> </a:t>
            </a:r>
            <a:r>
              <a:rPr lang="de-DE" sz="1600" b="0" err="1"/>
              <a:t>pretium</a:t>
            </a:r>
            <a:r>
              <a:rPr lang="de-DE" sz="1600" b="0"/>
              <a:t>. Integer </a:t>
            </a:r>
            <a:r>
              <a:rPr lang="de-DE" sz="1600" b="0" err="1"/>
              <a:t>tincidunt</a:t>
            </a:r>
            <a:r>
              <a:rPr lang="de-DE" sz="1600" b="0"/>
              <a:t>. </a:t>
            </a:r>
            <a:r>
              <a:rPr lang="de-DE" sz="1600" b="0" err="1"/>
              <a:t>Cras</a:t>
            </a:r>
            <a:r>
              <a:rPr lang="de-DE" sz="1600" b="0"/>
              <a:t> </a:t>
            </a:r>
            <a:r>
              <a:rPr lang="de-DE" sz="1600" b="0" err="1"/>
              <a:t>dapibus</a:t>
            </a:r>
            <a:r>
              <a:rPr lang="de-DE" sz="1600" b="0"/>
              <a:t>. </a:t>
            </a:r>
            <a:r>
              <a:rPr lang="de-DE" sz="1600" b="0" err="1"/>
              <a:t>Vivamus</a:t>
            </a:r>
            <a:r>
              <a:rPr lang="de-DE" sz="1600" b="0"/>
              <a:t> </a:t>
            </a:r>
            <a:r>
              <a:rPr lang="de-DE" sz="1600" b="0" err="1"/>
              <a:t>elementum</a:t>
            </a:r>
            <a:r>
              <a:rPr lang="de-DE" sz="1600" b="0"/>
              <a:t> </a:t>
            </a:r>
            <a:r>
              <a:rPr lang="de-DE" sz="1600" b="0" err="1"/>
              <a:t>semper</a:t>
            </a:r>
            <a:r>
              <a:rPr lang="de-DE" sz="1600" b="0"/>
              <a:t> </a:t>
            </a:r>
            <a:r>
              <a:rPr lang="de-DE" sz="1600" b="0" err="1"/>
              <a:t>nisi</a:t>
            </a:r>
            <a:r>
              <a:rPr lang="de-DE" sz="1600" b="0"/>
              <a:t>. </a:t>
            </a:r>
            <a:r>
              <a:rPr lang="de-DE" sz="1600" b="0" err="1"/>
              <a:t>Aenean</a:t>
            </a:r>
            <a:r>
              <a:rPr lang="de-DE" sz="1600" b="0"/>
              <a:t> </a:t>
            </a:r>
            <a:r>
              <a:rPr lang="de-DE" sz="1600" b="0" err="1"/>
              <a:t>vulputate</a:t>
            </a:r>
            <a:r>
              <a:rPr lang="de-DE" sz="1600" b="0"/>
              <a:t> </a:t>
            </a:r>
            <a:r>
              <a:rPr lang="de-DE" sz="1600" b="0" err="1"/>
              <a:t>eleifend</a:t>
            </a:r>
            <a:r>
              <a:rPr lang="de-DE" sz="1600" b="0"/>
              <a:t> </a:t>
            </a:r>
            <a:r>
              <a:rPr lang="de-DE" sz="1600" b="0" err="1"/>
              <a:t>tellus</a:t>
            </a:r>
            <a:r>
              <a:rPr lang="de-DE" sz="1600" b="0"/>
              <a:t>. </a:t>
            </a:r>
            <a:r>
              <a:rPr lang="de-DE" sz="1600" b="0" err="1"/>
              <a:t>Aenean</a:t>
            </a:r>
            <a:r>
              <a:rPr lang="de-DE" sz="1600" b="0"/>
              <a:t> </a:t>
            </a:r>
            <a:r>
              <a:rPr lang="de-DE" sz="1600" b="0" err="1"/>
              <a:t>leo</a:t>
            </a:r>
            <a:r>
              <a:rPr lang="de-DE" sz="1600" b="0"/>
              <a:t> </a:t>
            </a:r>
            <a:r>
              <a:rPr lang="de-DE" sz="1600" b="0" err="1"/>
              <a:t>ligula</a:t>
            </a:r>
            <a:r>
              <a:rPr lang="de-DE" sz="1600" b="0"/>
              <a:t>, </a:t>
            </a:r>
            <a:r>
              <a:rPr lang="de-DE" sz="1600" b="0" err="1"/>
              <a:t>porttitor</a:t>
            </a:r>
            <a:r>
              <a:rPr lang="de-DE" sz="1600" b="0"/>
              <a:t> </a:t>
            </a:r>
            <a:r>
              <a:rPr lang="de-DE" sz="1600" b="0" err="1"/>
              <a:t>eu</a:t>
            </a:r>
            <a:r>
              <a:rPr lang="de-DE" sz="1600" b="0"/>
              <a:t>, </a:t>
            </a:r>
            <a:r>
              <a:rPr lang="de-DE" sz="1600" b="0" err="1"/>
              <a:t>consequat</a:t>
            </a:r>
            <a:r>
              <a:rPr lang="de-DE" sz="1600" b="0"/>
              <a:t> vitae, </a:t>
            </a:r>
            <a:r>
              <a:rPr lang="de-DE" sz="1600" b="0" err="1"/>
              <a:t>eleifend</a:t>
            </a:r>
            <a:r>
              <a:rPr lang="de-DE" sz="1600" b="0"/>
              <a:t> </a:t>
            </a:r>
            <a:r>
              <a:rPr lang="de-DE" sz="1600" b="0" err="1"/>
              <a:t>ac</a:t>
            </a:r>
            <a:r>
              <a:rPr lang="de-DE" sz="1600" b="0"/>
              <a:t>, </a:t>
            </a:r>
            <a:r>
              <a:rPr lang="de-DE" sz="1600" b="0" err="1"/>
              <a:t>enim</a:t>
            </a:r>
            <a:r>
              <a:rPr lang="de-DE" sz="1600" b="0"/>
              <a:t>. </a:t>
            </a:r>
            <a:r>
              <a:rPr lang="de-DE" sz="1600" b="0" err="1"/>
              <a:t>Aliquam</a:t>
            </a:r>
            <a:r>
              <a:rPr lang="de-DE" sz="1600" b="0"/>
              <a:t> </a:t>
            </a:r>
            <a:r>
              <a:rPr lang="de-DE" sz="1600" b="0" err="1"/>
              <a:t>lorem</a:t>
            </a:r>
            <a:r>
              <a:rPr lang="de-DE" sz="1600" b="0"/>
              <a:t> ante, </a:t>
            </a:r>
            <a:r>
              <a:rPr lang="de-DE" sz="1600" b="0" err="1"/>
              <a:t>dapibus</a:t>
            </a:r>
            <a:r>
              <a:rPr lang="de-DE" sz="1600" b="0"/>
              <a:t> in, </a:t>
            </a:r>
            <a:r>
              <a:rPr lang="de-DE" sz="1600" b="0" err="1"/>
              <a:t>viverra</a:t>
            </a:r>
            <a:r>
              <a:rPr lang="de-DE" sz="1600" b="0"/>
              <a:t> </a:t>
            </a:r>
            <a:r>
              <a:rPr lang="de-DE" sz="1600" b="0" err="1"/>
              <a:t>quis</a:t>
            </a:r>
            <a:r>
              <a:rPr lang="de-DE" sz="1600" b="0"/>
              <a:t>, </a:t>
            </a:r>
            <a:r>
              <a:rPr lang="de-DE" sz="1600" b="0" err="1"/>
              <a:t>feugiat</a:t>
            </a:r>
            <a:r>
              <a:rPr lang="de-DE" sz="1600" b="0"/>
              <a:t> a, </a:t>
            </a:r>
            <a:r>
              <a:rPr lang="de-DE" sz="1600" b="0" err="1"/>
              <a:t>tellus</a:t>
            </a:r>
            <a:r>
              <a:rPr lang="de-DE" sz="1600" b="0"/>
              <a:t>. </a:t>
            </a:r>
            <a:r>
              <a:rPr lang="de-DE" sz="1600" b="0" err="1"/>
              <a:t>Phasellus</a:t>
            </a:r>
            <a:r>
              <a:rPr lang="de-DE" sz="1600" b="0"/>
              <a:t> </a:t>
            </a:r>
            <a:r>
              <a:rPr lang="de-DE" sz="1600" b="0" err="1"/>
              <a:t>viverra</a:t>
            </a:r>
            <a:r>
              <a:rPr lang="de-DE" sz="1600" b="0"/>
              <a:t> </a:t>
            </a:r>
            <a:r>
              <a:rPr lang="de-DE" sz="1600" b="0" err="1"/>
              <a:t>nulla</a:t>
            </a:r>
            <a:r>
              <a:rPr lang="de-DE" sz="1600" b="0"/>
              <a:t> </a:t>
            </a:r>
            <a:r>
              <a:rPr lang="de-DE" sz="1600" b="0" err="1"/>
              <a:t>ut</a:t>
            </a:r>
            <a:r>
              <a:rPr lang="de-DE" sz="1600" b="0"/>
              <a:t> </a:t>
            </a:r>
            <a:r>
              <a:rPr lang="de-DE" sz="1600" b="0" err="1"/>
              <a:t>metus</a:t>
            </a:r>
            <a:r>
              <a:rPr lang="de-DE" sz="1600" b="0"/>
              <a:t> </a:t>
            </a:r>
            <a:r>
              <a:rPr lang="de-DE" sz="1600" b="0" err="1"/>
              <a:t>varius</a:t>
            </a:r>
            <a:r>
              <a:rPr lang="de-DE" sz="1600" b="0"/>
              <a:t> </a:t>
            </a:r>
            <a:r>
              <a:rPr lang="de-DE" sz="1600" b="0" err="1"/>
              <a:t>laoreet</a:t>
            </a:r>
            <a:r>
              <a:rPr lang="de-DE" sz="1600" b="0"/>
              <a:t>. </a:t>
            </a:r>
            <a:r>
              <a:rPr lang="de-DE" sz="1600" b="0" err="1"/>
              <a:t>Quisque</a:t>
            </a:r>
            <a:r>
              <a:rPr lang="de-DE" sz="1600" b="0"/>
              <a:t> </a:t>
            </a:r>
            <a:r>
              <a:rPr lang="de-DE" sz="1600" b="0" err="1"/>
              <a:t>rutrum</a:t>
            </a:r>
            <a:r>
              <a:rPr lang="de-DE" sz="1600" b="0"/>
              <a:t>. </a:t>
            </a:r>
            <a:r>
              <a:rPr lang="de-DE" sz="1600" b="0" err="1"/>
              <a:t>Aenean</a:t>
            </a:r>
            <a:r>
              <a:rPr lang="de-DE" sz="1600" b="0"/>
              <a:t> </a:t>
            </a:r>
            <a:r>
              <a:rPr lang="de-DE" sz="1600" b="0" err="1"/>
              <a:t>imperdiet</a:t>
            </a:r>
            <a:r>
              <a:rPr lang="de-DE" sz="1600" b="0"/>
              <a:t>. </a:t>
            </a:r>
            <a:r>
              <a:rPr lang="de-DE" sz="1600" b="0" err="1"/>
              <a:t>Etiam</a:t>
            </a:r>
            <a:r>
              <a:rPr lang="de-DE" sz="1600" b="0"/>
              <a:t> </a:t>
            </a:r>
            <a:r>
              <a:rPr lang="de-DE" sz="1600" b="0" err="1"/>
              <a:t>ultricies</a:t>
            </a:r>
            <a:r>
              <a:rPr lang="de-DE" sz="1600" b="0"/>
              <a:t> </a:t>
            </a:r>
            <a:r>
              <a:rPr lang="de-DE" sz="1600" b="0" err="1"/>
              <a:t>nisi</a:t>
            </a:r>
            <a:r>
              <a:rPr lang="de-DE" sz="1600" b="0"/>
              <a:t> </a:t>
            </a:r>
            <a:r>
              <a:rPr lang="de-DE" sz="1600" b="0" err="1"/>
              <a:t>vel</a:t>
            </a:r>
            <a:r>
              <a:rPr lang="de-DE" sz="1600" b="0"/>
              <a:t> </a:t>
            </a:r>
            <a:r>
              <a:rPr lang="de-DE" sz="1600" b="0" err="1"/>
              <a:t>augue</a:t>
            </a:r>
            <a:r>
              <a:rPr lang="de-DE" sz="1600" b="0"/>
              <a:t>. </a:t>
            </a:r>
            <a:r>
              <a:rPr lang="de-DE" sz="1600" b="0" err="1"/>
              <a:t>Curabitur</a:t>
            </a:r>
            <a:r>
              <a:rPr lang="de-DE" sz="1600" b="0"/>
              <a:t> </a:t>
            </a:r>
            <a:r>
              <a:rPr lang="de-DE" sz="1600" b="0" err="1"/>
              <a:t>ullamcorper</a:t>
            </a:r>
            <a:r>
              <a:rPr lang="de-DE" sz="1600" b="0"/>
              <a:t> </a:t>
            </a:r>
            <a:r>
              <a:rPr lang="de-DE" sz="1600" b="0" err="1"/>
              <a:t>ultricies</a:t>
            </a:r>
            <a:r>
              <a:rPr lang="de-DE" sz="1600" b="0"/>
              <a:t> </a:t>
            </a:r>
            <a:r>
              <a:rPr lang="de-DE" sz="1600" b="0" err="1"/>
              <a:t>nisi</a:t>
            </a:r>
            <a:r>
              <a:rPr lang="de-DE" sz="1600" b="0"/>
              <a:t>.</a:t>
            </a:r>
          </a:p>
        </p:txBody>
      </p:sp>
      <p:sp>
        <p:nvSpPr>
          <p:cNvPr id="3" name="Untertitel 2">
            <a:extLst>
              <a:ext uri="{FF2B5EF4-FFF2-40B4-BE49-F238E27FC236}">
                <a16:creationId xmlns:a16="http://schemas.microsoft.com/office/drawing/2014/main" id="{3473EC6E-2406-4DA6-B091-11092D3E0A67}"/>
              </a:ext>
            </a:extLst>
          </p:cNvPr>
          <p:cNvSpPr txBox="1">
            <a:spLocks/>
          </p:cNvSpPr>
          <p:nvPr userDrawn="1"/>
        </p:nvSpPr>
        <p:spPr>
          <a:xfrm>
            <a:off x="273050" y="2095500"/>
            <a:ext cx="8597900" cy="5969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a:t>II. </a:t>
            </a:r>
            <a:r>
              <a:rPr lang="de-DE" sz="1600" err="1"/>
              <a:t>Sub-Headline</a:t>
            </a:r>
            <a:endParaRPr lang="de-DE" sz="1600"/>
          </a:p>
        </p:txBody>
      </p:sp>
      <p:pic>
        <p:nvPicPr>
          <p:cNvPr id="4" name="Picture 44" descr="jpg_RGB_Titel-scharf-Nachbau BSSB">
            <a:extLst>
              <a:ext uri="{FF2B5EF4-FFF2-40B4-BE49-F238E27FC236}">
                <a16:creationId xmlns:a16="http://schemas.microsoft.com/office/drawing/2014/main" id="{1EC066FF-5925-427B-96DD-608392ECD737}"/>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5" name="Datumsplatzhalter 2">
            <a:extLst>
              <a:ext uri="{FF2B5EF4-FFF2-40B4-BE49-F238E27FC236}">
                <a16:creationId xmlns:a16="http://schemas.microsoft.com/office/drawing/2014/main" id="{6B204176-DE0A-4A72-A018-10B88C3BC321}"/>
              </a:ext>
            </a:extLst>
          </p:cNvPr>
          <p:cNvSpPr>
            <a:spLocks noGrp="1"/>
          </p:cNvSpPr>
          <p:nvPr>
            <p:ph type="dt" sz="half" idx="10"/>
          </p:nvPr>
        </p:nvSpPr>
        <p:spPr/>
        <p:txBody>
          <a:bodyPr/>
          <a:lstStyle>
            <a:lvl1pPr>
              <a:defRPr/>
            </a:lvl1pPr>
          </a:lstStyle>
          <a:p>
            <a:pPr>
              <a:defRPr/>
            </a:pPr>
            <a:r>
              <a:rPr lang="de-DE"/>
              <a:t>05.07.2025</a:t>
            </a:r>
          </a:p>
        </p:txBody>
      </p:sp>
      <p:sp>
        <p:nvSpPr>
          <p:cNvPr id="6" name="Fußzeilenplatzhalter 3">
            <a:extLst>
              <a:ext uri="{FF2B5EF4-FFF2-40B4-BE49-F238E27FC236}">
                <a16:creationId xmlns:a16="http://schemas.microsoft.com/office/drawing/2014/main" id="{485B6EEE-CA31-455A-ACD2-A79EC7ACD81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4">
            <a:extLst>
              <a:ext uri="{FF2B5EF4-FFF2-40B4-BE49-F238E27FC236}">
                <a16:creationId xmlns:a16="http://schemas.microsoft.com/office/drawing/2014/main" id="{9431A218-0E5F-4EEC-AF00-FD0B92DAE7F7}"/>
              </a:ext>
            </a:extLst>
          </p:cNvPr>
          <p:cNvSpPr>
            <a:spLocks noGrp="1"/>
          </p:cNvSpPr>
          <p:nvPr>
            <p:ph type="sldNum" sz="quarter" idx="12"/>
          </p:nvPr>
        </p:nvSpPr>
        <p:spPr/>
        <p:txBody>
          <a:bodyPr/>
          <a:lstStyle>
            <a:lvl1pPr>
              <a:defRPr/>
            </a:lvl1pPr>
          </a:lstStyle>
          <a:p>
            <a:pPr>
              <a:defRPr/>
            </a:pPr>
            <a:fld id="{D0519C0B-CD81-46D9-B215-638507462562}" type="slidenum">
              <a:rPr lang="de-DE" altLang="de-DE"/>
              <a:pPr>
                <a:defRPr/>
              </a:pPr>
              <a:t>‹Nr.›</a:t>
            </a:fld>
            <a:endParaRPr lang="de-DE" altLang="de-DE"/>
          </a:p>
        </p:txBody>
      </p:sp>
    </p:spTree>
    <p:extLst>
      <p:ext uri="{BB962C8B-B14F-4D97-AF65-F5344CB8AC3E}">
        <p14:creationId xmlns:p14="http://schemas.microsoft.com/office/powerpoint/2010/main" val="304985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1602058B-B762-4EB9-8C12-09E5F873D612}"/>
              </a:ext>
            </a:extLst>
          </p:cNvPr>
          <p:cNvSpPr txBox="1">
            <a:spLocks/>
          </p:cNvSpPr>
          <p:nvPr userDrawn="1"/>
        </p:nvSpPr>
        <p:spPr>
          <a:xfrm>
            <a:off x="273050" y="2565400"/>
            <a:ext cx="8597900" cy="28829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a:t>III. Hier steht der Fließtext</a:t>
            </a:r>
          </a:p>
          <a:p>
            <a:pPr eaLnBrk="1" fontAlgn="auto" hangingPunct="1">
              <a:spcBef>
                <a:spcPts val="0"/>
              </a:spcBef>
              <a:spcAft>
                <a:spcPts val="0"/>
              </a:spcAft>
              <a:defRPr/>
            </a:pPr>
            <a:endParaRPr lang="de-DE" sz="1600" b="0"/>
          </a:p>
          <a:p>
            <a:pPr eaLnBrk="1" fontAlgn="auto" hangingPunct="1">
              <a:spcBef>
                <a:spcPts val="0"/>
              </a:spcBef>
              <a:spcAft>
                <a:spcPts val="0"/>
              </a:spcAft>
              <a:defRPr/>
            </a:pPr>
            <a:r>
              <a:rPr lang="de-DE" sz="1600" b="0"/>
              <a:t>Blindtext: </a:t>
            </a:r>
            <a:r>
              <a:rPr lang="de-DE" sz="1600" b="0" err="1"/>
              <a:t>Lorem</a:t>
            </a:r>
            <a:r>
              <a:rPr lang="de-DE" sz="1600" b="0"/>
              <a:t> </a:t>
            </a:r>
            <a:r>
              <a:rPr lang="de-DE" sz="1600" b="0" err="1"/>
              <a:t>ipsum</a:t>
            </a:r>
            <a:r>
              <a:rPr lang="de-DE" sz="1600" b="0"/>
              <a:t> </a:t>
            </a:r>
            <a:r>
              <a:rPr lang="de-DE" sz="1600" b="0" err="1"/>
              <a:t>dolor</a:t>
            </a:r>
            <a:r>
              <a:rPr lang="de-DE" sz="1600" b="0"/>
              <a:t> </a:t>
            </a:r>
            <a:r>
              <a:rPr lang="de-DE" sz="1600" b="0" err="1"/>
              <a:t>sit</a:t>
            </a:r>
            <a:r>
              <a:rPr lang="de-DE" sz="1600" b="0"/>
              <a:t> </a:t>
            </a:r>
            <a:r>
              <a:rPr lang="de-DE" sz="1600" b="0" err="1"/>
              <a:t>amet</a:t>
            </a:r>
            <a:r>
              <a:rPr lang="de-DE" sz="1600" b="0"/>
              <a:t>, </a:t>
            </a:r>
            <a:r>
              <a:rPr lang="de-DE" sz="1600" b="0" err="1"/>
              <a:t>consectetuer</a:t>
            </a:r>
            <a:r>
              <a:rPr lang="de-DE" sz="1600" b="0"/>
              <a:t> </a:t>
            </a:r>
            <a:r>
              <a:rPr lang="de-DE" sz="1600" b="0" err="1"/>
              <a:t>adipiscing</a:t>
            </a:r>
            <a:r>
              <a:rPr lang="de-DE" sz="1600" b="0"/>
              <a:t> </a:t>
            </a:r>
            <a:r>
              <a:rPr lang="de-DE" sz="1600" b="0" err="1"/>
              <a:t>elit</a:t>
            </a:r>
            <a:r>
              <a:rPr lang="de-DE" sz="1600" b="0"/>
              <a:t>. </a:t>
            </a:r>
            <a:r>
              <a:rPr lang="de-DE" sz="1600" b="0" err="1"/>
              <a:t>Aenean</a:t>
            </a:r>
            <a:r>
              <a:rPr lang="de-DE" sz="1600" b="0"/>
              <a:t> </a:t>
            </a:r>
            <a:r>
              <a:rPr lang="de-DE" sz="1600" b="0" err="1"/>
              <a:t>commodo</a:t>
            </a:r>
            <a:r>
              <a:rPr lang="de-DE" sz="1600" b="0"/>
              <a:t> </a:t>
            </a:r>
            <a:r>
              <a:rPr lang="de-DE" sz="1600" b="0" err="1"/>
              <a:t>ligula</a:t>
            </a:r>
            <a:r>
              <a:rPr lang="de-DE" sz="1600" b="0"/>
              <a:t> </a:t>
            </a:r>
            <a:r>
              <a:rPr lang="de-DE" sz="1600" b="0" err="1"/>
              <a:t>eget</a:t>
            </a:r>
            <a:r>
              <a:rPr lang="de-DE" sz="1600" b="0"/>
              <a:t> </a:t>
            </a:r>
            <a:r>
              <a:rPr lang="de-DE" sz="1600" b="0" err="1"/>
              <a:t>dolor</a:t>
            </a:r>
            <a:r>
              <a:rPr lang="de-DE" sz="1600" b="0"/>
              <a:t>. </a:t>
            </a:r>
            <a:r>
              <a:rPr lang="de-DE" sz="1600" b="0" err="1"/>
              <a:t>Aenean</a:t>
            </a:r>
            <a:r>
              <a:rPr lang="de-DE" sz="1600" b="0"/>
              <a:t> </a:t>
            </a:r>
            <a:r>
              <a:rPr lang="de-DE" sz="1600" b="0" err="1"/>
              <a:t>massa</a:t>
            </a:r>
            <a:r>
              <a:rPr lang="de-DE" sz="1600" b="0"/>
              <a:t>. Cum </a:t>
            </a:r>
            <a:r>
              <a:rPr lang="de-DE" sz="1600" b="0" err="1"/>
              <a:t>sociis</a:t>
            </a:r>
            <a:r>
              <a:rPr lang="de-DE" sz="1600" b="0"/>
              <a:t> </a:t>
            </a:r>
            <a:r>
              <a:rPr lang="de-DE" sz="1600" b="0" err="1"/>
              <a:t>natoque</a:t>
            </a:r>
            <a:r>
              <a:rPr lang="de-DE" sz="1600" b="0"/>
              <a:t> </a:t>
            </a:r>
            <a:r>
              <a:rPr lang="de-DE" sz="1600" b="0" err="1"/>
              <a:t>penatibus</a:t>
            </a:r>
            <a:r>
              <a:rPr lang="de-DE" sz="1600" b="0"/>
              <a:t> et </a:t>
            </a:r>
            <a:r>
              <a:rPr lang="de-DE" sz="1600" b="0" err="1"/>
              <a:t>magnis</a:t>
            </a:r>
            <a:r>
              <a:rPr lang="de-DE" sz="1600" b="0"/>
              <a:t> dis </a:t>
            </a:r>
            <a:r>
              <a:rPr lang="de-DE" sz="1600" b="0" err="1"/>
              <a:t>parturient</a:t>
            </a:r>
            <a:r>
              <a:rPr lang="de-DE" sz="1600" b="0"/>
              <a:t> </a:t>
            </a:r>
            <a:r>
              <a:rPr lang="de-DE" sz="1600" b="0" err="1"/>
              <a:t>montes</a:t>
            </a:r>
            <a:r>
              <a:rPr lang="de-DE" sz="1600" b="0"/>
              <a:t>, </a:t>
            </a:r>
            <a:r>
              <a:rPr lang="de-DE" sz="1600" b="0" err="1"/>
              <a:t>nascetur</a:t>
            </a:r>
            <a:r>
              <a:rPr lang="de-DE" sz="1600" b="0"/>
              <a:t> </a:t>
            </a:r>
            <a:r>
              <a:rPr lang="de-DE" sz="1600" b="0" err="1"/>
              <a:t>ridiculus</a:t>
            </a:r>
            <a:r>
              <a:rPr lang="de-DE" sz="1600" b="0"/>
              <a:t> </a:t>
            </a:r>
            <a:r>
              <a:rPr lang="de-DE" sz="1600" b="0" err="1"/>
              <a:t>mus</a:t>
            </a:r>
            <a:r>
              <a:rPr lang="de-DE" sz="1600" b="0"/>
              <a:t>. </a:t>
            </a:r>
            <a:r>
              <a:rPr lang="de-DE" sz="1600" b="0" err="1"/>
              <a:t>Donec</a:t>
            </a:r>
            <a:r>
              <a:rPr lang="de-DE" sz="1600" b="0"/>
              <a:t> </a:t>
            </a:r>
            <a:r>
              <a:rPr lang="de-DE" sz="1600" b="0" err="1"/>
              <a:t>quam</a:t>
            </a:r>
            <a:r>
              <a:rPr lang="de-DE" sz="1600" b="0"/>
              <a:t> </a:t>
            </a:r>
            <a:r>
              <a:rPr lang="de-DE" sz="1600" b="0" err="1"/>
              <a:t>felis</a:t>
            </a:r>
            <a:r>
              <a:rPr lang="de-DE" sz="1600" b="0"/>
              <a:t>, </a:t>
            </a:r>
            <a:r>
              <a:rPr lang="de-DE" sz="1600" b="0" err="1"/>
              <a:t>ultricies</a:t>
            </a:r>
            <a:r>
              <a:rPr lang="de-DE" sz="1600" b="0"/>
              <a:t> </a:t>
            </a:r>
            <a:r>
              <a:rPr lang="de-DE" sz="1600" b="0" err="1"/>
              <a:t>nec</a:t>
            </a:r>
            <a:r>
              <a:rPr lang="de-DE" sz="1600" b="0"/>
              <a:t>, </a:t>
            </a:r>
            <a:r>
              <a:rPr lang="de-DE" sz="1600" b="0" err="1"/>
              <a:t>pellentesque</a:t>
            </a:r>
            <a:r>
              <a:rPr lang="de-DE" sz="1600" b="0"/>
              <a:t> </a:t>
            </a:r>
            <a:r>
              <a:rPr lang="de-DE" sz="1600" b="0" err="1"/>
              <a:t>eu</a:t>
            </a:r>
            <a:r>
              <a:rPr lang="de-DE" sz="1600" b="0"/>
              <a:t>, </a:t>
            </a:r>
            <a:r>
              <a:rPr lang="de-DE" sz="1600" b="0" err="1"/>
              <a:t>pretium</a:t>
            </a:r>
            <a:r>
              <a:rPr lang="de-DE" sz="1600" b="0"/>
              <a:t> </a:t>
            </a:r>
            <a:r>
              <a:rPr lang="de-DE" sz="1600" b="0" err="1"/>
              <a:t>quis</a:t>
            </a:r>
            <a:r>
              <a:rPr lang="de-DE" sz="1600" b="0"/>
              <a:t>, </a:t>
            </a:r>
            <a:r>
              <a:rPr lang="de-DE" sz="1600" b="0" err="1"/>
              <a:t>sem</a:t>
            </a:r>
            <a:r>
              <a:rPr lang="de-DE" sz="1600" b="0"/>
              <a:t>. </a:t>
            </a:r>
            <a:r>
              <a:rPr lang="de-DE" sz="1600" b="0" err="1"/>
              <a:t>Nulla</a:t>
            </a:r>
            <a:r>
              <a:rPr lang="de-DE" sz="1600" b="0"/>
              <a:t> </a:t>
            </a:r>
            <a:r>
              <a:rPr lang="de-DE" sz="1600" b="0" err="1"/>
              <a:t>consequat</a:t>
            </a:r>
            <a:r>
              <a:rPr lang="de-DE" sz="1600" b="0"/>
              <a:t> </a:t>
            </a:r>
            <a:r>
              <a:rPr lang="de-DE" sz="1600" b="0" err="1"/>
              <a:t>massa</a:t>
            </a:r>
            <a:r>
              <a:rPr lang="de-DE" sz="1600" b="0"/>
              <a:t> </a:t>
            </a:r>
            <a:r>
              <a:rPr lang="de-DE" sz="1600" b="0" err="1"/>
              <a:t>quis</a:t>
            </a:r>
            <a:r>
              <a:rPr lang="de-DE" sz="1600" b="0"/>
              <a:t> </a:t>
            </a:r>
            <a:r>
              <a:rPr lang="de-DE" sz="1600" b="0" err="1"/>
              <a:t>enim</a:t>
            </a:r>
            <a:r>
              <a:rPr lang="de-DE" sz="1600" b="0"/>
              <a:t>. </a:t>
            </a:r>
            <a:r>
              <a:rPr lang="de-DE" sz="1600" b="0" err="1"/>
              <a:t>Donec</a:t>
            </a:r>
            <a:r>
              <a:rPr lang="de-DE" sz="1600" b="0"/>
              <a:t> </a:t>
            </a:r>
            <a:r>
              <a:rPr lang="de-DE" sz="1600" b="0" err="1"/>
              <a:t>pede</a:t>
            </a:r>
            <a:r>
              <a:rPr lang="de-DE" sz="1600" b="0"/>
              <a:t> </a:t>
            </a:r>
            <a:r>
              <a:rPr lang="de-DE" sz="1600" b="0" err="1"/>
              <a:t>justo</a:t>
            </a:r>
            <a:r>
              <a:rPr lang="de-DE" sz="1600" b="0"/>
              <a:t>, </a:t>
            </a:r>
            <a:r>
              <a:rPr lang="de-DE" sz="1600" b="0" err="1"/>
              <a:t>fringilla</a:t>
            </a:r>
            <a:r>
              <a:rPr lang="de-DE" sz="1600" b="0"/>
              <a:t> </a:t>
            </a:r>
            <a:r>
              <a:rPr lang="de-DE" sz="1600" b="0" err="1"/>
              <a:t>vel</a:t>
            </a:r>
            <a:r>
              <a:rPr lang="de-DE" sz="1600" b="0"/>
              <a:t>, </a:t>
            </a:r>
            <a:r>
              <a:rPr lang="de-DE" sz="1600" b="0" err="1"/>
              <a:t>aliquet</a:t>
            </a:r>
            <a:r>
              <a:rPr lang="de-DE" sz="1600" b="0"/>
              <a:t> </a:t>
            </a:r>
            <a:r>
              <a:rPr lang="de-DE" sz="1600" b="0" err="1"/>
              <a:t>nec</a:t>
            </a:r>
            <a:r>
              <a:rPr lang="de-DE" sz="1600" b="0"/>
              <a:t>, </a:t>
            </a:r>
            <a:r>
              <a:rPr lang="de-DE" sz="1600" b="0" err="1"/>
              <a:t>vulputate</a:t>
            </a:r>
            <a:r>
              <a:rPr lang="de-DE" sz="1600" b="0"/>
              <a:t> </a:t>
            </a:r>
            <a:r>
              <a:rPr lang="de-DE" sz="1600" b="0" err="1"/>
              <a:t>eget</a:t>
            </a:r>
            <a:r>
              <a:rPr lang="de-DE" sz="1600" b="0"/>
              <a:t>, </a:t>
            </a:r>
            <a:r>
              <a:rPr lang="de-DE" sz="1600" b="0" err="1"/>
              <a:t>arcu</a:t>
            </a:r>
            <a:r>
              <a:rPr lang="de-DE" sz="1600" b="0"/>
              <a:t>. In </a:t>
            </a:r>
            <a:r>
              <a:rPr lang="de-DE" sz="1600" b="0" err="1"/>
              <a:t>enim</a:t>
            </a:r>
            <a:r>
              <a:rPr lang="de-DE" sz="1600" b="0"/>
              <a:t> </a:t>
            </a:r>
            <a:r>
              <a:rPr lang="de-DE" sz="1600" b="0" err="1"/>
              <a:t>justo</a:t>
            </a:r>
            <a:r>
              <a:rPr lang="de-DE" sz="1600" b="0"/>
              <a:t>, </a:t>
            </a:r>
            <a:r>
              <a:rPr lang="de-DE" sz="1600" b="0" err="1"/>
              <a:t>rhoncus</a:t>
            </a:r>
            <a:r>
              <a:rPr lang="de-DE" sz="1600" b="0"/>
              <a:t> </a:t>
            </a:r>
            <a:r>
              <a:rPr lang="de-DE" sz="1600" b="0" err="1"/>
              <a:t>ut</a:t>
            </a:r>
            <a:r>
              <a:rPr lang="de-DE" sz="1600" b="0"/>
              <a:t>, </a:t>
            </a:r>
            <a:r>
              <a:rPr lang="de-DE" sz="1600" b="0" err="1"/>
              <a:t>imperdiet</a:t>
            </a:r>
            <a:r>
              <a:rPr lang="de-DE" sz="1600" b="0"/>
              <a:t> a, </a:t>
            </a:r>
            <a:r>
              <a:rPr lang="de-DE" sz="1600" b="0" err="1"/>
              <a:t>venenatis</a:t>
            </a:r>
            <a:r>
              <a:rPr lang="de-DE" sz="1600" b="0"/>
              <a:t> vitae, </a:t>
            </a:r>
            <a:r>
              <a:rPr lang="de-DE" sz="1600" b="0" err="1"/>
              <a:t>justo</a:t>
            </a:r>
            <a:r>
              <a:rPr lang="de-DE" sz="1600" b="0"/>
              <a:t>. </a:t>
            </a:r>
            <a:r>
              <a:rPr lang="de-DE" sz="1600" b="0" err="1"/>
              <a:t>Nullam</a:t>
            </a:r>
            <a:r>
              <a:rPr lang="de-DE" sz="1600" b="0"/>
              <a:t> </a:t>
            </a:r>
            <a:r>
              <a:rPr lang="de-DE" sz="1600" b="0" err="1"/>
              <a:t>dictum</a:t>
            </a:r>
            <a:r>
              <a:rPr lang="de-DE" sz="1600" b="0"/>
              <a:t> </a:t>
            </a:r>
            <a:r>
              <a:rPr lang="de-DE" sz="1600" b="0" err="1"/>
              <a:t>felis</a:t>
            </a:r>
            <a:r>
              <a:rPr lang="de-DE" sz="1600" b="0"/>
              <a:t> </a:t>
            </a:r>
            <a:r>
              <a:rPr lang="de-DE" sz="1600" b="0" err="1"/>
              <a:t>eu</a:t>
            </a:r>
            <a:r>
              <a:rPr lang="de-DE" sz="1600" b="0"/>
              <a:t> </a:t>
            </a:r>
            <a:r>
              <a:rPr lang="de-DE" sz="1600" b="0" err="1"/>
              <a:t>pede</a:t>
            </a:r>
            <a:r>
              <a:rPr lang="de-DE" sz="1600" b="0"/>
              <a:t> </a:t>
            </a:r>
            <a:r>
              <a:rPr lang="de-DE" sz="1600" b="0" err="1"/>
              <a:t>mollis</a:t>
            </a:r>
            <a:r>
              <a:rPr lang="de-DE" sz="1600" b="0"/>
              <a:t> </a:t>
            </a:r>
            <a:r>
              <a:rPr lang="de-DE" sz="1600" b="0" err="1"/>
              <a:t>pretium</a:t>
            </a:r>
            <a:r>
              <a:rPr lang="de-DE" sz="1600" b="0"/>
              <a:t>. Integer </a:t>
            </a:r>
            <a:r>
              <a:rPr lang="de-DE" sz="1600" b="0" err="1"/>
              <a:t>tincidunt</a:t>
            </a:r>
            <a:r>
              <a:rPr lang="de-DE" sz="1600" b="0"/>
              <a:t>. </a:t>
            </a:r>
            <a:r>
              <a:rPr lang="de-DE" sz="1600" b="0" err="1"/>
              <a:t>Cras</a:t>
            </a:r>
            <a:r>
              <a:rPr lang="de-DE" sz="1600" b="0"/>
              <a:t> </a:t>
            </a:r>
            <a:r>
              <a:rPr lang="de-DE" sz="1600" b="0" err="1"/>
              <a:t>dapibus</a:t>
            </a:r>
            <a:r>
              <a:rPr lang="de-DE" sz="1600" b="0"/>
              <a:t>. </a:t>
            </a:r>
            <a:r>
              <a:rPr lang="de-DE" sz="1600" b="0" err="1"/>
              <a:t>Vivamus</a:t>
            </a:r>
            <a:r>
              <a:rPr lang="de-DE" sz="1600" b="0"/>
              <a:t> </a:t>
            </a:r>
            <a:r>
              <a:rPr lang="de-DE" sz="1600" b="0" err="1"/>
              <a:t>elementum</a:t>
            </a:r>
            <a:r>
              <a:rPr lang="de-DE" sz="1600" b="0"/>
              <a:t> </a:t>
            </a:r>
            <a:r>
              <a:rPr lang="de-DE" sz="1600" b="0" err="1"/>
              <a:t>semper</a:t>
            </a:r>
            <a:r>
              <a:rPr lang="de-DE" sz="1600" b="0"/>
              <a:t> </a:t>
            </a:r>
            <a:r>
              <a:rPr lang="de-DE" sz="1600" b="0" err="1"/>
              <a:t>nisi</a:t>
            </a:r>
            <a:r>
              <a:rPr lang="de-DE" sz="1600" b="0"/>
              <a:t>. </a:t>
            </a:r>
            <a:r>
              <a:rPr lang="de-DE" sz="1600" b="0" err="1"/>
              <a:t>Aenean</a:t>
            </a:r>
            <a:r>
              <a:rPr lang="de-DE" sz="1600" b="0"/>
              <a:t> </a:t>
            </a:r>
            <a:r>
              <a:rPr lang="de-DE" sz="1600" b="0" err="1"/>
              <a:t>vulputate</a:t>
            </a:r>
            <a:r>
              <a:rPr lang="de-DE" sz="1600" b="0"/>
              <a:t> </a:t>
            </a:r>
            <a:r>
              <a:rPr lang="de-DE" sz="1600" b="0" err="1"/>
              <a:t>eleifend</a:t>
            </a:r>
            <a:r>
              <a:rPr lang="de-DE" sz="1600" b="0"/>
              <a:t> </a:t>
            </a:r>
            <a:r>
              <a:rPr lang="de-DE" sz="1600" b="0" err="1"/>
              <a:t>tellus</a:t>
            </a:r>
            <a:r>
              <a:rPr lang="de-DE" sz="1600" b="0"/>
              <a:t>. </a:t>
            </a:r>
            <a:r>
              <a:rPr lang="de-DE" sz="1600" b="0" err="1"/>
              <a:t>Aenean</a:t>
            </a:r>
            <a:r>
              <a:rPr lang="de-DE" sz="1600" b="0"/>
              <a:t> </a:t>
            </a:r>
            <a:r>
              <a:rPr lang="de-DE" sz="1600" b="0" err="1"/>
              <a:t>leo</a:t>
            </a:r>
            <a:r>
              <a:rPr lang="de-DE" sz="1600" b="0"/>
              <a:t> </a:t>
            </a:r>
            <a:r>
              <a:rPr lang="de-DE" sz="1600" b="0" err="1"/>
              <a:t>ligula</a:t>
            </a:r>
            <a:r>
              <a:rPr lang="de-DE" sz="1600" b="0"/>
              <a:t>, </a:t>
            </a:r>
            <a:r>
              <a:rPr lang="de-DE" sz="1600" b="0" err="1"/>
              <a:t>porttitor</a:t>
            </a:r>
            <a:r>
              <a:rPr lang="de-DE" sz="1600" b="0"/>
              <a:t> </a:t>
            </a:r>
            <a:r>
              <a:rPr lang="de-DE" sz="1600" b="0" err="1"/>
              <a:t>eu</a:t>
            </a:r>
            <a:r>
              <a:rPr lang="de-DE" sz="1600" b="0"/>
              <a:t>, </a:t>
            </a:r>
            <a:r>
              <a:rPr lang="de-DE" sz="1600" b="0" err="1"/>
              <a:t>consequat</a:t>
            </a:r>
            <a:r>
              <a:rPr lang="de-DE" sz="1600" b="0"/>
              <a:t> vitae, </a:t>
            </a:r>
            <a:r>
              <a:rPr lang="de-DE" sz="1600" b="0" err="1"/>
              <a:t>eleifend</a:t>
            </a:r>
            <a:r>
              <a:rPr lang="de-DE" sz="1600" b="0"/>
              <a:t> </a:t>
            </a:r>
            <a:r>
              <a:rPr lang="de-DE" sz="1600" b="0" err="1"/>
              <a:t>ac</a:t>
            </a:r>
            <a:r>
              <a:rPr lang="de-DE" sz="1600" b="0"/>
              <a:t>, </a:t>
            </a:r>
            <a:r>
              <a:rPr lang="de-DE" sz="1600" b="0" err="1"/>
              <a:t>enim</a:t>
            </a:r>
            <a:r>
              <a:rPr lang="de-DE" sz="1600" b="0"/>
              <a:t>. </a:t>
            </a:r>
            <a:r>
              <a:rPr lang="de-DE" sz="1600" b="0" err="1"/>
              <a:t>Aliquam</a:t>
            </a:r>
            <a:r>
              <a:rPr lang="de-DE" sz="1600" b="0"/>
              <a:t> </a:t>
            </a:r>
            <a:r>
              <a:rPr lang="de-DE" sz="1600" b="0" err="1"/>
              <a:t>lorem</a:t>
            </a:r>
            <a:r>
              <a:rPr lang="de-DE" sz="1600" b="0"/>
              <a:t> ante, </a:t>
            </a:r>
            <a:r>
              <a:rPr lang="de-DE" sz="1600" b="0" err="1"/>
              <a:t>dapibus</a:t>
            </a:r>
            <a:r>
              <a:rPr lang="de-DE" sz="1600" b="0"/>
              <a:t> in, </a:t>
            </a:r>
            <a:r>
              <a:rPr lang="de-DE" sz="1600" b="0" err="1"/>
              <a:t>viverra</a:t>
            </a:r>
            <a:r>
              <a:rPr lang="de-DE" sz="1600" b="0"/>
              <a:t> </a:t>
            </a:r>
            <a:r>
              <a:rPr lang="de-DE" sz="1600" b="0" err="1"/>
              <a:t>quis</a:t>
            </a:r>
            <a:r>
              <a:rPr lang="de-DE" sz="1600" b="0"/>
              <a:t>, </a:t>
            </a:r>
            <a:r>
              <a:rPr lang="de-DE" sz="1600" b="0" err="1"/>
              <a:t>feugiat</a:t>
            </a:r>
            <a:r>
              <a:rPr lang="de-DE" sz="1600" b="0"/>
              <a:t> a, </a:t>
            </a:r>
            <a:r>
              <a:rPr lang="de-DE" sz="1600" b="0" err="1"/>
              <a:t>tellus</a:t>
            </a:r>
            <a:r>
              <a:rPr lang="de-DE" sz="1600" b="0"/>
              <a:t>. </a:t>
            </a:r>
            <a:r>
              <a:rPr lang="de-DE" sz="1600" b="0" err="1"/>
              <a:t>Phasellus</a:t>
            </a:r>
            <a:r>
              <a:rPr lang="de-DE" sz="1600" b="0"/>
              <a:t> </a:t>
            </a:r>
            <a:r>
              <a:rPr lang="de-DE" sz="1600" b="0" err="1"/>
              <a:t>viverra</a:t>
            </a:r>
            <a:r>
              <a:rPr lang="de-DE" sz="1600" b="0"/>
              <a:t> </a:t>
            </a:r>
            <a:r>
              <a:rPr lang="de-DE" sz="1600" b="0" err="1"/>
              <a:t>nulla</a:t>
            </a:r>
            <a:r>
              <a:rPr lang="de-DE" sz="1600" b="0"/>
              <a:t> </a:t>
            </a:r>
            <a:r>
              <a:rPr lang="de-DE" sz="1600" b="0" err="1"/>
              <a:t>ut</a:t>
            </a:r>
            <a:r>
              <a:rPr lang="de-DE" sz="1600" b="0"/>
              <a:t> </a:t>
            </a:r>
            <a:r>
              <a:rPr lang="de-DE" sz="1600" b="0" err="1"/>
              <a:t>metus</a:t>
            </a:r>
            <a:r>
              <a:rPr lang="de-DE" sz="1600" b="0"/>
              <a:t> </a:t>
            </a:r>
            <a:r>
              <a:rPr lang="de-DE" sz="1600" b="0" err="1"/>
              <a:t>varius</a:t>
            </a:r>
            <a:r>
              <a:rPr lang="de-DE" sz="1600" b="0"/>
              <a:t> </a:t>
            </a:r>
            <a:r>
              <a:rPr lang="de-DE" sz="1600" b="0" err="1"/>
              <a:t>laoreet</a:t>
            </a:r>
            <a:r>
              <a:rPr lang="de-DE" sz="1600" b="0"/>
              <a:t>. </a:t>
            </a:r>
            <a:r>
              <a:rPr lang="de-DE" sz="1600" b="0" err="1"/>
              <a:t>Quisque</a:t>
            </a:r>
            <a:r>
              <a:rPr lang="de-DE" sz="1600" b="0"/>
              <a:t> </a:t>
            </a:r>
            <a:r>
              <a:rPr lang="de-DE" sz="1600" b="0" err="1"/>
              <a:t>rutrum</a:t>
            </a:r>
            <a:r>
              <a:rPr lang="de-DE" sz="1600" b="0"/>
              <a:t>. </a:t>
            </a:r>
            <a:r>
              <a:rPr lang="de-DE" sz="1600" b="0" err="1"/>
              <a:t>Aenean</a:t>
            </a:r>
            <a:r>
              <a:rPr lang="de-DE" sz="1600" b="0"/>
              <a:t> </a:t>
            </a:r>
            <a:r>
              <a:rPr lang="de-DE" sz="1600" b="0" err="1"/>
              <a:t>imperdiet</a:t>
            </a:r>
            <a:r>
              <a:rPr lang="de-DE" sz="1600" b="0"/>
              <a:t>. </a:t>
            </a:r>
            <a:r>
              <a:rPr lang="de-DE" sz="1600" b="0" err="1"/>
              <a:t>Etiam</a:t>
            </a:r>
            <a:r>
              <a:rPr lang="de-DE" sz="1600" b="0"/>
              <a:t> </a:t>
            </a:r>
            <a:r>
              <a:rPr lang="de-DE" sz="1600" b="0" err="1"/>
              <a:t>ultricies</a:t>
            </a:r>
            <a:r>
              <a:rPr lang="de-DE" sz="1600" b="0"/>
              <a:t> </a:t>
            </a:r>
            <a:r>
              <a:rPr lang="de-DE" sz="1600" b="0" err="1"/>
              <a:t>nisi</a:t>
            </a:r>
            <a:r>
              <a:rPr lang="de-DE" sz="1600" b="0"/>
              <a:t> </a:t>
            </a:r>
            <a:r>
              <a:rPr lang="de-DE" sz="1600" b="0" err="1"/>
              <a:t>vel</a:t>
            </a:r>
            <a:r>
              <a:rPr lang="de-DE" sz="1600" b="0"/>
              <a:t> </a:t>
            </a:r>
            <a:r>
              <a:rPr lang="de-DE" sz="1600" b="0" err="1"/>
              <a:t>augue</a:t>
            </a:r>
            <a:r>
              <a:rPr lang="de-DE" sz="1600" b="0"/>
              <a:t>. </a:t>
            </a:r>
            <a:r>
              <a:rPr lang="de-DE" sz="1600" b="0" err="1"/>
              <a:t>Curabitur</a:t>
            </a:r>
            <a:r>
              <a:rPr lang="de-DE" sz="1600" b="0"/>
              <a:t> </a:t>
            </a:r>
            <a:r>
              <a:rPr lang="de-DE" sz="1600" b="0" err="1"/>
              <a:t>ullamcorper</a:t>
            </a:r>
            <a:r>
              <a:rPr lang="de-DE" sz="1600" b="0"/>
              <a:t> </a:t>
            </a:r>
            <a:r>
              <a:rPr lang="de-DE" sz="1600" b="0" err="1"/>
              <a:t>ultricies</a:t>
            </a:r>
            <a:r>
              <a:rPr lang="de-DE" sz="1600" b="0"/>
              <a:t> </a:t>
            </a:r>
            <a:r>
              <a:rPr lang="de-DE" sz="1600" b="0" err="1"/>
              <a:t>nisi</a:t>
            </a:r>
            <a:r>
              <a:rPr lang="de-DE" sz="1600" b="0"/>
              <a:t>.</a:t>
            </a:r>
          </a:p>
        </p:txBody>
      </p:sp>
      <p:sp>
        <p:nvSpPr>
          <p:cNvPr id="3" name="Untertitel 2">
            <a:extLst>
              <a:ext uri="{FF2B5EF4-FFF2-40B4-BE49-F238E27FC236}">
                <a16:creationId xmlns:a16="http://schemas.microsoft.com/office/drawing/2014/main" id="{7CB37FA8-BE61-4E3C-BC44-EC631CA68603}"/>
              </a:ext>
            </a:extLst>
          </p:cNvPr>
          <p:cNvSpPr txBox="1">
            <a:spLocks/>
          </p:cNvSpPr>
          <p:nvPr userDrawn="1"/>
        </p:nvSpPr>
        <p:spPr>
          <a:xfrm>
            <a:off x="273050" y="2095500"/>
            <a:ext cx="8597900" cy="5969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a:t>II. </a:t>
            </a:r>
            <a:r>
              <a:rPr lang="de-DE" sz="1600" err="1"/>
              <a:t>Sub-Headline</a:t>
            </a:r>
            <a:endParaRPr lang="de-DE" sz="1600"/>
          </a:p>
        </p:txBody>
      </p:sp>
      <p:pic>
        <p:nvPicPr>
          <p:cNvPr id="4" name="Picture 44" descr="jpg_RGB_Titel-scharf-Nachbau BSSB">
            <a:extLst>
              <a:ext uri="{FF2B5EF4-FFF2-40B4-BE49-F238E27FC236}">
                <a16:creationId xmlns:a16="http://schemas.microsoft.com/office/drawing/2014/main" id="{392863E7-496D-437B-9354-EB503F9C3ED6}"/>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5" name="Datumsplatzhalter 2">
            <a:extLst>
              <a:ext uri="{FF2B5EF4-FFF2-40B4-BE49-F238E27FC236}">
                <a16:creationId xmlns:a16="http://schemas.microsoft.com/office/drawing/2014/main" id="{C37BC673-A8D4-499C-9B3B-840455357E98}"/>
              </a:ext>
            </a:extLst>
          </p:cNvPr>
          <p:cNvSpPr>
            <a:spLocks noGrp="1"/>
          </p:cNvSpPr>
          <p:nvPr>
            <p:ph type="dt" sz="half" idx="10"/>
          </p:nvPr>
        </p:nvSpPr>
        <p:spPr/>
        <p:txBody>
          <a:bodyPr/>
          <a:lstStyle>
            <a:lvl1pPr>
              <a:defRPr/>
            </a:lvl1pPr>
          </a:lstStyle>
          <a:p>
            <a:pPr>
              <a:defRPr/>
            </a:pPr>
            <a:r>
              <a:rPr lang="de-DE"/>
              <a:t>05.07.2025</a:t>
            </a:r>
          </a:p>
        </p:txBody>
      </p:sp>
      <p:sp>
        <p:nvSpPr>
          <p:cNvPr id="6" name="Fußzeilenplatzhalter 3">
            <a:extLst>
              <a:ext uri="{FF2B5EF4-FFF2-40B4-BE49-F238E27FC236}">
                <a16:creationId xmlns:a16="http://schemas.microsoft.com/office/drawing/2014/main" id="{C5E987B8-AB33-4377-B669-16F0D75F5AC5}"/>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4">
            <a:extLst>
              <a:ext uri="{FF2B5EF4-FFF2-40B4-BE49-F238E27FC236}">
                <a16:creationId xmlns:a16="http://schemas.microsoft.com/office/drawing/2014/main" id="{998E1B1D-B620-434B-A301-BD0DE2670AB5}"/>
              </a:ext>
            </a:extLst>
          </p:cNvPr>
          <p:cNvSpPr>
            <a:spLocks noGrp="1"/>
          </p:cNvSpPr>
          <p:nvPr>
            <p:ph type="sldNum" sz="quarter" idx="12"/>
          </p:nvPr>
        </p:nvSpPr>
        <p:spPr/>
        <p:txBody>
          <a:bodyPr/>
          <a:lstStyle>
            <a:lvl1pPr>
              <a:defRPr/>
            </a:lvl1pPr>
          </a:lstStyle>
          <a:p>
            <a:pPr>
              <a:defRPr/>
            </a:pPr>
            <a:fld id="{8A28289A-D8D8-4BAB-94FB-7C134F05D970}" type="slidenum">
              <a:rPr lang="de-DE" altLang="de-DE"/>
              <a:pPr>
                <a:defRPr/>
              </a:pPr>
              <a:t>‹Nr.›</a:t>
            </a:fld>
            <a:endParaRPr lang="de-DE" altLang="de-DE"/>
          </a:p>
        </p:txBody>
      </p:sp>
    </p:spTree>
    <p:extLst>
      <p:ext uri="{BB962C8B-B14F-4D97-AF65-F5344CB8AC3E}">
        <p14:creationId xmlns:p14="http://schemas.microsoft.com/office/powerpoint/2010/main" val="130235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DC95B15B-7E94-4CB2-93E5-755B0B44F9C0}"/>
              </a:ext>
            </a:extLst>
          </p:cNvPr>
          <p:cNvSpPr txBox="1">
            <a:spLocks/>
          </p:cNvSpPr>
          <p:nvPr userDrawn="1"/>
        </p:nvSpPr>
        <p:spPr>
          <a:xfrm>
            <a:off x="273050" y="2108200"/>
            <a:ext cx="8597900" cy="33401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a:t>II. Hier steht der Fließtext</a:t>
            </a:r>
          </a:p>
          <a:p>
            <a:pPr eaLnBrk="1" fontAlgn="auto" hangingPunct="1">
              <a:spcBef>
                <a:spcPts val="0"/>
              </a:spcBef>
              <a:spcAft>
                <a:spcPts val="0"/>
              </a:spcAft>
              <a:defRPr/>
            </a:pPr>
            <a:endParaRPr lang="de-DE" sz="1600" b="0"/>
          </a:p>
          <a:p>
            <a:pPr eaLnBrk="1" fontAlgn="auto" hangingPunct="1">
              <a:spcBef>
                <a:spcPts val="0"/>
              </a:spcBef>
              <a:spcAft>
                <a:spcPts val="0"/>
              </a:spcAft>
              <a:defRPr/>
            </a:pPr>
            <a:r>
              <a:rPr lang="de-DE" sz="1600" b="0"/>
              <a:t>Blindtext: </a:t>
            </a:r>
            <a:r>
              <a:rPr lang="de-DE" sz="1600" b="0" err="1"/>
              <a:t>Lorem</a:t>
            </a:r>
            <a:r>
              <a:rPr lang="de-DE" sz="1600" b="0"/>
              <a:t> </a:t>
            </a:r>
            <a:r>
              <a:rPr lang="de-DE" sz="1600" b="0" err="1"/>
              <a:t>ipsum</a:t>
            </a:r>
            <a:r>
              <a:rPr lang="de-DE" sz="1600" b="0"/>
              <a:t> </a:t>
            </a:r>
            <a:r>
              <a:rPr lang="de-DE" sz="1600" b="0" err="1"/>
              <a:t>dolor</a:t>
            </a:r>
            <a:r>
              <a:rPr lang="de-DE" sz="1600" b="0"/>
              <a:t> </a:t>
            </a:r>
            <a:r>
              <a:rPr lang="de-DE" sz="1600" b="0" err="1"/>
              <a:t>sit</a:t>
            </a:r>
            <a:r>
              <a:rPr lang="de-DE" sz="1600" b="0"/>
              <a:t> </a:t>
            </a:r>
            <a:r>
              <a:rPr lang="de-DE" sz="1600" b="0" err="1"/>
              <a:t>amet</a:t>
            </a:r>
            <a:r>
              <a:rPr lang="de-DE" sz="1600" b="0"/>
              <a:t>, </a:t>
            </a:r>
            <a:r>
              <a:rPr lang="de-DE" sz="1600" b="0" err="1"/>
              <a:t>consectetuer</a:t>
            </a:r>
            <a:r>
              <a:rPr lang="de-DE" sz="1600" b="0"/>
              <a:t> </a:t>
            </a:r>
            <a:r>
              <a:rPr lang="de-DE" sz="1600" b="0" err="1"/>
              <a:t>adipiscing</a:t>
            </a:r>
            <a:r>
              <a:rPr lang="de-DE" sz="1600" b="0"/>
              <a:t> </a:t>
            </a:r>
            <a:r>
              <a:rPr lang="de-DE" sz="1600" b="0" err="1"/>
              <a:t>elit</a:t>
            </a:r>
            <a:r>
              <a:rPr lang="de-DE" sz="1600" b="0"/>
              <a:t>. </a:t>
            </a:r>
            <a:r>
              <a:rPr lang="de-DE" sz="1600" b="0" err="1"/>
              <a:t>Aenean</a:t>
            </a:r>
            <a:r>
              <a:rPr lang="de-DE" sz="1600" b="0"/>
              <a:t> </a:t>
            </a:r>
            <a:r>
              <a:rPr lang="de-DE" sz="1600" b="0" err="1"/>
              <a:t>commodo</a:t>
            </a:r>
            <a:r>
              <a:rPr lang="de-DE" sz="1600" b="0"/>
              <a:t> </a:t>
            </a:r>
            <a:r>
              <a:rPr lang="de-DE" sz="1600" b="0" err="1"/>
              <a:t>ligula</a:t>
            </a:r>
            <a:r>
              <a:rPr lang="de-DE" sz="1600" b="0"/>
              <a:t> </a:t>
            </a:r>
            <a:r>
              <a:rPr lang="de-DE" sz="1600" b="0" err="1"/>
              <a:t>eget</a:t>
            </a:r>
            <a:r>
              <a:rPr lang="de-DE" sz="1600" b="0"/>
              <a:t> </a:t>
            </a:r>
            <a:r>
              <a:rPr lang="de-DE" sz="1600" b="0" err="1"/>
              <a:t>dolor</a:t>
            </a:r>
            <a:r>
              <a:rPr lang="de-DE" sz="1600" b="0"/>
              <a:t>. </a:t>
            </a:r>
            <a:r>
              <a:rPr lang="de-DE" sz="1600" b="0" err="1"/>
              <a:t>Aenean</a:t>
            </a:r>
            <a:r>
              <a:rPr lang="de-DE" sz="1600" b="0"/>
              <a:t> </a:t>
            </a:r>
            <a:r>
              <a:rPr lang="de-DE" sz="1600" b="0" err="1"/>
              <a:t>massa</a:t>
            </a:r>
            <a:r>
              <a:rPr lang="de-DE" sz="1600" b="0"/>
              <a:t>. Cum </a:t>
            </a:r>
            <a:r>
              <a:rPr lang="de-DE" sz="1600" b="0" err="1"/>
              <a:t>sociis</a:t>
            </a:r>
            <a:r>
              <a:rPr lang="de-DE" sz="1600" b="0"/>
              <a:t> </a:t>
            </a:r>
            <a:r>
              <a:rPr lang="de-DE" sz="1600" b="0" err="1"/>
              <a:t>natoque</a:t>
            </a:r>
            <a:r>
              <a:rPr lang="de-DE" sz="1600" b="0"/>
              <a:t> </a:t>
            </a:r>
            <a:r>
              <a:rPr lang="de-DE" sz="1600" b="0" err="1"/>
              <a:t>penatibus</a:t>
            </a:r>
            <a:r>
              <a:rPr lang="de-DE" sz="1600" b="0"/>
              <a:t> et </a:t>
            </a:r>
            <a:r>
              <a:rPr lang="de-DE" sz="1600" b="0" err="1"/>
              <a:t>magnis</a:t>
            </a:r>
            <a:r>
              <a:rPr lang="de-DE" sz="1600" b="0"/>
              <a:t> dis </a:t>
            </a:r>
            <a:r>
              <a:rPr lang="de-DE" sz="1600" b="0" err="1"/>
              <a:t>parturient</a:t>
            </a:r>
            <a:r>
              <a:rPr lang="de-DE" sz="1600" b="0"/>
              <a:t> </a:t>
            </a:r>
            <a:r>
              <a:rPr lang="de-DE" sz="1600" b="0" err="1"/>
              <a:t>montes</a:t>
            </a:r>
            <a:r>
              <a:rPr lang="de-DE" sz="1600" b="0"/>
              <a:t>, </a:t>
            </a:r>
            <a:r>
              <a:rPr lang="de-DE" sz="1600" b="0" err="1"/>
              <a:t>nascetur</a:t>
            </a:r>
            <a:r>
              <a:rPr lang="de-DE" sz="1600" b="0"/>
              <a:t> </a:t>
            </a:r>
            <a:r>
              <a:rPr lang="de-DE" sz="1600" b="0" err="1"/>
              <a:t>ridiculus</a:t>
            </a:r>
            <a:r>
              <a:rPr lang="de-DE" sz="1600" b="0"/>
              <a:t> </a:t>
            </a:r>
            <a:r>
              <a:rPr lang="de-DE" sz="1600" b="0" err="1"/>
              <a:t>mus</a:t>
            </a:r>
            <a:r>
              <a:rPr lang="de-DE" sz="1600" b="0"/>
              <a:t>. </a:t>
            </a:r>
            <a:r>
              <a:rPr lang="de-DE" sz="1600" b="0" err="1"/>
              <a:t>Donec</a:t>
            </a:r>
            <a:r>
              <a:rPr lang="de-DE" sz="1600" b="0"/>
              <a:t> </a:t>
            </a:r>
            <a:r>
              <a:rPr lang="de-DE" sz="1600" b="0" err="1"/>
              <a:t>quam</a:t>
            </a:r>
            <a:r>
              <a:rPr lang="de-DE" sz="1600" b="0"/>
              <a:t> </a:t>
            </a:r>
            <a:r>
              <a:rPr lang="de-DE" sz="1600" b="0" err="1"/>
              <a:t>felis</a:t>
            </a:r>
            <a:r>
              <a:rPr lang="de-DE" sz="1600" b="0"/>
              <a:t>, </a:t>
            </a:r>
            <a:r>
              <a:rPr lang="de-DE" sz="1600" b="0" err="1"/>
              <a:t>ultricies</a:t>
            </a:r>
            <a:r>
              <a:rPr lang="de-DE" sz="1600" b="0"/>
              <a:t> </a:t>
            </a:r>
            <a:r>
              <a:rPr lang="de-DE" sz="1600" b="0" err="1"/>
              <a:t>nec</a:t>
            </a:r>
            <a:r>
              <a:rPr lang="de-DE" sz="1600" b="0"/>
              <a:t>, </a:t>
            </a:r>
            <a:r>
              <a:rPr lang="de-DE" sz="1600" b="0" err="1"/>
              <a:t>pellentesque</a:t>
            </a:r>
            <a:r>
              <a:rPr lang="de-DE" sz="1600" b="0"/>
              <a:t> </a:t>
            </a:r>
            <a:r>
              <a:rPr lang="de-DE" sz="1600" b="0" err="1"/>
              <a:t>eu</a:t>
            </a:r>
            <a:r>
              <a:rPr lang="de-DE" sz="1600" b="0"/>
              <a:t>, </a:t>
            </a:r>
            <a:r>
              <a:rPr lang="de-DE" sz="1600" b="0" err="1"/>
              <a:t>pretium</a:t>
            </a:r>
            <a:r>
              <a:rPr lang="de-DE" sz="1600" b="0"/>
              <a:t> </a:t>
            </a:r>
            <a:r>
              <a:rPr lang="de-DE" sz="1600" b="0" err="1"/>
              <a:t>quis</a:t>
            </a:r>
            <a:r>
              <a:rPr lang="de-DE" sz="1600" b="0"/>
              <a:t>, </a:t>
            </a:r>
            <a:r>
              <a:rPr lang="de-DE" sz="1600" b="0" err="1"/>
              <a:t>sem</a:t>
            </a:r>
            <a:r>
              <a:rPr lang="de-DE" sz="1600" b="0"/>
              <a:t>. </a:t>
            </a:r>
            <a:r>
              <a:rPr lang="de-DE" sz="1600" b="0" err="1"/>
              <a:t>Nulla</a:t>
            </a:r>
            <a:r>
              <a:rPr lang="de-DE" sz="1600" b="0"/>
              <a:t> </a:t>
            </a:r>
            <a:r>
              <a:rPr lang="de-DE" sz="1600" b="0" err="1"/>
              <a:t>consequat</a:t>
            </a:r>
            <a:r>
              <a:rPr lang="de-DE" sz="1600" b="0"/>
              <a:t> </a:t>
            </a:r>
            <a:r>
              <a:rPr lang="de-DE" sz="1600" b="0" err="1"/>
              <a:t>massa</a:t>
            </a:r>
            <a:r>
              <a:rPr lang="de-DE" sz="1600" b="0"/>
              <a:t> </a:t>
            </a:r>
            <a:r>
              <a:rPr lang="de-DE" sz="1600" b="0" err="1"/>
              <a:t>quis</a:t>
            </a:r>
            <a:r>
              <a:rPr lang="de-DE" sz="1600" b="0"/>
              <a:t> </a:t>
            </a:r>
            <a:r>
              <a:rPr lang="de-DE" sz="1600" b="0" err="1"/>
              <a:t>enim</a:t>
            </a:r>
            <a:r>
              <a:rPr lang="de-DE" sz="1600" b="0"/>
              <a:t>. </a:t>
            </a:r>
            <a:r>
              <a:rPr lang="de-DE" sz="1600" b="0" err="1"/>
              <a:t>Donec</a:t>
            </a:r>
            <a:r>
              <a:rPr lang="de-DE" sz="1600" b="0"/>
              <a:t> </a:t>
            </a:r>
            <a:r>
              <a:rPr lang="de-DE" sz="1600" b="0" err="1"/>
              <a:t>pede</a:t>
            </a:r>
            <a:r>
              <a:rPr lang="de-DE" sz="1600" b="0"/>
              <a:t> </a:t>
            </a:r>
            <a:r>
              <a:rPr lang="de-DE" sz="1600" b="0" err="1"/>
              <a:t>justo</a:t>
            </a:r>
            <a:r>
              <a:rPr lang="de-DE" sz="1600" b="0"/>
              <a:t>, </a:t>
            </a:r>
            <a:r>
              <a:rPr lang="de-DE" sz="1600" b="0" err="1"/>
              <a:t>fringilla</a:t>
            </a:r>
            <a:r>
              <a:rPr lang="de-DE" sz="1600" b="0"/>
              <a:t> </a:t>
            </a:r>
            <a:r>
              <a:rPr lang="de-DE" sz="1600" b="0" err="1"/>
              <a:t>vel</a:t>
            </a:r>
            <a:r>
              <a:rPr lang="de-DE" sz="1600" b="0"/>
              <a:t>, </a:t>
            </a:r>
            <a:r>
              <a:rPr lang="de-DE" sz="1600" b="0" err="1"/>
              <a:t>aliquet</a:t>
            </a:r>
            <a:r>
              <a:rPr lang="de-DE" sz="1600" b="0"/>
              <a:t> </a:t>
            </a:r>
            <a:r>
              <a:rPr lang="de-DE" sz="1600" b="0" err="1"/>
              <a:t>nec</a:t>
            </a:r>
            <a:r>
              <a:rPr lang="de-DE" sz="1600" b="0"/>
              <a:t>, </a:t>
            </a:r>
            <a:r>
              <a:rPr lang="de-DE" sz="1600" b="0" err="1"/>
              <a:t>vulputate</a:t>
            </a:r>
            <a:r>
              <a:rPr lang="de-DE" sz="1600" b="0"/>
              <a:t> </a:t>
            </a:r>
            <a:r>
              <a:rPr lang="de-DE" sz="1600" b="0" err="1"/>
              <a:t>eget</a:t>
            </a:r>
            <a:r>
              <a:rPr lang="de-DE" sz="1600" b="0"/>
              <a:t>, </a:t>
            </a:r>
            <a:r>
              <a:rPr lang="de-DE" sz="1600" b="0" err="1"/>
              <a:t>arcu</a:t>
            </a:r>
            <a:r>
              <a:rPr lang="de-DE" sz="1600" b="0"/>
              <a:t>. In </a:t>
            </a:r>
            <a:r>
              <a:rPr lang="de-DE" sz="1600" b="0" err="1"/>
              <a:t>enim</a:t>
            </a:r>
            <a:r>
              <a:rPr lang="de-DE" sz="1600" b="0"/>
              <a:t> </a:t>
            </a:r>
            <a:r>
              <a:rPr lang="de-DE" sz="1600" b="0" err="1"/>
              <a:t>justo</a:t>
            </a:r>
            <a:r>
              <a:rPr lang="de-DE" sz="1600" b="0"/>
              <a:t>, </a:t>
            </a:r>
            <a:r>
              <a:rPr lang="de-DE" sz="1600" b="0" err="1"/>
              <a:t>rhoncus</a:t>
            </a:r>
            <a:r>
              <a:rPr lang="de-DE" sz="1600" b="0"/>
              <a:t> </a:t>
            </a:r>
            <a:r>
              <a:rPr lang="de-DE" sz="1600" b="0" err="1"/>
              <a:t>ut</a:t>
            </a:r>
            <a:r>
              <a:rPr lang="de-DE" sz="1600" b="0"/>
              <a:t>, </a:t>
            </a:r>
            <a:r>
              <a:rPr lang="de-DE" sz="1600" b="0" err="1"/>
              <a:t>imperdiet</a:t>
            </a:r>
            <a:r>
              <a:rPr lang="de-DE" sz="1600" b="0"/>
              <a:t> a, </a:t>
            </a:r>
            <a:r>
              <a:rPr lang="de-DE" sz="1600" b="0" err="1"/>
              <a:t>venenatis</a:t>
            </a:r>
            <a:r>
              <a:rPr lang="de-DE" sz="1600" b="0"/>
              <a:t> vitae, </a:t>
            </a:r>
            <a:r>
              <a:rPr lang="de-DE" sz="1600" b="0" err="1"/>
              <a:t>justo</a:t>
            </a:r>
            <a:r>
              <a:rPr lang="de-DE" sz="1600" b="0"/>
              <a:t>. </a:t>
            </a:r>
            <a:r>
              <a:rPr lang="de-DE" sz="1600" b="0" err="1"/>
              <a:t>Nullam</a:t>
            </a:r>
            <a:r>
              <a:rPr lang="de-DE" sz="1600" b="0"/>
              <a:t> </a:t>
            </a:r>
            <a:r>
              <a:rPr lang="de-DE" sz="1600" b="0" err="1"/>
              <a:t>dictum</a:t>
            </a:r>
            <a:r>
              <a:rPr lang="de-DE" sz="1600" b="0"/>
              <a:t> </a:t>
            </a:r>
            <a:r>
              <a:rPr lang="de-DE" sz="1600" b="0" err="1"/>
              <a:t>felis</a:t>
            </a:r>
            <a:r>
              <a:rPr lang="de-DE" sz="1600" b="0"/>
              <a:t> </a:t>
            </a:r>
            <a:r>
              <a:rPr lang="de-DE" sz="1600" b="0" err="1"/>
              <a:t>eu</a:t>
            </a:r>
            <a:r>
              <a:rPr lang="de-DE" sz="1600" b="0"/>
              <a:t> </a:t>
            </a:r>
            <a:r>
              <a:rPr lang="de-DE" sz="1600" b="0" err="1"/>
              <a:t>pede</a:t>
            </a:r>
            <a:r>
              <a:rPr lang="de-DE" sz="1600" b="0"/>
              <a:t> </a:t>
            </a:r>
            <a:r>
              <a:rPr lang="de-DE" sz="1600" b="0" err="1"/>
              <a:t>mollis</a:t>
            </a:r>
            <a:r>
              <a:rPr lang="de-DE" sz="1600" b="0"/>
              <a:t> </a:t>
            </a:r>
            <a:r>
              <a:rPr lang="de-DE" sz="1600" b="0" err="1"/>
              <a:t>pretium</a:t>
            </a:r>
            <a:r>
              <a:rPr lang="de-DE" sz="1600" b="0"/>
              <a:t>. Integer </a:t>
            </a:r>
            <a:r>
              <a:rPr lang="de-DE" sz="1600" b="0" err="1"/>
              <a:t>tincidunt</a:t>
            </a:r>
            <a:r>
              <a:rPr lang="de-DE" sz="1600" b="0"/>
              <a:t>. </a:t>
            </a:r>
            <a:r>
              <a:rPr lang="de-DE" sz="1600" b="0" err="1"/>
              <a:t>Cras</a:t>
            </a:r>
            <a:r>
              <a:rPr lang="de-DE" sz="1600" b="0"/>
              <a:t> </a:t>
            </a:r>
            <a:r>
              <a:rPr lang="de-DE" sz="1600" b="0" err="1"/>
              <a:t>dapibus</a:t>
            </a:r>
            <a:r>
              <a:rPr lang="de-DE" sz="1600" b="0"/>
              <a:t>. </a:t>
            </a:r>
            <a:r>
              <a:rPr lang="de-DE" sz="1600" b="0" err="1"/>
              <a:t>Vivamus</a:t>
            </a:r>
            <a:r>
              <a:rPr lang="de-DE" sz="1600" b="0"/>
              <a:t> </a:t>
            </a:r>
            <a:r>
              <a:rPr lang="de-DE" sz="1600" b="0" err="1"/>
              <a:t>elementum</a:t>
            </a:r>
            <a:r>
              <a:rPr lang="de-DE" sz="1600" b="0"/>
              <a:t> </a:t>
            </a:r>
            <a:r>
              <a:rPr lang="de-DE" sz="1600" b="0" err="1"/>
              <a:t>semper</a:t>
            </a:r>
            <a:r>
              <a:rPr lang="de-DE" sz="1600" b="0"/>
              <a:t> </a:t>
            </a:r>
            <a:r>
              <a:rPr lang="de-DE" sz="1600" b="0" err="1"/>
              <a:t>nisi</a:t>
            </a:r>
            <a:r>
              <a:rPr lang="de-DE" sz="1600" b="0"/>
              <a:t>. </a:t>
            </a:r>
            <a:r>
              <a:rPr lang="de-DE" sz="1600" b="0" err="1"/>
              <a:t>Aenean</a:t>
            </a:r>
            <a:r>
              <a:rPr lang="de-DE" sz="1600" b="0"/>
              <a:t> </a:t>
            </a:r>
            <a:r>
              <a:rPr lang="de-DE" sz="1600" b="0" err="1"/>
              <a:t>vulputate</a:t>
            </a:r>
            <a:r>
              <a:rPr lang="de-DE" sz="1600" b="0"/>
              <a:t> </a:t>
            </a:r>
            <a:r>
              <a:rPr lang="de-DE" sz="1600" b="0" err="1"/>
              <a:t>eleifend</a:t>
            </a:r>
            <a:r>
              <a:rPr lang="de-DE" sz="1600" b="0"/>
              <a:t> </a:t>
            </a:r>
            <a:r>
              <a:rPr lang="de-DE" sz="1600" b="0" err="1"/>
              <a:t>tellus</a:t>
            </a:r>
            <a:r>
              <a:rPr lang="de-DE" sz="1600" b="0"/>
              <a:t>. </a:t>
            </a:r>
            <a:r>
              <a:rPr lang="de-DE" sz="1600" b="0" err="1"/>
              <a:t>Aenean</a:t>
            </a:r>
            <a:r>
              <a:rPr lang="de-DE" sz="1600" b="0"/>
              <a:t> </a:t>
            </a:r>
            <a:r>
              <a:rPr lang="de-DE" sz="1600" b="0" err="1"/>
              <a:t>leo</a:t>
            </a:r>
            <a:r>
              <a:rPr lang="de-DE" sz="1600" b="0"/>
              <a:t> </a:t>
            </a:r>
            <a:r>
              <a:rPr lang="de-DE" sz="1600" b="0" err="1"/>
              <a:t>ligula</a:t>
            </a:r>
            <a:r>
              <a:rPr lang="de-DE" sz="1600" b="0"/>
              <a:t>, </a:t>
            </a:r>
            <a:r>
              <a:rPr lang="de-DE" sz="1600" b="0" err="1"/>
              <a:t>porttitor</a:t>
            </a:r>
            <a:r>
              <a:rPr lang="de-DE" sz="1600" b="0"/>
              <a:t> </a:t>
            </a:r>
            <a:r>
              <a:rPr lang="de-DE" sz="1600" b="0" err="1"/>
              <a:t>eu</a:t>
            </a:r>
            <a:r>
              <a:rPr lang="de-DE" sz="1600" b="0"/>
              <a:t>, </a:t>
            </a:r>
            <a:r>
              <a:rPr lang="de-DE" sz="1600" b="0" err="1"/>
              <a:t>consequat</a:t>
            </a:r>
            <a:r>
              <a:rPr lang="de-DE" sz="1600" b="0"/>
              <a:t> vitae, </a:t>
            </a:r>
            <a:r>
              <a:rPr lang="de-DE" sz="1600" b="0" err="1"/>
              <a:t>eleifend</a:t>
            </a:r>
            <a:r>
              <a:rPr lang="de-DE" sz="1600" b="0"/>
              <a:t> </a:t>
            </a:r>
            <a:r>
              <a:rPr lang="de-DE" sz="1600" b="0" err="1"/>
              <a:t>ac</a:t>
            </a:r>
            <a:r>
              <a:rPr lang="de-DE" sz="1600" b="0"/>
              <a:t>, </a:t>
            </a:r>
            <a:r>
              <a:rPr lang="de-DE" sz="1600" b="0" err="1"/>
              <a:t>enim</a:t>
            </a:r>
            <a:r>
              <a:rPr lang="de-DE" sz="1600" b="0"/>
              <a:t>. </a:t>
            </a:r>
            <a:r>
              <a:rPr lang="de-DE" sz="1600" b="0" err="1"/>
              <a:t>Aliquam</a:t>
            </a:r>
            <a:r>
              <a:rPr lang="de-DE" sz="1600" b="0"/>
              <a:t> </a:t>
            </a:r>
            <a:r>
              <a:rPr lang="de-DE" sz="1600" b="0" err="1"/>
              <a:t>lorem</a:t>
            </a:r>
            <a:r>
              <a:rPr lang="de-DE" sz="1600" b="0"/>
              <a:t> ante, </a:t>
            </a:r>
            <a:r>
              <a:rPr lang="de-DE" sz="1600" b="0" err="1"/>
              <a:t>dapibus</a:t>
            </a:r>
            <a:r>
              <a:rPr lang="de-DE" sz="1600" b="0"/>
              <a:t> in, </a:t>
            </a:r>
            <a:r>
              <a:rPr lang="de-DE" sz="1600" b="0" err="1"/>
              <a:t>viverra</a:t>
            </a:r>
            <a:r>
              <a:rPr lang="de-DE" sz="1600" b="0"/>
              <a:t> </a:t>
            </a:r>
            <a:r>
              <a:rPr lang="de-DE" sz="1600" b="0" err="1"/>
              <a:t>quis</a:t>
            </a:r>
            <a:r>
              <a:rPr lang="de-DE" sz="1600" b="0"/>
              <a:t>, </a:t>
            </a:r>
            <a:r>
              <a:rPr lang="de-DE" sz="1600" b="0" err="1"/>
              <a:t>feugiat</a:t>
            </a:r>
            <a:r>
              <a:rPr lang="de-DE" sz="1600" b="0"/>
              <a:t> a, </a:t>
            </a:r>
            <a:r>
              <a:rPr lang="de-DE" sz="1600" b="0" err="1"/>
              <a:t>tellus</a:t>
            </a:r>
            <a:r>
              <a:rPr lang="de-DE" sz="1600" b="0"/>
              <a:t>. </a:t>
            </a:r>
            <a:r>
              <a:rPr lang="de-DE" sz="1600" b="0" err="1"/>
              <a:t>Phasellus</a:t>
            </a:r>
            <a:r>
              <a:rPr lang="de-DE" sz="1600" b="0"/>
              <a:t> </a:t>
            </a:r>
            <a:r>
              <a:rPr lang="de-DE" sz="1600" b="0" err="1"/>
              <a:t>viverra</a:t>
            </a:r>
            <a:r>
              <a:rPr lang="de-DE" sz="1600" b="0"/>
              <a:t> </a:t>
            </a:r>
            <a:r>
              <a:rPr lang="de-DE" sz="1600" b="0" err="1"/>
              <a:t>nulla</a:t>
            </a:r>
            <a:r>
              <a:rPr lang="de-DE" sz="1600" b="0"/>
              <a:t> </a:t>
            </a:r>
            <a:r>
              <a:rPr lang="de-DE" sz="1600" b="0" err="1"/>
              <a:t>ut</a:t>
            </a:r>
            <a:r>
              <a:rPr lang="de-DE" sz="1600" b="0"/>
              <a:t> </a:t>
            </a:r>
            <a:r>
              <a:rPr lang="de-DE" sz="1600" b="0" err="1"/>
              <a:t>metus</a:t>
            </a:r>
            <a:r>
              <a:rPr lang="de-DE" sz="1600" b="0"/>
              <a:t> </a:t>
            </a:r>
            <a:r>
              <a:rPr lang="de-DE" sz="1600" b="0" err="1"/>
              <a:t>varius</a:t>
            </a:r>
            <a:r>
              <a:rPr lang="de-DE" sz="1600" b="0"/>
              <a:t> </a:t>
            </a:r>
            <a:r>
              <a:rPr lang="de-DE" sz="1600" b="0" err="1"/>
              <a:t>laoreet</a:t>
            </a:r>
            <a:r>
              <a:rPr lang="de-DE" sz="1600" b="0"/>
              <a:t>. </a:t>
            </a:r>
            <a:r>
              <a:rPr lang="de-DE" sz="1600" b="0" err="1"/>
              <a:t>Quisque</a:t>
            </a:r>
            <a:r>
              <a:rPr lang="de-DE" sz="1600" b="0"/>
              <a:t> </a:t>
            </a:r>
            <a:r>
              <a:rPr lang="de-DE" sz="1600" b="0" err="1"/>
              <a:t>rutrum</a:t>
            </a:r>
            <a:r>
              <a:rPr lang="de-DE" sz="1600" b="0"/>
              <a:t>. </a:t>
            </a:r>
            <a:r>
              <a:rPr lang="de-DE" sz="1600" b="0" err="1"/>
              <a:t>Aenean</a:t>
            </a:r>
            <a:r>
              <a:rPr lang="de-DE" sz="1600" b="0"/>
              <a:t> </a:t>
            </a:r>
            <a:r>
              <a:rPr lang="de-DE" sz="1600" b="0" err="1"/>
              <a:t>imperdiet</a:t>
            </a:r>
            <a:r>
              <a:rPr lang="de-DE" sz="1600" b="0"/>
              <a:t>. </a:t>
            </a:r>
            <a:r>
              <a:rPr lang="de-DE" sz="1600" b="0" err="1"/>
              <a:t>Etiam</a:t>
            </a:r>
            <a:r>
              <a:rPr lang="de-DE" sz="1600" b="0"/>
              <a:t> </a:t>
            </a:r>
            <a:r>
              <a:rPr lang="de-DE" sz="1600" b="0" err="1"/>
              <a:t>ultricies</a:t>
            </a:r>
            <a:r>
              <a:rPr lang="de-DE" sz="1600" b="0"/>
              <a:t> </a:t>
            </a:r>
            <a:r>
              <a:rPr lang="de-DE" sz="1600" b="0" err="1"/>
              <a:t>nisi</a:t>
            </a:r>
            <a:r>
              <a:rPr lang="de-DE" sz="1600" b="0"/>
              <a:t> </a:t>
            </a:r>
            <a:r>
              <a:rPr lang="de-DE" sz="1600" b="0" err="1"/>
              <a:t>vel</a:t>
            </a:r>
            <a:r>
              <a:rPr lang="de-DE" sz="1600" b="0"/>
              <a:t> </a:t>
            </a:r>
            <a:r>
              <a:rPr lang="de-DE" sz="1600" b="0" err="1"/>
              <a:t>augue</a:t>
            </a:r>
            <a:r>
              <a:rPr lang="de-DE" sz="1600" b="0"/>
              <a:t>. </a:t>
            </a:r>
            <a:r>
              <a:rPr lang="de-DE" sz="1600" b="0" err="1"/>
              <a:t>Curabitur</a:t>
            </a:r>
            <a:r>
              <a:rPr lang="de-DE" sz="1600" b="0"/>
              <a:t> </a:t>
            </a:r>
            <a:r>
              <a:rPr lang="de-DE" sz="1600" b="0" err="1"/>
              <a:t>ullamcorper</a:t>
            </a:r>
            <a:r>
              <a:rPr lang="de-DE" sz="1600" b="0"/>
              <a:t> </a:t>
            </a:r>
            <a:r>
              <a:rPr lang="de-DE" sz="1600" b="0" err="1"/>
              <a:t>ultricies</a:t>
            </a:r>
            <a:r>
              <a:rPr lang="de-DE" sz="1600" b="0"/>
              <a:t> </a:t>
            </a:r>
            <a:r>
              <a:rPr lang="de-DE" sz="1600" b="0" err="1"/>
              <a:t>nisi</a:t>
            </a:r>
            <a:r>
              <a:rPr lang="de-DE" sz="1600" b="0"/>
              <a:t>.</a:t>
            </a:r>
          </a:p>
        </p:txBody>
      </p:sp>
      <p:pic>
        <p:nvPicPr>
          <p:cNvPr id="3" name="Picture 44" descr="jpg_RGB_Titel-scharf-Nachbau BSSB">
            <a:extLst>
              <a:ext uri="{FF2B5EF4-FFF2-40B4-BE49-F238E27FC236}">
                <a16:creationId xmlns:a16="http://schemas.microsoft.com/office/drawing/2014/main" id="{F8A29E3D-5B20-4B5F-BFA5-AF762D4C13CF}"/>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4" name="Datumsplatzhalter 2">
            <a:extLst>
              <a:ext uri="{FF2B5EF4-FFF2-40B4-BE49-F238E27FC236}">
                <a16:creationId xmlns:a16="http://schemas.microsoft.com/office/drawing/2014/main" id="{FCF2A9DD-A45C-40FF-B1E3-1EC38E75C601}"/>
              </a:ext>
            </a:extLst>
          </p:cNvPr>
          <p:cNvSpPr>
            <a:spLocks noGrp="1"/>
          </p:cNvSpPr>
          <p:nvPr>
            <p:ph type="dt" sz="half" idx="10"/>
          </p:nvPr>
        </p:nvSpPr>
        <p:spPr/>
        <p:txBody>
          <a:bodyPr/>
          <a:lstStyle>
            <a:lvl1pPr>
              <a:defRPr/>
            </a:lvl1pPr>
          </a:lstStyle>
          <a:p>
            <a:pPr>
              <a:defRPr/>
            </a:pPr>
            <a:r>
              <a:rPr lang="de-DE"/>
              <a:t>05.07.2025</a:t>
            </a:r>
          </a:p>
        </p:txBody>
      </p:sp>
      <p:sp>
        <p:nvSpPr>
          <p:cNvPr id="5" name="Fußzeilenplatzhalter 3">
            <a:extLst>
              <a:ext uri="{FF2B5EF4-FFF2-40B4-BE49-F238E27FC236}">
                <a16:creationId xmlns:a16="http://schemas.microsoft.com/office/drawing/2014/main" id="{40BFA547-4E06-4C11-947B-865E42F7758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4">
            <a:extLst>
              <a:ext uri="{FF2B5EF4-FFF2-40B4-BE49-F238E27FC236}">
                <a16:creationId xmlns:a16="http://schemas.microsoft.com/office/drawing/2014/main" id="{17A75B3C-6F9C-430E-BA9C-00982B5F9D13}"/>
              </a:ext>
            </a:extLst>
          </p:cNvPr>
          <p:cNvSpPr>
            <a:spLocks noGrp="1"/>
          </p:cNvSpPr>
          <p:nvPr>
            <p:ph type="sldNum" sz="quarter" idx="12"/>
          </p:nvPr>
        </p:nvSpPr>
        <p:spPr/>
        <p:txBody>
          <a:bodyPr/>
          <a:lstStyle>
            <a:lvl1pPr>
              <a:defRPr/>
            </a:lvl1pPr>
          </a:lstStyle>
          <a:p>
            <a:pPr>
              <a:defRPr/>
            </a:pPr>
            <a:fld id="{E5C2DFD4-9F72-4D9A-A9A9-235C5946547A}" type="slidenum">
              <a:rPr lang="de-DE" altLang="de-DE"/>
              <a:pPr>
                <a:defRPr/>
              </a:pPr>
              <a:t>‹Nr.›</a:t>
            </a:fld>
            <a:endParaRPr lang="de-DE" altLang="de-DE"/>
          </a:p>
        </p:txBody>
      </p:sp>
    </p:spTree>
    <p:extLst>
      <p:ext uri="{BB962C8B-B14F-4D97-AF65-F5344CB8AC3E}">
        <p14:creationId xmlns:p14="http://schemas.microsoft.com/office/powerpoint/2010/main" val="301142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572760F9-87CA-4E6B-B3C1-FD3AB0DBE248}"/>
              </a:ext>
            </a:extLst>
          </p:cNvPr>
          <p:cNvSpPr txBox="1">
            <a:spLocks/>
          </p:cNvSpPr>
          <p:nvPr userDrawn="1"/>
        </p:nvSpPr>
        <p:spPr>
          <a:xfrm>
            <a:off x="273050" y="2108200"/>
            <a:ext cx="8597900" cy="33401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a:t>II. Hier steht der Fließtext</a:t>
            </a:r>
          </a:p>
          <a:p>
            <a:pPr eaLnBrk="1" fontAlgn="auto" hangingPunct="1">
              <a:spcBef>
                <a:spcPts val="0"/>
              </a:spcBef>
              <a:spcAft>
                <a:spcPts val="0"/>
              </a:spcAft>
              <a:defRPr/>
            </a:pPr>
            <a:endParaRPr lang="de-DE" sz="1600" b="0"/>
          </a:p>
          <a:p>
            <a:pPr eaLnBrk="1" fontAlgn="auto" hangingPunct="1">
              <a:spcBef>
                <a:spcPts val="0"/>
              </a:spcBef>
              <a:spcAft>
                <a:spcPts val="0"/>
              </a:spcAft>
              <a:defRPr/>
            </a:pPr>
            <a:r>
              <a:rPr lang="de-DE" sz="1600" b="0"/>
              <a:t>Blindtext: </a:t>
            </a:r>
            <a:r>
              <a:rPr lang="de-DE" sz="1600" b="0" err="1"/>
              <a:t>Lorem</a:t>
            </a:r>
            <a:r>
              <a:rPr lang="de-DE" sz="1600" b="0"/>
              <a:t> </a:t>
            </a:r>
            <a:r>
              <a:rPr lang="de-DE" sz="1600" b="0" err="1"/>
              <a:t>ipsum</a:t>
            </a:r>
            <a:r>
              <a:rPr lang="de-DE" sz="1600" b="0"/>
              <a:t> </a:t>
            </a:r>
            <a:r>
              <a:rPr lang="de-DE" sz="1600" b="0" err="1"/>
              <a:t>dolor</a:t>
            </a:r>
            <a:r>
              <a:rPr lang="de-DE" sz="1600" b="0"/>
              <a:t> </a:t>
            </a:r>
            <a:r>
              <a:rPr lang="de-DE" sz="1600" b="0" err="1"/>
              <a:t>sit</a:t>
            </a:r>
            <a:r>
              <a:rPr lang="de-DE" sz="1600" b="0"/>
              <a:t> </a:t>
            </a:r>
            <a:r>
              <a:rPr lang="de-DE" sz="1600" b="0" err="1"/>
              <a:t>amet</a:t>
            </a:r>
            <a:r>
              <a:rPr lang="de-DE" sz="1600" b="0"/>
              <a:t>, </a:t>
            </a:r>
            <a:r>
              <a:rPr lang="de-DE" sz="1600" b="0" err="1"/>
              <a:t>consectetuer</a:t>
            </a:r>
            <a:r>
              <a:rPr lang="de-DE" sz="1600" b="0"/>
              <a:t> </a:t>
            </a:r>
            <a:r>
              <a:rPr lang="de-DE" sz="1600" b="0" err="1"/>
              <a:t>adipiscing</a:t>
            </a:r>
            <a:r>
              <a:rPr lang="de-DE" sz="1600" b="0"/>
              <a:t> </a:t>
            </a:r>
            <a:r>
              <a:rPr lang="de-DE" sz="1600" b="0" err="1"/>
              <a:t>elit</a:t>
            </a:r>
            <a:r>
              <a:rPr lang="de-DE" sz="1600" b="0"/>
              <a:t>. </a:t>
            </a:r>
            <a:r>
              <a:rPr lang="de-DE" sz="1600" b="0" err="1"/>
              <a:t>Aenean</a:t>
            </a:r>
            <a:r>
              <a:rPr lang="de-DE" sz="1600" b="0"/>
              <a:t> </a:t>
            </a:r>
            <a:r>
              <a:rPr lang="de-DE" sz="1600" b="0" err="1"/>
              <a:t>commodo</a:t>
            </a:r>
            <a:r>
              <a:rPr lang="de-DE" sz="1600" b="0"/>
              <a:t> </a:t>
            </a:r>
            <a:r>
              <a:rPr lang="de-DE" sz="1600" b="0" err="1"/>
              <a:t>ligula</a:t>
            </a:r>
            <a:r>
              <a:rPr lang="de-DE" sz="1600" b="0"/>
              <a:t> </a:t>
            </a:r>
            <a:r>
              <a:rPr lang="de-DE" sz="1600" b="0" err="1"/>
              <a:t>eget</a:t>
            </a:r>
            <a:r>
              <a:rPr lang="de-DE" sz="1600" b="0"/>
              <a:t> </a:t>
            </a:r>
            <a:r>
              <a:rPr lang="de-DE" sz="1600" b="0" err="1"/>
              <a:t>dolor</a:t>
            </a:r>
            <a:r>
              <a:rPr lang="de-DE" sz="1600" b="0"/>
              <a:t>. </a:t>
            </a:r>
            <a:r>
              <a:rPr lang="de-DE" sz="1600" b="0" err="1"/>
              <a:t>Aenean</a:t>
            </a:r>
            <a:r>
              <a:rPr lang="de-DE" sz="1600" b="0"/>
              <a:t> </a:t>
            </a:r>
            <a:r>
              <a:rPr lang="de-DE" sz="1600" b="0" err="1"/>
              <a:t>massa</a:t>
            </a:r>
            <a:r>
              <a:rPr lang="de-DE" sz="1600" b="0"/>
              <a:t>. Cum </a:t>
            </a:r>
            <a:r>
              <a:rPr lang="de-DE" sz="1600" b="0" err="1"/>
              <a:t>sociis</a:t>
            </a:r>
            <a:r>
              <a:rPr lang="de-DE" sz="1600" b="0"/>
              <a:t> </a:t>
            </a:r>
            <a:r>
              <a:rPr lang="de-DE" sz="1600" b="0" err="1"/>
              <a:t>natoque</a:t>
            </a:r>
            <a:r>
              <a:rPr lang="de-DE" sz="1600" b="0"/>
              <a:t> </a:t>
            </a:r>
            <a:r>
              <a:rPr lang="de-DE" sz="1600" b="0" err="1"/>
              <a:t>penatibus</a:t>
            </a:r>
            <a:r>
              <a:rPr lang="de-DE" sz="1600" b="0"/>
              <a:t> et </a:t>
            </a:r>
            <a:r>
              <a:rPr lang="de-DE" sz="1600" b="0" err="1"/>
              <a:t>magnis</a:t>
            </a:r>
            <a:r>
              <a:rPr lang="de-DE" sz="1600" b="0"/>
              <a:t> dis </a:t>
            </a:r>
            <a:r>
              <a:rPr lang="de-DE" sz="1600" b="0" err="1"/>
              <a:t>parturient</a:t>
            </a:r>
            <a:r>
              <a:rPr lang="de-DE" sz="1600" b="0"/>
              <a:t> </a:t>
            </a:r>
            <a:r>
              <a:rPr lang="de-DE" sz="1600" b="0" err="1"/>
              <a:t>montes</a:t>
            </a:r>
            <a:r>
              <a:rPr lang="de-DE" sz="1600" b="0"/>
              <a:t>, </a:t>
            </a:r>
            <a:r>
              <a:rPr lang="de-DE" sz="1600" b="0" err="1"/>
              <a:t>nascetur</a:t>
            </a:r>
            <a:r>
              <a:rPr lang="de-DE" sz="1600" b="0"/>
              <a:t> </a:t>
            </a:r>
            <a:r>
              <a:rPr lang="de-DE" sz="1600" b="0" err="1"/>
              <a:t>ridiculus</a:t>
            </a:r>
            <a:r>
              <a:rPr lang="de-DE" sz="1600" b="0"/>
              <a:t> </a:t>
            </a:r>
            <a:r>
              <a:rPr lang="de-DE" sz="1600" b="0" err="1"/>
              <a:t>mus</a:t>
            </a:r>
            <a:r>
              <a:rPr lang="de-DE" sz="1600" b="0"/>
              <a:t>. </a:t>
            </a:r>
            <a:r>
              <a:rPr lang="de-DE" sz="1600" b="0" err="1"/>
              <a:t>Donec</a:t>
            </a:r>
            <a:r>
              <a:rPr lang="de-DE" sz="1600" b="0"/>
              <a:t> </a:t>
            </a:r>
            <a:r>
              <a:rPr lang="de-DE" sz="1600" b="0" err="1"/>
              <a:t>quam</a:t>
            </a:r>
            <a:r>
              <a:rPr lang="de-DE" sz="1600" b="0"/>
              <a:t> </a:t>
            </a:r>
            <a:r>
              <a:rPr lang="de-DE" sz="1600" b="0" err="1"/>
              <a:t>felis</a:t>
            </a:r>
            <a:r>
              <a:rPr lang="de-DE" sz="1600" b="0"/>
              <a:t>, </a:t>
            </a:r>
            <a:r>
              <a:rPr lang="de-DE" sz="1600" b="0" err="1"/>
              <a:t>ultricies</a:t>
            </a:r>
            <a:r>
              <a:rPr lang="de-DE" sz="1600" b="0"/>
              <a:t> </a:t>
            </a:r>
            <a:r>
              <a:rPr lang="de-DE" sz="1600" b="0" err="1"/>
              <a:t>nec</a:t>
            </a:r>
            <a:r>
              <a:rPr lang="de-DE" sz="1600" b="0"/>
              <a:t>, </a:t>
            </a:r>
            <a:r>
              <a:rPr lang="de-DE" sz="1600" b="0" err="1"/>
              <a:t>pellentesque</a:t>
            </a:r>
            <a:r>
              <a:rPr lang="de-DE" sz="1600" b="0"/>
              <a:t> </a:t>
            </a:r>
            <a:r>
              <a:rPr lang="de-DE" sz="1600" b="0" err="1"/>
              <a:t>eu</a:t>
            </a:r>
            <a:r>
              <a:rPr lang="de-DE" sz="1600" b="0"/>
              <a:t>, </a:t>
            </a:r>
            <a:r>
              <a:rPr lang="de-DE" sz="1600" b="0" err="1"/>
              <a:t>pretium</a:t>
            </a:r>
            <a:r>
              <a:rPr lang="de-DE" sz="1600" b="0"/>
              <a:t> </a:t>
            </a:r>
            <a:r>
              <a:rPr lang="de-DE" sz="1600" b="0" err="1"/>
              <a:t>quis</a:t>
            </a:r>
            <a:r>
              <a:rPr lang="de-DE" sz="1600" b="0"/>
              <a:t>, </a:t>
            </a:r>
            <a:r>
              <a:rPr lang="de-DE" sz="1600" b="0" err="1"/>
              <a:t>sem</a:t>
            </a:r>
            <a:r>
              <a:rPr lang="de-DE" sz="1600" b="0"/>
              <a:t>. </a:t>
            </a:r>
            <a:r>
              <a:rPr lang="de-DE" sz="1600" b="0" err="1"/>
              <a:t>Nulla</a:t>
            </a:r>
            <a:r>
              <a:rPr lang="de-DE" sz="1600" b="0"/>
              <a:t> </a:t>
            </a:r>
            <a:r>
              <a:rPr lang="de-DE" sz="1600" b="0" err="1"/>
              <a:t>consequat</a:t>
            </a:r>
            <a:r>
              <a:rPr lang="de-DE" sz="1600" b="0"/>
              <a:t> </a:t>
            </a:r>
            <a:r>
              <a:rPr lang="de-DE" sz="1600" b="0" err="1"/>
              <a:t>massa</a:t>
            </a:r>
            <a:r>
              <a:rPr lang="de-DE" sz="1600" b="0"/>
              <a:t> </a:t>
            </a:r>
            <a:r>
              <a:rPr lang="de-DE" sz="1600" b="0" err="1"/>
              <a:t>quis</a:t>
            </a:r>
            <a:r>
              <a:rPr lang="de-DE" sz="1600" b="0"/>
              <a:t> </a:t>
            </a:r>
            <a:r>
              <a:rPr lang="de-DE" sz="1600" b="0" err="1"/>
              <a:t>enim</a:t>
            </a:r>
            <a:r>
              <a:rPr lang="de-DE" sz="1600" b="0"/>
              <a:t>. </a:t>
            </a:r>
            <a:r>
              <a:rPr lang="de-DE" sz="1600" b="0" err="1"/>
              <a:t>Donec</a:t>
            </a:r>
            <a:r>
              <a:rPr lang="de-DE" sz="1600" b="0"/>
              <a:t> </a:t>
            </a:r>
            <a:r>
              <a:rPr lang="de-DE" sz="1600" b="0" err="1"/>
              <a:t>pede</a:t>
            </a:r>
            <a:r>
              <a:rPr lang="de-DE" sz="1600" b="0"/>
              <a:t> </a:t>
            </a:r>
            <a:r>
              <a:rPr lang="de-DE" sz="1600" b="0" err="1"/>
              <a:t>justo</a:t>
            </a:r>
            <a:r>
              <a:rPr lang="de-DE" sz="1600" b="0"/>
              <a:t>, </a:t>
            </a:r>
            <a:r>
              <a:rPr lang="de-DE" sz="1600" b="0" err="1"/>
              <a:t>fringilla</a:t>
            </a:r>
            <a:r>
              <a:rPr lang="de-DE" sz="1600" b="0"/>
              <a:t> </a:t>
            </a:r>
            <a:r>
              <a:rPr lang="de-DE" sz="1600" b="0" err="1"/>
              <a:t>vel</a:t>
            </a:r>
            <a:r>
              <a:rPr lang="de-DE" sz="1600" b="0"/>
              <a:t>, </a:t>
            </a:r>
            <a:r>
              <a:rPr lang="de-DE" sz="1600" b="0" err="1"/>
              <a:t>aliquet</a:t>
            </a:r>
            <a:r>
              <a:rPr lang="de-DE" sz="1600" b="0"/>
              <a:t> </a:t>
            </a:r>
            <a:r>
              <a:rPr lang="de-DE" sz="1600" b="0" err="1"/>
              <a:t>nec</a:t>
            </a:r>
            <a:r>
              <a:rPr lang="de-DE" sz="1600" b="0"/>
              <a:t>, </a:t>
            </a:r>
            <a:r>
              <a:rPr lang="de-DE" sz="1600" b="0" err="1"/>
              <a:t>vulputate</a:t>
            </a:r>
            <a:r>
              <a:rPr lang="de-DE" sz="1600" b="0"/>
              <a:t> </a:t>
            </a:r>
            <a:r>
              <a:rPr lang="de-DE" sz="1600" b="0" err="1"/>
              <a:t>eget</a:t>
            </a:r>
            <a:r>
              <a:rPr lang="de-DE" sz="1600" b="0"/>
              <a:t>, </a:t>
            </a:r>
            <a:r>
              <a:rPr lang="de-DE" sz="1600" b="0" err="1"/>
              <a:t>arcu</a:t>
            </a:r>
            <a:r>
              <a:rPr lang="de-DE" sz="1600" b="0"/>
              <a:t>. In </a:t>
            </a:r>
            <a:r>
              <a:rPr lang="de-DE" sz="1600" b="0" err="1"/>
              <a:t>enim</a:t>
            </a:r>
            <a:r>
              <a:rPr lang="de-DE" sz="1600" b="0"/>
              <a:t> </a:t>
            </a:r>
            <a:r>
              <a:rPr lang="de-DE" sz="1600" b="0" err="1"/>
              <a:t>justo</a:t>
            </a:r>
            <a:r>
              <a:rPr lang="de-DE" sz="1600" b="0"/>
              <a:t>, </a:t>
            </a:r>
            <a:r>
              <a:rPr lang="de-DE" sz="1600" b="0" err="1"/>
              <a:t>rhoncus</a:t>
            </a:r>
            <a:r>
              <a:rPr lang="de-DE" sz="1600" b="0"/>
              <a:t> </a:t>
            </a:r>
            <a:r>
              <a:rPr lang="de-DE" sz="1600" b="0" err="1"/>
              <a:t>ut</a:t>
            </a:r>
            <a:r>
              <a:rPr lang="de-DE" sz="1600" b="0"/>
              <a:t>, </a:t>
            </a:r>
            <a:r>
              <a:rPr lang="de-DE" sz="1600" b="0" err="1"/>
              <a:t>imperdiet</a:t>
            </a:r>
            <a:r>
              <a:rPr lang="de-DE" sz="1600" b="0"/>
              <a:t> a, </a:t>
            </a:r>
            <a:r>
              <a:rPr lang="de-DE" sz="1600" b="0" err="1"/>
              <a:t>venenatis</a:t>
            </a:r>
            <a:r>
              <a:rPr lang="de-DE" sz="1600" b="0"/>
              <a:t> vitae, </a:t>
            </a:r>
            <a:r>
              <a:rPr lang="de-DE" sz="1600" b="0" err="1"/>
              <a:t>justo</a:t>
            </a:r>
            <a:r>
              <a:rPr lang="de-DE" sz="1600" b="0"/>
              <a:t>. </a:t>
            </a:r>
            <a:r>
              <a:rPr lang="de-DE" sz="1600" b="0" err="1"/>
              <a:t>Nullam</a:t>
            </a:r>
            <a:r>
              <a:rPr lang="de-DE" sz="1600" b="0"/>
              <a:t> </a:t>
            </a:r>
            <a:r>
              <a:rPr lang="de-DE" sz="1600" b="0" err="1"/>
              <a:t>dictum</a:t>
            </a:r>
            <a:r>
              <a:rPr lang="de-DE" sz="1600" b="0"/>
              <a:t> </a:t>
            </a:r>
            <a:r>
              <a:rPr lang="de-DE" sz="1600" b="0" err="1"/>
              <a:t>felis</a:t>
            </a:r>
            <a:r>
              <a:rPr lang="de-DE" sz="1600" b="0"/>
              <a:t> </a:t>
            </a:r>
            <a:r>
              <a:rPr lang="de-DE" sz="1600" b="0" err="1"/>
              <a:t>eu</a:t>
            </a:r>
            <a:r>
              <a:rPr lang="de-DE" sz="1600" b="0"/>
              <a:t> </a:t>
            </a:r>
            <a:r>
              <a:rPr lang="de-DE" sz="1600" b="0" err="1"/>
              <a:t>pede</a:t>
            </a:r>
            <a:r>
              <a:rPr lang="de-DE" sz="1600" b="0"/>
              <a:t> </a:t>
            </a:r>
            <a:r>
              <a:rPr lang="de-DE" sz="1600" b="0" err="1"/>
              <a:t>mollis</a:t>
            </a:r>
            <a:r>
              <a:rPr lang="de-DE" sz="1600" b="0"/>
              <a:t> </a:t>
            </a:r>
            <a:r>
              <a:rPr lang="de-DE" sz="1600" b="0" err="1"/>
              <a:t>pretium</a:t>
            </a:r>
            <a:r>
              <a:rPr lang="de-DE" sz="1600" b="0"/>
              <a:t>. Integer </a:t>
            </a:r>
            <a:r>
              <a:rPr lang="de-DE" sz="1600" b="0" err="1"/>
              <a:t>tincidunt</a:t>
            </a:r>
            <a:r>
              <a:rPr lang="de-DE" sz="1600" b="0"/>
              <a:t>. </a:t>
            </a:r>
            <a:r>
              <a:rPr lang="de-DE" sz="1600" b="0" err="1"/>
              <a:t>Cras</a:t>
            </a:r>
            <a:r>
              <a:rPr lang="de-DE" sz="1600" b="0"/>
              <a:t> </a:t>
            </a:r>
            <a:r>
              <a:rPr lang="de-DE" sz="1600" b="0" err="1"/>
              <a:t>dapibus</a:t>
            </a:r>
            <a:r>
              <a:rPr lang="de-DE" sz="1600" b="0"/>
              <a:t>. </a:t>
            </a:r>
            <a:r>
              <a:rPr lang="de-DE" sz="1600" b="0" err="1"/>
              <a:t>Vivamus</a:t>
            </a:r>
            <a:r>
              <a:rPr lang="de-DE" sz="1600" b="0"/>
              <a:t> </a:t>
            </a:r>
            <a:r>
              <a:rPr lang="de-DE" sz="1600" b="0" err="1"/>
              <a:t>elementum</a:t>
            </a:r>
            <a:r>
              <a:rPr lang="de-DE" sz="1600" b="0"/>
              <a:t> </a:t>
            </a:r>
            <a:r>
              <a:rPr lang="de-DE" sz="1600" b="0" err="1"/>
              <a:t>semper</a:t>
            </a:r>
            <a:r>
              <a:rPr lang="de-DE" sz="1600" b="0"/>
              <a:t> </a:t>
            </a:r>
            <a:r>
              <a:rPr lang="de-DE" sz="1600" b="0" err="1"/>
              <a:t>nisi</a:t>
            </a:r>
            <a:r>
              <a:rPr lang="de-DE" sz="1600" b="0"/>
              <a:t>. </a:t>
            </a:r>
            <a:r>
              <a:rPr lang="de-DE" sz="1600" b="0" err="1"/>
              <a:t>Aenean</a:t>
            </a:r>
            <a:r>
              <a:rPr lang="de-DE" sz="1600" b="0"/>
              <a:t> </a:t>
            </a:r>
            <a:r>
              <a:rPr lang="de-DE" sz="1600" b="0" err="1"/>
              <a:t>vulputate</a:t>
            </a:r>
            <a:r>
              <a:rPr lang="de-DE" sz="1600" b="0"/>
              <a:t> </a:t>
            </a:r>
            <a:r>
              <a:rPr lang="de-DE" sz="1600" b="0" err="1"/>
              <a:t>eleifend</a:t>
            </a:r>
            <a:r>
              <a:rPr lang="de-DE" sz="1600" b="0"/>
              <a:t> </a:t>
            </a:r>
            <a:r>
              <a:rPr lang="de-DE" sz="1600" b="0" err="1"/>
              <a:t>tellus</a:t>
            </a:r>
            <a:r>
              <a:rPr lang="de-DE" sz="1600" b="0"/>
              <a:t>. </a:t>
            </a:r>
            <a:r>
              <a:rPr lang="de-DE" sz="1600" b="0" err="1"/>
              <a:t>Aenean</a:t>
            </a:r>
            <a:r>
              <a:rPr lang="de-DE" sz="1600" b="0"/>
              <a:t> </a:t>
            </a:r>
            <a:r>
              <a:rPr lang="de-DE" sz="1600" b="0" err="1"/>
              <a:t>leo</a:t>
            </a:r>
            <a:r>
              <a:rPr lang="de-DE" sz="1600" b="0"/>
              <a:t> </a:t>
            </a:r>
            <a:r>
              <a:rPr lang="de-DE" sz="1600" b="0" err="1"/>
              <a:t>ligula</a:t>
            </a:r>
            <a:r>
              <a:rPr lang="de-DE" sz="1600" b="0"/>
              <a:t>, </a:t>
            </a:r>
            <a:r>
              <a:rPr lang="de-DE" sz="1600" b="0" err="1"/>
              <a:t>porttitor</a:t>
            </a:r>
            <a:r>
              <a:rPr lang="de-DE" sz="1600" b="0"/>
              <a:t> </a:t>
            </a:r>
            <a:r>
              <a:rPr lang="de-DE" sz="1600" b="0" err="1"/>
              <a:t>eu</a:t>
            </a:r>
            <a:r>
              <a:rPr lang="de-DE" sz="1600" b="0"/>
              <a:t>, </a:t>
            </a:r>
            <a:r>
              <a:rPr lang="de-DE" sz="1600" b="0" err="1"/>
              <a:t>consequat</a:t>
            </a:r>
            <a:r>
              <a:rPr lang="de-DE" sz="1600" b="0"/>
              <a:t> vitae, </a:t>
            </a:r>
            <a:r>
              <a:rPr lang="de-DE" sz="1600" b="0" err="1"/>
              <a:t>eleifend</a:t>
            </a:r>
            <a:r>
              <a:rPr lang="de-DE" sz="1600" b="0"/>
              <a:t> </a:t>
            </a:r>
            <a:r>
              <a:rPr lang="de-DE" sz="1600" b="0" err="1"/>
              <a:t>ac</a:t>
            </a:r>
            <a:r>
              <a:rPr lang="de-DE" sz="1600" b="0"/>
              <a:t>, </a:t>
            </a:r>
            <a:r>
              <a:rPr lang="de-DE" sz="1600" b="0" err="1"/>
              <a:t>enim</a:t>
            </a:r>
            <a:r>
              <a:rPr lang="de-DE" sz="1600" b="0"/>
              <a:t>. </a:t>
            </a:r>
            <a:r>
              <a:rPr lang="de-DE" sz="1600" b="0" err="1"/>
              <a:t>Aliquam</a:t>
            </a:r>
            <a:r>
              <a:rPr lang="de-DE" sz="1600" b="0"/>
              <a:t> </a:t>
            </a:r>
            <a:r>
              <a:rPr lang="de-DE" sz="1600" b="0" err="1"/>
              <a:t>lorem</a:t>
            </a:r>
            <a:r>
              <a:rPr lang="de-DE" sz="1600" b="0"/>
              <a:t> ante, </a:t>
            </a:r>
            <a:r>
              <a:rPr lang="de-DE" sz="1600" b="0" err="1"/>
              <a:t>dapibus</a:t>
            </a:r>
            <a:r>
              <a:rPr lang="de-DE" sz="1600" b="0"/>
              <a:t> in, </a:t>
            </a:r>
            <a:r>
              <a:rPr lang="de-DE" sz="1600" b="0" err="1"/>
              <a:t>viverra</a:t>
            </a:r>
            <a:r>
              <a:rPr lang="de-DE" sz="1600" b="0"/>
              <a:t> </a:t>
            </a:r>
            <a:r>
              <a:rPr lang="de-DE" sz="1600" b="0" err="1"/>
              <a:t>quis</a:t>
            </a:r>
            <a:r>
              <a:rPr lang="de-DE" sz="1600" b="0"/>
              <a:t>, </a:t>
            </a:r>
            <a:r>
              <a:rPr lang="de-DE" sz="1600" b="0" err="1"/>
              <a:t>feugiat</a:t>
            </a:r>
            <a:r>
              <a:rPr lang="de-DE" sz="1600" b="0"/>
              <a:t> a, </a:t>
            </a:r>
            <a:r>
              <a:rPr lang="de-DE" sz="1600" b="0" err="1"/>
              <a:t>tellus</a:t>
            </a:r>
            <a:r>
              <a:rPr lang="de-DE" sz="1600" b="0"/>
              <a:t>. </a:t>
            </a:r>
            <a:r>
              <a:rPr lang="de-DE" sz="1600" b="0" err="1"/>
              <a:t>Phasellus</a:t>
            </a:r>
            <a:r>
              <a:rPr lang="de-DE" sz="1600" b="0"/>
              <a:t> </a:t>
            </a:r>
            <a:r>
              <a:rPr lang="de-DE" sz="1600" b="0" err="1"/>
              <a:t>viverra</a:t>
            </a:r>
            <a:r>
              <a:rPr lang="de-DE" sz="1600" b="0"/>
              <a:t> </a:t>
            </a:r>
            <a:r>
              <a:rPr lang="de-DE" sz="1600" b="0" err="1"/>
              <a:t>nulla</a:t>
            </a:r>
            <a:r>
              <a:rPr lang="de-DE" sz="1600" b="0"/>
              <a:t> </a:t>
            </a:r>
            <a:r>
              <a:rPr lang="de-DE" sz="1600" b="0" err="1"/>
              <a:t>ut</a:t>
            </a:r>
            <a:r>
              <a:rPr lang="de-DE" sz="1600" b="0"/>
              <a:t> </a:t>
            </a:r>
            <a:r>
              <a:rPr lang="de-DE" sz="1600" b="0" err="1"/>
              <a:t>metus</a:t>
            </a:r>
            <a:r>
              <a:rPr lang="de-DE" sz="1600" b="0"/>
              <a:t> </a:t>
            </a:r>
            <a:r>
              <a:rPr lang="de-DE" sz="1600" b="0" err="1"/>
              <a:t>varius</a:t>
            </a:r>
            <a:r>
              <a:rPr lang="de-DE" sz="1600" b="0"/>
              <a:t> </a:t>
            </a:r>
            <a:r>
              <a:rPr lang="de-DE" sz="1600" b="0" err="1"/>
              <a:t>laoreet</a:t>
            </a:r>
            <a:r>
              <a:rPr lang="de-DE" sz="1600" b="0"/>
              <a:t>. </a:t>
            </a:r>
            <a:r>
              <a:rPr lang="de-DE" sz="1600" b="0" err="1"/>
              <a:t>Quisque</a:t>
            </a:r>
            <a:r>
              <a:rPr lang="de-DE" sz="1600" b="0"/>
              <a:t> </a:t>
            </a:r>
            <a:r>
              <a:rPr lang="de-DE" sz="1600" b="0" err="1"/>
              <a:t>rutrum</a:t>
            </a:r>
            <a:r>
              <a:rPr lang="de-DE" sz="1600" b="0"/>
              <a:t>. </a:t>
            </a:r>
            <a:r>
              <a:rPr lang="de-DE" sz="1600" b="0" err="1"/>
              <a:t>Aenean</a:t>
            </a:r>
            <a:r>
              <a:rPr lang="de-DE" sz="1600" b="0"/>
              <a:t> </a:t>
            </a:r>
            <a:r>
              <a:rPr lang="de-DE" sz="1600" b="0" err="1"/>
              <a:t>imperdiet</a:t>
            </a:r>
            <a:r>
              <a:rPr lang="de-DE" sz="1600" b="0"/>
              <a:t>. </a:t>
            </a:r>
            <a:r>
              <a:rPr lang="de-DE" sz="1600" b="0" err="1"/>
              <a:t>Etiam</a:t>
            </a:r>
            <a:r>
              <a:rPr lang="de-DE" sz="1600" b="0"/>
              <a:t> </a:t>
            </a:r>
            <a:r>
              <a:rPr lang="de-DE" sz="1600" b="0" err="1"/>
              <a:t>ultricies</a:t>
            </a:r>
            <a:r>
              <a:rPr lang="de-DE" sz="1600" b="0"/>
              <a:t> </a:t>
            </a:r>
            <a:r>
              <a:rPr lang="de-DE" sz="1600" b="0" err="1"/>
              <a:t>nisi</a:t>
            </a:r>
            <a:r>
              <a:rPr lang="de-DE" sz="1600" b="0"/>
              <a:t> </a:t>
            </a:r>
            <a:r>
              <a:rPr lang="de-DE" sz="1600" b="0" err="1"/>
              <a:t>vel</a:t>
            </a:r>
            <a:r>
              <a:rPr lang="de-DE" sz="1600" b="0"/>
              <a:t> </a:t>
            </a:r>
            <a:r>
              <a:rPr lang="de-DE" sz="1600" b="0" err="1"/>
              <a:t>augue</a:t>
            </a:r>
            <a:r>
              <a:rPr lang="de-DE" sz="1600" b="0"/>
              <a:t>. </a:t>
            </a:r>
            <a:r>
              <a:rPr lang="de-DE" sz="1600" b="0" err="1"/>
              <a:t>Curabitur</a:t>
            </a:r>
            <a:r>
              <a:rPr lang="de-DE" sz="1600" b="0"/>
              <a:t> </a:t>
            </a:r>
            <a:r>
              <a:rPr lang="de-DE" sz="1600" b="0" err="1"/>
              <a:t>ullamcorper</a:t>
            </a:r>
            <a:r>
              <a:rPr lang="de-DE" sz="1600" b="0"/>
              <a:t> </a:t>
            </a:r>
            <a:r>
              <a:rPr lang="de-DE" sz="1600" b="0" err="1"/>
              <a:t>ultricies</a:t>
            </a:r>
            <a:r>
              <a:rPr lang="de-DE" sz="1600" b="0"/>
              <a:t> </a:t>
            </a:r>
            <a:r>
              <a:rPr lang="de-DE" sz="1600" b="0" err="1"/>
              <a:t>nisi</a:t>
            </a:r>
            <a:r>
              <a:rPr lang="de-DE" sz="1600" b="0"/>
              <a:t>.</a:t>
            </a:r>
          </a:p>
        </p:txBody>
      </p:sp>
      <p:pic>
        <p:nvPicPr>
          <p:cNvPr id="3" name="Picture 44" descr="jpg_RGB_Titel-scharf-Nachbau BSSB">
            <a:extLst>
              <a:ext uri="{FF2B5EF4-FFF2-40B4-BE49-F238E27FC236}">
                <a16:creationId xmlns:a16="http://schemas.microsoft.com/office/drawing/2014/main" id="{7848F358-9B56-4BF9-9480-162AA4FFD856}"/>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4" name="Datumsplatzhalter 2">
            <a:extLst>
              <a:ext uri="{FF2B5EF4-FFF2-40B4-BE49-F238E27FC236}">
                <a16:creationId xmlns:a16="http://schemas.microsoft.com/office/drawing/2014/main" id="{D14994AD-DB3E-4E38-8808-3403FEB8D2A7}"/>
              </a:ext>
            </a:extLst>
          </p:cNvPr>
          <p:cNvSpPr>
            <a:spLocks noGrp="1"/>
          </p:cNvSpPr>
          <p:nvPr>
            <p:ph type="dt" sz="half" idx="10"/>
          </p:nvPr>
        </p:nvSpPr>
        <p:spPr/>
        <p:txBody>
          <a:bodyPr/>
          <a:lstStyle>
            <a:lvl1pPr>
              <a:defRPr/>
            </a:lvl1pPr>
          </a:lstStyle>
          <a:p>
            <a:pPr>
              <a:defRPr/>
            </a:pPr>
            <a:r>
              <a:rPr lang="de-DE"/>
              <a:t>05.07.2025</a:t>
            </a:r>
          </a:p>
        </p:txBody>
      </p:sp>
      <p:sp>
        <p:nvSpPr>
          <p:cNvPr id="5" name="Fußzeilenplatzhalter 3">
            <a:extLst>
              <a:ext uri="{FF2B5EF4-FFF2-40B4-BE49-F238E27FC236}">
                <a16:creationId xmlns:a16="http://schemas.microsoft.com/office/drawing/2014/main" id="{80374E06-4E7A-4D58-80D4-F93F8E45052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4">
            <a:extLst>
              <a:ext uri="{FF2B5EF4-FFF2-40B4-BE49-F238E27FC236}">
                <a16:creationId xmlns:a16="http://schemas.microsoft.com/office/drawing/2014/main" id="{DE42A86F-5B28-4581-A293-186D08ACBEDD}"/>
              </a:ext>
            </a:extLst>
          </p:cNvPr>
          <p:cNvSpPr>
            <a:spLocks noGrp="1"/>
          </p:cNvSpPr>
          <p:nvPr>
            <p:ph type="sldNum" sz="quarter" idx="12"/>
          </p:nvPr>
        </p:nvSpPr>
        <p:spPr/>
        <p:txBody>
          <a:bodyPr/>
          <a:lstStyle>
            <a:lvl1pPr>
              <a:defRPr/>
            </a:lvl1pPr>
          </a:lstStyle>
          <a:p>
            <a:pPr>
              <a:defRPr/>
            </a:pPr>
            <a:fld id="{1FEEC12D-ACC9-4088-98A5-CF6DE6BC0197}" type="slidenum">
              <a:rPr lang="de-DE" altLang="de-DE"/>
              <a:pPr>
                <a:defRPr/>
              </a:pPr>
              <a:t>‹Nr.›</a:t>
            </a:fld>
            <a:endParaRPr lang="de-DE" altLang="de-DE"/>
          </a:p>
        </p:txBody>
      </p:sp>
    </p:spTree>
    <p:extLst>
      <p:ext uri="{BB962C8B-B14F-4D97-AF65-F5344CB8AC3E}">
        <p14:creationId xmlns:p14="http://schemas.microsoft.com/office/powerpoint/2010/main" val="370869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05EC79C7-0358-4DA0-9EA7-52559DEEFEDA}"/>
              </a:ext>
            </a:extLst>
          </p:cNvPr>
          <p:cNvSpPr txBox="1">
            <a:spLocks/>
          </p:cNvSpPr>
          <p:nvPr userDrawn="1"/>
        </p:nvSpPr>
        <p:spPr>
          <a:xfrm>
            <a:off x="273050" y="2108200"/>
            <a:ext cx="4108450" cy="3340100"/>
          </a:xfrm>
          <a:prstGeom prst="rect">
            <a:avLst/>
          </a:prstGeom>
        </p:spPr>
        <p:txBody>
          <a:bodyPr lIns="108000" rIns="108000"/>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err="1"/>
              <a:t>II.a</a:t>
            </a:r>
            <a:r>
              <a:rPr lang="de-DE" sz="1600" b="0"/>
              <a:t>.) Hier steht der Fließtext</a:t>
            </a:r>
          </a:p>
          <a:p>
            <a:pPr eaLnBrk="1" fontAlgn="auto" hangingPunct="1">
              <a:spcBef>
                <a:spcPts val="0"/>
              </a:spcBef>
              <a:spcAft>
                <a:spcPts val="0"/>
              </a:spcAft>
              <a:defRPr/>
            </a:pPr>
            <a:endParaRPr lang="de-DE" sz="1600" b="0"/>
          </a:p>
          <a:p>
            <a:pPr eaLnBrk="1" fontAlgn="auto" hangingPunct="1">
              <a:spcBef>
                <a:spcPts val="0"/>
              </a:spcBef>
              <a:spcAft>
                <a:spcPts val="0"/>
              </a:spcAft>
              <a:defRPr/>
            </a:pPr>
            <a:r>
              <a:rPr lang="de-DE" sz="1600" b="0"/>
              <a:t>Blindtext: </a:t>
            </a:r>
            <a:r>
              <a:rPr lang="de-DE" sz="1600" b="0" err="1"/>
              <a:t>Lorem</a:t>
            </a:r>
            <a:r>
              <a:rPr lang="de-DE" sz="1600" b="0"/>
              <a:t> </a:t>
            </a:r>
            <a:r>
              <a:rPr lang="de-DE" sz="1600" b="0" err="1"/>
              <a:t>ipsum</a:t>
            </a:r>
            <a:r>
              <a:rPr lang="de-DE" sz="1600" b="0"/>
              <a:t> </a:t>
            </a:r>
            <a:r>
              <a:rPr lang="de-DE" sz="1600" b="0" err="1"/>
              <a:t>dolor</a:t>
            </a:r>
            <a:r>
              <a:rPr lang="de-DE" sz="1600" b="0"/>
              <a:t> </a:t>
            </a:r>
            <a:r>
              <a:rPr lang="de-DE" sz="1600" b="0" err="1"/>
              <a:t>sit</a:t>
            </a:r>
            <a:r>
              <a:rPr lang="de-DE" sz="1600" b="0"/>
              <a:t> </a:t>
            </a:r>
            <a:r>
              <a:rPr lang="de-DE" sz="1600" b="0" err="1"/>
              <a:t>amet</a:t>
            </a:r>
            <a:r>
              <a:rPr lang="de-DE" sz="1600" b="0"/>
              <a:t>, </a:t>
            </a:r>
            <a:r>
              <a:rPr lang="de-DE" sz="1600" b="0" err="1"/>
              <a:t>consectetuer</a:t>
            </a:r>
            <a:r>
              <a:rPr lang="de-DE" sz="1600" b="0"/>
              <a:t> </a:t>
            </a:r>
            <a:r>
              <a:rPr lang="de-DE" sz="1600" b="0" err="1"/>
              <a:t>adipiscing</a:t>
            </a:r>
            <a:r>
              <a:rPr lang="de-DE" sz="1600" b="0"/>
              <a:t> </a:t>
            </a:r>
            <a:r>
              <a:rPr lang="de-DE" sz="1600" b="0" err="1"/>
              <a:t>elit</a:t>
            </a:r>
            <a:r>
              <a:rPr lang="de-DE" sz="1600" b="0"/>
              <a:t>. </a:t>
            </a:r>
            <a:r>
              <a:rPr lang="de-DE" sz="1600" b="0" err="1"/>
              <a:t>Aenean</a:t>
            </a:r>
            <a:r>
              <a:rPr lang="de-DE" sz="1600" b="0"/>
              <a:t> </a:t>
            </a:r>
            <a:r>
              <a:rPr lang="de-DE" sz="1600" b="0" err="1"/>
              <a:t>commodo</a:t>
            </a:r>
            <a:r>
              <a:rPr lang="de-DE" sz="1600" b="0"/>
              <a:t> </a:t>
            </a:r>
            <a:r>
              <a:rPr lang="de-DE" sz="1600" b="0" err="1"/>
              <a:t>ligula</a:t>
            </a:r>
            <a:r>
              <a:rPr lang="de-DE" sz="1600" b="0"/>
              <a:t> </a:t>
            </a:r>
            <a:r>
              <a:rPr lang="de-DE" sz="1600" b="0" err="1"/>
              <a:t>eget</a:t>
            </a:r>
            <a:r>
              <a:rPr lang="de-DE" sz="1600" b="0"/>
              <a:t> </a:t>
            </a:r>
            <a:r>
              <a:rPr lang="de-DE" sz="1600" b="0" err="1"/>
              <a:t>dolor</a:t>
            </a:r>
            <a:r>
              <a:rPr lang="de-DE" sz="1600" b="0"/>
              <a:t>. </a:t>
            </a:r>
            <a:r>
              <a:rPr lang="de-DE" sz="1600" b="0" err="1"/>
              <a:t>Aenean</a:t>
            </a:r>
            <a:r>
              <a:rPr lang="de-DE" sz="1600" b="0"/>
              <a:t> </a:t>
            </a:r>
            <a:r>
              <a:rPr lang="de-DE" sz="1600" b="0" err="1"/>
              <a:t>massa</a:t>
            </a:r>
            <a:r>
              <a:rPr lang="de-DE" sz="1600" b="0"/>
              <a:t>. Cum </a:t>
            </a:r>
            <a:r>
              <a:rPr lang="de-DE" sz="1600" b="0" err="1"/>
              <a:t>sociis</a:t>
            </a:r>
            <a:r>
              <a:rPr lang="de-DE" sz="1600" b="0"/>
              <a:t> </a:t>
            </a:r>
            <a:r>
              <a:rPr lang="de-DE" sz="1600" b="0" err="1"/>
              <a:t>natoque</a:t>
            </a:r>
            <a:r>
              <a:rPr lang="de-DE" sz="1600" b="0"/>
              <a:t> </a:t>
            </a:r>
            <a:r>
              <a:rPr lang="de-DE" sz="1600" b="0" err="1"/>
              <a:t>penatibus</a:t>
            </a:r>
            <a:r>
              <a:rPr lang="de-DE" sz="1600" b="0"/>
              <a:t> et </a:t>
            </a:r>
            <a:r>
              <a:rPr lang="de-DE" sz="1600" b="0" err="1"/>
              <a:t>magnis</a:t>
            </a:r>
            <a:r>
              <a:rPr lang="de-DE" sz="1600" b="0"/>
              <a:t> dis </a:t>
            </a:r>
            <a:r>
              <a:rPr lang="de-DE" sz="1600" b="0" err="1"/>
              <a:t>parturient</a:t>
            </a:r>
            <a:r>
              <a:rPr lang="de-DE" sz="1600" b="0"/>
              <a:t> </a:t>
            </a:r>
            <a:r>
              <a:rPr lang="de-DE" sz="1600" b="0" err="1"/>
              <a:t>montes</a:t>
            </a:r>
            <a:r>
              <a:rPr lang="de-DE" sz="1600" b="0"/>
              <a:t>, </a:t>
            </a:r>
            <a:r>
              <a:rPr lang="de-DE" sz="1600" b="0" err="1"/>
              <a:t>nascetur</a:t>
            </a:r>
            <a:r>
              <a:rPr lang="de-DE" sz="1600" b="0"/>
              <a:t> </a:t>
            </a:r>
            <a:r>
              <a:rPr lang="de-DE" sz="1600" b="0" err="1"/>
              <a:t>ridiculus</a:t>
            </a:r>
            <a:r>
              <a:rPr lang="de-DE" sz="1600" b="0"/>
              <a:t> </a:t>
            </a:r>
            <a:r>
              <a:rPr lang="de-DE" sz="1600" b="0" err="1"/>
              <a:t>mus</a:t>
            </a:r>
            <a:r>
              <a:rPr lang="de-DE" sz="1600" b="0"/>
              <a:t>. </a:t>
            </a:r>
            <a:r>
              <a:rPr lang="de-DE" sz="1600" b="0" err="1"/>
              <a:t>Donec</a:t>
            </a:r>
            <a:r>
              <a:rPr lang="de-DE" sz="1600" b="0"/>
              <a:t> </a:t>
            </a:r>
            <a:r>
              <a:rPr lang="de-DE" sz="1600" b="0" err="1"/>
              <a:t>quam</a:t>
            </a:r>
            <a:r>
              <a:rPr lang="de-DE" sz="1600" b="0"/>
              <a:t> </a:t>
            </a:r>
            <a:r>
              <a:rPr lang="de-DE" sz="1600" b="0" err="1"/>
              <a:t>felis</a:t>
            </a:r>
            <a:r>
              <a:rPr lang="de-DE" sz="1600" b="0"/>
              <a:t>, </a:t>
            </a:r>
            <a:r>
              <a:rPr lang="de-DE" sz="1600" b="0" err="1"/>
              <a:t>ultricies</a:t>
            </a:r>
            <a:r>
              <a:rPr lang="de-DE" sz="1600" b="0"/>
              <a:t> </a:t>
            </a:r>
            <a:r>
              <a:rPr lang="de-DE" sz="1600" b="0" err="1"/>
              <a:t>nec</a:t>
            </a:r>
            <a:r>
              <a:rPr lang="de-DE" sz="1600" b="0"/>
              <a:t>, </a:t>
            </a:r>
            <a:r>
              <a:rPr lang="de-DE" sz="1600" b="0" err="1"/>
              <a:t>pellentesque</a:t>
            </a:r>
            <a:r>
              <a:rPr lang="de-DE" sz="1600" b="0"/>
              <a:t> </a:t>
            </a:r>
            <a:r>
              <a:rPr lang="de-DE" sz="1600" b="0" err="1"/>
              <a:t>eu</a:t>
            </a:r>
            <a:r>
              <a:rPr lang="de-DE" sz="1600" b="0"/>
              <a:t>, </a:t>
            </a:r>
            <a:r>
              <a:rPr lang="de-DE" sz="1600" b="0" err="1"/>
              <a:t>pretium</a:t>
            </a:r>
            <a:r>
              <a:rPr lang="de-DE" sz="1600" b="0"/>
              <a:t> </a:t>
            </a:r>
            <a:r>
              <a:rPr lang="de-DE" sz="1600" b="0" err="1"/>
              <a:t>quis</a:t>
            </a:r>
            <a:r>
              <a:rPr lang="de-DE" sz="1600" b="0"/>
              <a:t>, </a:t>
            </a:r>
            <a:r>
              <a:rPr lang="de-DE" sz="1600" b="0" err="1"/>
              <a:t>sem</a:t>
            </a:r>
            <a:r>
              <a:rPr lang="de-DE" sz="1600" b="0"/>
              <a:t>. </a:t>
            </a:r>
            <a:r>
              <a:rPr lang="de-DE" sz="1600" b="0" err="1"/>
              <a:t>Nulla</a:t>
            </a:r>
            <a:r>
              <a:rPr lang="de-DE" sz="1600" b="0"/>
              <a:t> </a:t>
            </a:r>
            <a:r>
              <a:rPr lang="de-DE" sz="1600" b="0" err="1"/>
              <a:t>consequat</a:t>
            </a:r>
            <a:r>
              <a:rPr lang="de-DE" sz="1600" b="0"/>
              <a:t> </a:t>
            </a:r>
            <a:r>
              <a:rPr lang="de-DE" sz="1600" b="0" err="1"/>
              <a:t>massa</a:t>
            </a:r>
            <a:r>
              <a:rPr lang="de-DE" sz="1600" b="0"/>
              <a:t> </a:t>
            </a:r>
            <a:r>
              <a:rPr lang="de-DE" sz="1600" b="0" err="1"/>
              <a:t>quis</a:t>
            </a:r>
            <a:r>
              <a:rPr lang="de-DE" sz="1600" b="0"/>
              <a:t> </a:t>
            </a:r>
            <a:r>
              <a:rPr lang="de-DE" sz="1600" b="0" err="1"/>
              <a:t>enim</a:t>
            </a:r>
            <a:r>
              <a:rPr lang="de-DE" sz="1600" b="0"/>
              <a:t>. </a:t>
            </a:r>
            <a:r>
              <a:rPr lang="de-DE" sz="1600" b="0" err="1"/>
              <a:t>Donec</a:t>
            </a:r>
            <a:r>
              <a:rPr lang="de-DE" sz="1600" b="0"/>
              <a:t> </a:t>
            </a:r>
            <a:r>
              <a:rPr lang="de-DE" sz="1600" b="0" err="1"/>
              <a:t>pede</a:t>
            </a:r>
            <a:r>
              <a:rPr lang="de-DE" sz="1600" b="0"/>
              <a:t> </a:t>
            </a:r>
            <a:r>
              <a:rPr lang="de-DE" sz="1600" b="0" err="1"/>
              <a:t>justo</a:t>
            </a:r>
            <a:r>
              <a:rPr lang="de-DE" sz="1600" b="0"/>
              <a:t>, </a:t>
            </a:r>
            <a:r>
              <a:rPr lang="de-DE" sz="1600" b="0" err="1"/>
              <a:t>fringilla</a:t>
            </a:r>
            <a:r>
              <a:rPr lang="de-DE" sz="1600" b="0"/>
              <a:t> </a:t>
            </a:r>
            <a:r>
              <a:rPr lang="de-DE" sz="1600" b="0" err="1"/>
              <a:t>vel</a:t>
            </a:r>
            <a:r>
              <a:rPr lang="de-DE" sz="1600" b="0"/>
              <a:t>, </a:t>
            </a:r>
            <a:r>
              <a:rPr lang="de-DE" sz="1600" b="0" err="1"/>
              <a:t>aliquet</a:t>
            </a:r>
            <a:r>
              <a:rPr lang="de-DE" sz="1600" b="0"/>
              <a:t> </a:t>
            </a:r>
            <a:r>
              <a:rPr lang="de-DE" sz="1600" b="0" err="1"/>
              <a:t>nec</a:t>
            </a:r>
            <a:r>
              <a:rPr lang="de-DE" sz="1600" b="0"/>
              <a:t>, </a:t>
            </a:r>
            <a:r>
              <a:rPr lang="de-DE" sz="1600" b="0" err="1"/>
              <a:t>vulputate</a:t>
            </a:r>
            <a:r>
              <a:rPr lang="de-DE" sz="1600" b="0"/>
              <a:t> </a:t>
            </a:r>
            <a:r>
              <a:rPr lang="de-DE" sz="1600" b="0" err="1"/>
              <a:t>eget</a:t>
            </a:r>
            <a:r>
              <a:rPr lang="de-DE" sz="1600" b="0"/>
              <a:t>, </a:t>
            </a:r>
            <a:r>
              <a:rPr lang="de-DE" sz="1600" b="0" err="1"/>
              <a:t>arcu</a:t>
            </a:r>
            <a:r>
              <a:rPr lang="de-DE" sz="1600" b="0"/>
              <a:t>. </a:t>
            </a:r>
          </a:p>
        </p:txBody>
      </p:sp>
      <p:sp>
        <p:nvSpPr>
          <p:cNvPr id="3" name="Untertitel 2">
            <a:extLst>
              <a:ext uri="{FF2B5EF4-FFF2-40B4-BE49-F238E27FC236}">
                <a16:creationId xmlns:a16="http://schemas.microsoft.com/office/drawing/2014/main" id="{A1E0D237-87EC-4161-B796-7E029FF37679}"/>
              </a:ext>
            </a:extLst>
          </p:cNvPr>
          <p:cNvSpPr txBox="1">
            <a:spLocks/>
          </p:cNvSpPr>
          <p:nvPr userDrawn="1"/>
        </p:nvSpPr>
        <p:spPr>
          <a:xfrm>
            <a:off x="4787900" y="2108200"/>
            <a:ext cx="4102100" cy="3340100"/>
          </a:xfrm>
          <a:prstGeom prst="rect">
            <a:avLst/>
          </a:prstGeom>
        </p:spPr>
        <p:txBody>
          <a:bodyPr lIns="108000" rIns="108000"/>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err="1"/>
              <a:t>II.b</a:t>
            </a:r>
            <a:r>
              <a:rPr lang="de-DE" sz="1600" b="0"/>
              <a:t>.) Hier steht der Fließtext</a:t>
            </a:r>
          </a:p>
          <a:p>
            <a:pPr eaLnBrk="1" fontAlgn="auto" hangingPunct="1">
              <a:spcBef>
                <a:spcPts val="0"/>
              </a:spcBef>
              <a:spcAft>
                <a:spcPts val="0"/>
              </a:spcAft>
              <a:defRPr/>
            </a:pPr>
            <a:endParaRPr lang="de-DE" sz="1600" b="0"/>
          </a:p>
          <a:p>
            <a:pPr eaLnBrk="1" fontAlgn="auto" hangingPunct="1">
              <a:spcBef>
                <a:spcPts val="0"/>
              </a:spcBef>
              <a:spcAft>
                <a:spcPts val="0"/>
              </a:spcAft>
              <a:defRPr/>
            </a:pPr>
            <a:r>
              <a:rPr lang="de-DE" sz="1600" b="0"/>
              <a:t>Blindtext: </a:t>
            </a:r>
            <a:r>
              <a:rPr lang="de-DE" sz="1600" b="0" err="1"/>
              <a:t>Lorem</a:t>
            </a:r>
            <a:r>
              <a:rPr lang="de-DE" sz="1600" b="0"/>
              <a:t> </a:t>
            </a:r>
            <a:r>
              <a:rPr lang="de-DE" sz="1600" b="0" err="1"/>
              <a:t>ipsum</a:t>
            </a:r>
            <a:r>
              <a:rPr lang="de-DE" sz="1600" b="0"/>
              <a:t> </a:t>
            </a:r>
            <a:r>
              <a:rPr lang="de-DE" sz="1600" b="0" err="1"/>
              <a:t>dolor</a:t>
            </a:r>
            <a:r>
              <a:rPr lang="de-DE" sz="1600" b="0"/>
              <a:t> </a:t>
            </a:r>
            <a:r>
              <a:rPr lang="de-DE" sz="1600" b="0" err="1"/>
              <a:t>sit</a:t>
            </a:r>
            <a:r>
              <a:rPr lang="de-DE" sz="1600" b="0"/>
              <a:t> </a:t>
            </a:r>
            <a:r>
              <a:rPr lang="de-DE" sz="1600" b="0" err="1"/>
              <a:t>amet</a:t>
            </a:r>
            <a:r>
              <a:rPr lang="de-DE" sz="1600" b="0"/>
              <a:t>, </a:t>
            </a:r>
            <a:r>
              <a:rPr lang="de-DE" sz="1600" b="0" err="1"/>
              <a:t>consectetuer</a:t>
            </a:r>
            <a:r>
              <a:rPr lang="de-DE" sz="1600" b="0"/>
              <a:t> </a:t>
            </a:r>
            <a:r>
              <a:rPr lang="de-DE" sz="1600" b="0" err="1"/>
              <a:t>adipiscing</a:t>
            </a:r>
            <a:r>
              <a:rPr lang="de-DE" sz="1600" b="0"/>
              <a:t> </a:t>
            </a:r>
            <a:r>
              <a:rPr lang="de-DE" sz="1600" b="0" err="1"/>
              <a:t>elit</a:t>
            </a:r>
            <a:r>
              <a:rPr lang="de-DE" sz="1600" b="0"/>
              <a:t>. </a:t>
            </a:r>
            <a:r>
              <a:rPr lang="de-DE" sz="1600" b="0" err="1"/>
              <a:t>Aenean</a:t>
            </a:r>
            <a:r>
              <a:rPr lang="de-DE" sz="1600" b="0"/>
              <a:t> </a:t>
            </a:r>
            <a:r>
              <a:rPr lang="de-DE" sz="1600" b="0" err="1"/>
              <a:t>commodo</a:t>
            </a:r>
            <a:r>
              <a:rPr lang="de-DE" sz="1600" b="0"/>
              <a:t> </a:t>
            </a:r>
            <a:r>
              <a:rPr lang="de-DE" sz="1600" b="0" err="1"/>
              <a:t>ligula</a:t>
            </a:r>
            <a:r>
              <a:rPr lang="de-DE" sz="1600" b="0"/>
              <a:t> </a:t>
            </a:r>
            <a:r>
              <a:rPr lang="de-DE" sz="1600" b="0" err="1"/>
              <a:t>eget</a:t>
            </a:r>
            <a:r>
              <a:rPr lang="de-DE" sz="1600" b="0"/>
              <a:t> </a:t>
            </a:r>
            <a:r>
              <a:rPr lang="de-DE" sz="1600" b="0" err="1"/>
              <a:t>dolor</a:t>
            </a:r>
            <a:r>
              <a:rPr lang="de-DE" sz="1600" b="0"/>
              <a:t>. </a:t>
            </a:r>
            <a:r>
              <a:rPr lang="de-DE" sz="1600" b="0" err="1"/>
              <a:t>Aenean</a:t>
            </a:r>
            <a:r>
              <a:rPr lang="de-DE" sz="1600" b="0"/>
              <a:t> </a:t>
            </a:r>
            <a:r>
              <a:rPr lang="de-DE" sz="1600" b="0" err="1"/>
              <a:t>massa</a:t>
            </a:r>
            <a:r>
              <a:rPr lang="de-DE" sz="1600" b="0"/>
              <a:t>. Cum </a:t>
            </a:r>
            <a:r>
              <a:rPr lang="de-DE" sz="1600" b="0" err="1"/>
              <a:t>sociis</a:t>
            </a:r>
            <a:r>
              <a:rPr lang="de-DE" sz="1600" b="0"/>
              <a:t> </a:t>
            </a:r>
            <a:r>
              <a:rPr lang="de-DE" sz="1600" b="0" err="1"/>
              <a:t>natoque</a:t>
            </a:r>
            <a:r>
              <a:rPr lang="de-DE" sz="1600" b="0"/>
              <a:t> </a:t>
            </a:r>
            <a:r>
              <a:rPr lang="de-DE" sz="1600" b="0" err="1"/>
              <a:t>penatibus</a:t>
            </a:r>
            <a:r>
              <a:rPr lang="de-DE" sz="1600" b="0"/>
              <a:t> et </a:t>
            </a:r>
            <a:r>
              <a:rPr lang="de-DE" sz="1600" b="0" err="1"/>
              <a:t>magnis</a:t>
            </a:r>
            <a:r>
              <a:rPr lang="de-DE" sz="1600" b="0"/>
              <a:t> dis </a:t>
            </a:r>
            <a:r>
              <a:rPr lang="de-DE" sz="1600" b="0" err="1"/>
              <a:t>parturient</a:t>
            </a:r>
            <a:r>
              <a:rPr lang="de-DE" sz="1600" b="0"/>
              <a:t> </a:t>
            </a:r>
            <a:r>
              <a:rPr lang="de-DE" sz="1600" b="0" err="1"/>
              <a:t>montes</a:t>
            </a:r>
            <a:r>
              <a:rPr lang="de-DE" sz="1600" b="0"/>
              <a:t>, </a:t>
            </a:r>
            <a:r>
              <a:rPr lang="de-DE" sz="1600" b="0" err="1"/>
              <a:t>nascetur</a:t>
            </a:r>
            <a:r>
              <a:rPr lang="de-DE" sz="1600" b="0"/>
              <a:t> </a:t>
            </a:r>
            <a:r>
              <a:rPr lang="de-DE" sz="1600" b="0" err="1"/>
              <a:t>ridiculus</a:t>
            </a:r>
            <a:r>
              <a:rPr lang="de-DE" sz="1600" b="0"/>
              <a:t> </a:t>
            </a:r>
            <a:r>
              <a:rPr lang="de-DE" sz="1600" b="0" err="1"/>
              <a:t>mus</a:t>
            </a:r>
            <a:r>
              <a:rPr lang="de-DE" sz="1600" b="0"/>
              <a:t>. </a:t>
            </a:r>
            <a:r>
              <a:rPr lang="de-DE" sz="1600" b="0" err="1"/>
              <a:t>Donec</a:t>
            </a:r>
            <a:r>
              <a:rPr lang="de-DE" sz="1600" b="0"/>
              <a:t> </a:t>
            </a:r>
            <a:r>
              <a:rPr lang="de-DE" sz="1600" b="0" err="1"/>
              <a:t>quam</a:t>
            </a:r>
            <a:r>
              <a:rPr lang="de-DE" sz="1600" b="0"/>
              <a:t> </a:t>
            </a:r>
            <a:r>
              <a:rPr lang="de-DE" sz="1600" b="0" err="1"/>
              <a:t>felis</a:t>
            </a:r>
            <a:r>
              <a:rPr lang="de-DE" sz="1600" b="0"/>
              <a:t>, </a:t>
            </a:r>
            <a:r>
              <a:rPr lang="de-DE" sz="1600" b="0" err="1"/>
              <a:t>ultricies</a:t>
            </a:r>
            <a:r>
              <a:rPr lang="de-DE" sz="1600" b="0"/>
              <a:t> </a:t>
            </a:r>
            <a:r>
              <a:rPr lang="de-DE" sz="1600" b="0" err="1"/>
              <a:t>nec</a:t>
            </a:r>
            <a:r>
              <a:rPr lang="de-DE" sz="1600" b="0"/>
              <a:t>, </a:t>
            </a:r>
            <a:r>
              <a:rPr lang="de-DE" sz="1600" b="0" err="1"/>
              <a:t>pellentesque</a:t>
            </a:r>
            <a:r>
              <a:rPr lang="de-DE" sz="1600" b="0"/>
              <a:t> </a:t>
            </a:r>
            <a:r>
              <a:rPr lang="de-DE" sz="1600" b="0" err="1"/>
              <a:t>eu</a:t>
            </a:r>
            <a:r>
              <a:rPr lang="de-DE" sz="1600" b="0"/>
              <a:t>, </a:t>
            </a:r>
            <a:r>
              <a:rPr lang="de-DE" sz="1600" b="0" err="1"/>
              <a:t>pretium</a:t>
            </a:r>
            <a:r>
              <a:rPr lang="de-DE" sz="1600" b="0"/>
              <a:t> </a:t>
            </a:r>
            <a:r>
              <a:rPr lang="de-DE" sz="1600" b="0" err="1"/>
              <a:t>quis</a:t>
            </a:r>
            <a:r>
              <a:rPr lang="de-DE" sz="1600" b="0"/>
              <a:t>, </a:t>
            </a:r>
            <a:r>
              <a:rPr lang="de-DE" sz="1600" b="0" err="1"/>
              <a:t>sem</a:t>
            </a:r>
            <a:r>
              <a:rPr lang="de-DE" sz="1600" b="0"/>
              <a:t>. </a:t>
            </a:r>
            <a:r>
              <a:rPr lang="de-DE" sz="1600" b="0" err="1"/>
              <a:t>Nulla</a:t>
            </a:r>
            <a:r>
              <a:rPr lang="de-DE" sz="1600" b="0"/>
              <a:t> </a:t>
            </a:r>
            <a:r>
              <a:rPr lang="de-DE" sz="1600" b="0" err="1"/>
              <a:t>consequat</a:t>
            </a:r>
            <a:r>
              <a:rPr lang="de-DE" sz="1600" b="0"/>
              <a:t> </a:t>
            </a:r>
            <a:r>
              <a:rPr lang="de-DE" sz="1600" b="0" err="1"/>
              <a:t>massa</a:t>
            </a:r>
            <a:r>
              <a:rPr lang="de-DE" sz="1600" b="0"/>
              <a:t> </a:t>
            </a:r>
            <a:r>
              <a:rPr lang="de-DE" sz="1600" b="0" err="1"/>
              <a:t>quis</a:t>
            </a:r>
            <a:r>
              <a:rPr lang="de-DE" sz="1600" b="0"/>
              <a:t> </a:t>
            </a:r>
            <a:r>
              <a:rPr lang="de-DE" sz="1600" b="0" err="1"/>
              <a:t>enim</a:t>
            </a:r>
            <a:r>
              <a:rPr lang="de-DE" sz="1600" b="0"/>
              <a:t>. </a:t>
            </a:r>
            <a:r>
              <a:rPr lang="de-DE" sz="1600" b="0" err="1"/>
              <a:t>Donec</a:t>
            </a:r>
            <a:r>
              <a:rPr lang="de-DE" sz="1600" b="0"/>
              <a:t> </a:t>
            </a:r>
            <a:r>
              <a:rPr lang="de-DE" sz="1600" b="0" err="1"/>
              <a:t>pede</a:t>
            </a:r>
            <a:r>
              <a:rPr lang="de-DE" sz="1600" b="0"/>
              <a:t> </a:t>
            </a:r>
            <a:r>
              <a:rPr lang="de-DE" sz="1600" b="0" err="1"/>
              <a:t>justo</a:t>
            </a:r>
            <a:r>
              <a:rPr lang="de-DE" sz="1600" b="0"/>
              <a:t>, </a:t>
            </a:r>
            <a:r>
              <a:rPr lang="de-DE" sz="1600" b="0" err="1"/>
              <a:t>fringilla</a:t>
            </a:r>
            <a:r>
              <a:rPr lang="de-DE" sz="1600" b="0"/>
              <a:t> </a:t>
            </a:r>
            <a:r>
              <a:rPr lang="de-DE" sz="1600" b="0" err="1"/>
              <a:t>vel</a:t>
            </a:r>
            <a:r>
              <a:rPr lang="de-DE" sz="1600" b="0"/>
              <a:t>, </a:t>
            </a:r>
            <a:r>
              <a:rPr lang="de-DE" sz="1600" b="0" err="1"/>
              <a:t>aliquet</a:t>
            </a:r>
            <a:r>
              <a:rPr lang="de-DE" sz="1600" b="0"/>
              <a:t> </a:t>
            </a:r>
            <a:r>
              <a:rPr lang="de-DE" sz="1600" b="0" err="1"/>
              <a:t>nec</a:t>
            </a:r>
            <a:r>
              <a:rPr lang="de-DE" sz="1600" b="0"/>
              <a:t>, </a:t>
            </a:r>
            <a:r>
              <a:rPr lang="de-DE" sz="1600" b="0" err="1"/>
              <a:t>vulputate</a:t>
            </a:r>
            <a:r>
              <a:rPr lang="de-DE" sz="1600" b="0"/>
              <a:t> </a:t>
            </a:r>
            <a:r>
              <a:rPr lang="de-DE" sz="1600" b="0" err="1"/>
              <a:t>eget</a:t>
            </a:r>
            <a:r>
              <a:rPr lang="de-DE" sz="1600" b="0"/>
              <a:t>, </a:t>
            </a:r>
            <a:r>
              <a:rPr lang="de-DE" sz="1600" b="0" err="1"/>
              <a:t>arcu</a:t>
            </a:r>
            <a:r>
              <a:rPr lang="de-DE" sz="1600" b="0"/>
              <a:t>. </a:t>
            </a:r>
          </a:p>
        </p:txBody>
      </p:sp>
      <p:pic>
        <p:nvPicPr>
          <p:cNvPr id="4" name="Picture 44" descr="jpg_RGB_Titel-scharf-Nachbau BSSB">
            <a:extLst>
              <a:ext uri="{FF2B5EF4-FFF2-40B4-BE49-F238E27FC236}">
                <a16:creationId xmlns:a16="http://schemas.microsoft.com/office/drawing/2014/main" id="{038215D2-EC8C-432E-84C7-C8139942C35A}"/>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5" name="Datumsplatzhalter 2">
            <a:extLst>
              <a:ext uri="{FF2B5EF4-FFF2-40B4-BE49-F238E27FC236}">
                <a16:creationId xmlns:a16="http://schemas.microsoft.com/office/drawing/2014/main" id="{8F5907BB-DF83-4E8A-A5A8-BFB30884B0D6}"/>
              </a:ext>
            </a:extLst>
          </p:cNvPr>
          <p:cNvSpPr>
            <a:spLocks noGrp="1"/>
          </p:cNvSpPr>
          <p:nvPr>
            <p:ph type="dt" sz="half" idx="10"/>
          </p:nvPr>
        </p:nvSpPr>
        <p:spPr/>
        <p:txBody>
          <a:bodyPr/>
          <a:lstStyle>
            <a:lvl1pPr>
              <a:defRPr/>
            </a:lvl1pPr>
          </a:lstStyle>
          <a:p>
            <a:pPr>
              <a:defRPr/>
            </a:pPr>
            <a:r>
              <a:rPr lang="de-DE"/>
              <a:t>05.07.2025</a:t>
            </a:r>
          </a:p>
        </p:txBody>
      </p:sp>
      <p:sp>
        <p:nvSpPr>
          <p:cNvPr id="6" name="Fußzeilenplatzhalter 3">
            <a:extLst>
              <a:ext uri="{FF2B5EF4-FFF2-40B4-BE49-F238E27FC236}">
                <a16:creationId xmlns:a16="http://schemas.microsoft.com/office/drawing/2014/main" id="{620BE068-90C1-4979-91CC-0857F08DD3B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4">
            <a:extLst>
              <a:ext uri="{FF2B5EF4-FFF2-40B4-BE49-F238E27FC236}">
                <a16:creationId xmlns:a16="http://schemas.microsoft.com/office/drawing/2014/main" id="{89628D20-1AB5-4BC2-94AA-B90B40097D45}"/>
              </a:ext>
            </a:extLst>
          </p:cNvPr>
          <p:cNvSpPr>
            <a:spLocks noGrp="1"/>
          </p:cNvSpPr>
          <p:nvPr>
            <p:ph type="sldNum" sz="quarter" idx="12"/>
          </p:nvPr>
        </p:nvSpPr>
        <p:spPr/>
        <p:txBody>
          <a:bodyPr/>
          <a:lstStyle>
            <a:lvl1pPr>
              <a:defRPr/>
            </a:lvl1pPr>
          </a:lstStyle>
          <a:p>
            <a:pPr>
              <a:defRPr/>
            </a:pPr>
            <a:fld id="{6DC6D120-7663-4A63-8FB2-5CE0B2C24117}" type="slidenum">
              <a:rPr lang="de-DE" altLang="de-DE"/>
              <a:pPr>
                <a:defRPr/>
              </a:pPr>
              <a:t>‹Nr.›</a:t>
            </a:fld>
            <a:endParaRPr lang="de-DE" altLang="de-DE"/>
          </a:p>
        </p:txBody>
      </p:sp>
    </p:spTree>
    <p:extLst>
      <p:ext uri="{BB962C8B-B14F-4D97-AF65-F5344CB8AC3E}">
        <p14:creationId xmlns:p14="http://schemas.microsoft.com/office/powerpoint/2010/main" val="103721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4AC8CF6C-C6F9-4657-82AF-3B7C77C6438B}"/>
              </a:ext>
            </a:extLst>
          </p:cNvPr>
          <p:cNvSpPr txBox="1">
            <a:spLocks/>
          </p:cNvSpPr>
          <p:nvPr userDrawn="1"/>
        </p:nvSpPr>
        <p:spPr>
          <a:xfrm>
            <a:off x="273050" y="2108200"/>
            <a:ext cx="4108450" cy="3340100"/>
          </a:xfrm>
          <a:prstGeom prst="rect">
            <a:avLst/>
          </a:prstGeom>
        </p:spPr>
        <p:txBody>
          <a:bodyPr lIns="108000" rIns="108000"/>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err="1"/>
              <a:t>II.a</a:t>
            </a:r>
            <a:r>
              <a:rPr lang="de-DE" sz="1600" b="0"/>
              <a:t>.) Hier steht der Fließtext</a:t>
            </a:r>
          </a:p>
          <a:p>
            <a:pPr eaLnBrk="1" fontAlgn="auto" hangingPunct="1">
              <a:spcBef>
                <a:spcPts val="0"/>
              </a:spcBef>
              <a:spcAft>
                <a:spcPts val="0"/>
              </a:spcAft>
              <a:defRPr/>
            </a:pPr>
            <a:endParaRPr lang="de-DE" sz="1600" b="0"/>
          </a:p>
          <a:p>
            <a:pPr eaLnBrk="1" fontAlgn="auto" hangingPunct="1">
              <a:spcBef>
                <a:spcPts val="0"/>
              </a:spcBef>
              <a:spcAft>
                <a:spcPts val="0"/>
              </a:spcAft>
              <a:defRPr/>
            </a:pPr>
            <a:r>
              <a:rPr lang="de-DE" sz="1600" b="0"/>
              <a:t>Blindtext: </a:t>
            </a:r>
            <a:r>
              <a:rPr lang="de-DE" sz="1600" b="0" err="1"/>
              <a:t>Lorem</a:t>
            </a:r>
            <a:r>
              <a:rPr lang="de-DE" sz="1600" b="0"/>
              <a:t> </a:t>
            </a:r>
            <a:r>
              <a:rPr lang="de-DE" sz="1600" b="0" err="1"/>
              <a:t>ipsum</a:t>
            </a:r>
            <a:r>
              <a:rPr lang="de-DE" sz="1600" b="0"/>
              <a:t> </a:t>
            </a:r>
            <a:r>
              <a:rPr lang="de-DE" sz="1600" b="0" err="1"/>
              <a:t>dolor</a:t>
            </a:r>
            <a:r>
              <a:rPr lang="de-DE" sz="1600" b="0"/>
              <a:t> </a:t>
            </a:r>
            <a:r>
              <a:rPr lang="de-DE" sz="1600" b="0" err="1"/>
              <a:t>sit</a:t>
            </a:r>
            <a:r>
              <a:rPr lang="de-DE" sz="1600" b="0"/>
              <a:t> </a:t>
            </a:r>
            <a:r>
              <a:rPr lang="de-DE" sz="1600" b="0" err="1"/>
              <a:t>amet</a:t>
            </a:r>
            <a:r>
              <a:rPr lang="de-DE" sz="1600" b="0"/>
              <a:t>, </a:t>
            </a:r>
            <a:r>
              <a:rPr lang="de-DE" sz="1600" b="0" err="1"/>
              <a:t>consectetuer</a:t>
            </a:r>
            <a:r>
              <a:rPr lang="de-DE" sz="1600" b="0"/>
              <a:t> </a:t>
            </a:r>
            <a:r>
              <a:rPr lang="de-DE" sz="1600" b="0" err="1"/>
              <a:t>adipiscing</a:t>
            </a:r>
            <a:r>
              <a:rPr lang="de-DE" sz="1600" b="0"/>
              <a:t> </a:t>
            </a:r>
            <a:r>
              <a:rPr lang="de-DE" sz="1600" b="0" err="1"/>
              <a:t>elit</a:t>
            </a:r>
            <a:r>
              <a:rPr lang="de-DE" sz="1600" b="0"/>
              <a:t>. </a:t>
            </a:r>
            <a:r>
              <a:rPr lang="de-DE" sz="1600" b="0" err="1"/>
              <a:t>Aenean</a:t>
            </a:r>
            <a:r>
              <a:rPr lang="de-DE" sz="1600" b="0"/>
              <a:t> </a:t>
            </a:r>
            <a:r>
              <a:rPr lang="de-DE" sz="1600" b="0" err="1"/>
              <a:t>commodo</a:t>
            </a:r>
            <a:r>
              <a:rPr lang="de-DE" sz="1600" b="0"/>
              <a:t> </a:t>
            </a:r>
            <a:r>
              <a:rPr lang="de-DE" sz="1600" b="0" err="1"/>
              <a:t>ligula</a:t>
            </a:r>
            <a:r>
              <a:rPr lang="de-DE" sz="1600" b="0"/>
              <a:t> </a:t>
            </a:r>
            <a:r>
              <a:rPr lang="de-DE" sz="1600" b="0" err="1"/>
              <a:t>eget</a:t>
            </a:r>
            <a:r>
              <a:rPr lang="de-DE" sz="1600" b="0"/>
              <a:t> </a:t>
            </a:r>
            <a:r>
              <a:rPr lang="de-DE" sz="1600" b="0" err="1"/>
              <a:t>dolor</a:t>
            </a:r>
            <a:r>
              <a:rPr lang="de-DE" sz="1600" b="0"/>
              <a:t>. </a:t>
            </a:r>
            <a:r>
              <a:rPr lang="de-DE" sz="1600" b="0" err="1"/>
              <a:t>Aenean</a:t>
            </a:r>
            <a:r>
              <a:rPr lang="de-DE" sz="1600" b="0"/>
              <a:t> </a:t>
            </a:r>
            <a:r>
              <a:rPr lang="de-DE" sz="1600" b="0" err="1"/>
              <a:t>massa</a:t>
            </a:r>
            <a:r>
              <a:rPr lang="de-DE" sz="1600" b="0"/>
              <a:t>. Cum </a:t>
            </a:r>
            <a:r>
              <a:rPr lang="de-DE" sz="1600" b="0" err="1"/>
              <a:t>sociis</a:t>
            </a:r>
            <a:r>
              <a:rPr lang="de-DE" sz="1600" b="0"/>
              <a:t> </a:t>
            </a:r>
            <a:r>
              <a:rPr lang="de-DE" sz="1600" b="0" err="1"/>
              <a:t>natoque</a:t>
            </a:r>
            <a:r>
              <a:rPr lang="de-DE" sz="1600" b="0"/>
              <a:t> </a:t>
            </a:r>
            <a:r>
              <a:rPr lang="de-DE" sz="1600" b="0" err="1"/>
              <a:t>penatibus</a:t>
            </a:r>
            <a:r>
              <a:rPr lang="de-DE" sz="1600" b="0"/>
              <a:t> et </a:t>
            </a:r>
            <a:r>
              <a:rPr lang="de-DE" sz="1600" b="0" err="1"/>
              <a:t>magnis</a:t>
            </a:r>
            <a:r>
              <a:rPr lang="de-DE" sz="1600" b="0"/>
              <a:t> dis </a:t>
            </a:r>
            <a:r>
              <a:rPr lang="de-DE" sz="1600" b="0" err="1"/>
              <a:t>parturient</a:t>
            </a:r>
            <a:r>
              <a:rPr lang="de-DE" sz="1600" b="0"/>
              <a:t> </a:t>
            </a:r>
            <a:r>
              <a:rPr lang="de-DE" sz="1600" b="0" err="1"/>
              <a:t>montes</a:t>
            </a:r>
            <a:r>
              <a:rPr lang="de-DE" sz="1600" b="0"/>
              <a:t>, </a:t>
            </a:r>
            <a:r>
              <a:rPr lang="de-DE" sz="1600" b="0" err="1"/>
              <a:t>nascetur</a:t>
            </a:r>
            <a:r>
              <a:rPr lang="de-DE" sz="1600" b="0"/>
              <a:t> </a:t>
            </a:r>
            <a:r>
              <a:rPr lang="de-DE" sz="1600" b="0" err="1"/>
              <a:t>ridiculus</a:t>
            </a:r>
            <a:r>
              <a:rPr lang="de-DE" sz="1600" b="0"/>
              <a:t> </a:t>
            </a:r>
            <a:r>
              <a:rPr lang="de-DE" sz="1600" b="0" err="1"/>
              <a:t>mus</a:t>
            </a:r>
            <a:r>
              <a:rPr lang="de-DE" sz="1600" b="0"/>
              <a:t>. </a:t>
            </a:r>
            <a:r>
              <a:rPr lang="de-DE" sz="1600" b="0" err="1"/>
              <a:t>Donec</a:t>
            </a:r>
            <a:r>
              <a:rPr lang="de-DE" sz="1600" b="0"/>
              <a:t> </a:t>
            </a:r>
            <a:r>
              <a:rPr lang="de-DE" sz="1600" b="0" err="1"/>
              <a:t>quam</a:t>
            </a:r>
            <a:r>
              <a:rPr lang="de-DE" sz="1600" b="0"/>
              <a:t> </a:t>
            </a:r>
            <a:r>
              <a:rPr lang="de-DE" sz="1600" b="0" err="1"/>
              <a:t>felis</a:t>
            </a:r>
            <a:r>
              <a:rPr lang="de-DE" sz="1600" b="0"/>
              <a:t>, </a:t>
            </a:r>
            <a:r>
              <a:rPr lang="de-DE" sz="1600" b="0" err="1"/>
              <a:t>ultricies</a:t>
            </a:r>
            <a:r>
              <a:rPr lang="de-DE" sz="1600" b="0"/>
              <a:t> </a:t>
            </a:r>
            <a:r>
              <a:rPr lang="de-DE" sz="1600" b="0" err="1"/>
              <a:t>nec</a:t>
            </a:r>
            <a:r>
              <a:rPr lang="de-DE" sz="1600" b="0"/>
              <a:t>, </a:t>
            </a:r>
            <a:r>
              <a:rPr lang="de-DE" sz="1600" b="0" err="1"/>
              <a:t>pellentesque</a:t>
            </a:r>
            <a:r>
              <a:rPr lang="de-DE" sz="1600" b="0"/>
              <a:t> </a:t>
            </a:r>
            <a:r>
              <a:rPr lang="de-DE" sz="1600" b="0" err="1"/>
              <a:t>eu</a:t>
            </a:r>
            <a:r>
              <a:rPr lang="de-DE" sz="1600" b="0"/>
              <a:t>, </a:t>
            </a:r>
            <a:r>
              <a:rPr lang="de-DE" sz="1600" b="0" err="1"/>
              <a:t>pretium</a:t>
            </a:r>
            <a:r>
              <a:rPr lang="de-DE" sz="1600" b="0"/>
              <a:t> </a:t>
            </a:r>
            <a:r>
              <a:rPr lang="de-DE" sz="1600" b="0" err="1"/>
              <a:t>quis</a:t>
            </a:r>
            <a:r>
              <a:rPr lang="de-DE" sz="1600" b="0"/>
              <a:t>, </a:t>
            </a:r>
            <a:r>
              <a:rPr lang="de-DE" sz="1600" b="0" err="1"/>
              <a:t>sem</a:t>
            </a:r>
            <a:r>
              <a:rPr lang="de-DE" sz="1600" b="0"/>
              <a:t>. </a:t>
            </a:r>
            <a:r>
              <a:rPr lang="de-DE" sz="1600" b="0" err="1"/>
              <a:t>Nulla</a:t>
            </a:r>
            <a:r>
              <a:rPr lang="de-DE" sz="1600" b="0"/>
              <a:t> </a:t>
            </a:r>
            <a:r>
              <a:rPr lang="de-DE" sz="1600" b="0" err="1"/>
              <a:t>consequat</a:t>
            </a:r>
            <a:r>
              <a:rPr lang="de-DE" sz="1600" b="0"/>
              <a:t> </a:t>
            </a:r>
            <a:r>
              <a:rPr lang="de-DE" sz="1600" b="0" err="1"/>
              <a:t>massa</a:t>
            </a:r>
            <a:r>
              <a:rPr lang="de-DE" sz="1600" b="0"/>
              <a:t> </a:t>
            </a:r>
            <a:r>
              <a:rPr lang="de-DE" sz="1600" b="0" err="1"/>
              <a:t>quis</a:t>
            </a:r>
            <a:r>
              <a:rPr lang="de-DE" sz="1600" b="0"/>
              <a:t> </a:t>
            </a:r>
            <a:r>
              <a:rPr lang="de-DE" sz="1600" b="0" err="1"/>
              <a:t>enim</a:t>
            </a:r>
            <a:r>
              <a:rPr lang="de-DE" sz="1600" b="0"/>
              <a:t>. </a:t>
            </a:r>
            <a:r>
              <a:rPr lang="de-DE" sz="1600" b="0" err="1"/>
              <a:t>Donec</a:t>
            </a:r>
            <a:r>
              <a:rPr lang="de-DE" sz="1600" b="0"/>
              <a:t> </a:t>
            </a:r>
            <a:r>
              <a:rPr lang="de-DE" sz="1600" b="0" err="1"/>
              <a:t>pede</a:t>
            </a:r>
            <a:r>
              <a:rPr lang="de-DE" sz="1600" b="0"/>
              <a:t> </a:t>
            </a:r>
            <a:r>
              <a:rPr lang="de-DE" sz="1600" b="0" err="1"/>
              <a:t>justo</a:t>
            </a:r>
            <a:r>
              <a:rPr lang="de-DE" sz="1600" b="0"/>
              <a:t>, </a:t>
            </a:r>
            <a:r>
              <a:rPr lang="de-DE" sz="1600" b="0" err="1"/>
              <a:t>fringilla</a:t>
            </a:r>
            <a:r>
              <a:rPr lang="de-DE" sz="1600" b="0"/>
              <a:t> </a:t>
            </a:r>
            <a:r>
              <a:rPr lang="de-DE" sz="1600" b="0" err="1"/>
              <a:t>vel</a:t>
            </a:r>
            <a:r>
              <a:rPr lang="de-DE" sz="1600" b="0"/>
              <a:t>, </a:t>
            </a:r>
            <a:r>
              <a:rPr lang="de-DE" sz="1600" b="0" err="1"/>
              <a:t>aliquet</a:t>
            </a:r>
            <a:r>
              <a:rPr lang="de-DE" sz="1600" b="0"/>
              <a:t> </a:t>
            </a:r>
            <a:r>
              <a:rPr lang="de-DE" sz="1600" b="0" err="1"/>
              <a:t>nec</a:t>
            </a:r>
            <a:r>
              <a:rPr lang="de-DE" sz="1600" b="0"/>
              <a:t>, </a:t>
            </a:r>
            <a:r>
              <a:rPr lang="de-DE" sz="1600" b="0" err="1"/>
              <a:t>vulputate</a:t>
            </a:r>
            <a:r>
              <a:rPr lang="de-DE" sz="1600" b="0"/>
              <a:t> </a:t>
            </a:r>
            <a:r>
              <a:rPr lang="de-DE" sz="1600" b="0" err="1"/>
              <a:t>eget</a:t>
            </a:r>
            <a:r>
              <a:rPr lang="de-DE" sz="1600" b="0"/>
              <a:t>, </a:t>
            </a:r>
            <a:r>
              <a:rPr lang="de-DE" sz="1600" b="0" err="1"/>
              <a:t>arcu</a:t>
            </a:r>
            <a:r>
              <a:rPr lang="de-DE" sz="1600" b="0"/>
              <a:t>. </a:t>
            </a:r>
          </a:p>
        </p:txBody>
      </p:sp>
      <p:sp>
        <p:nvSpPr>
          <p:cNvPr id="3" name="Prozess 13">
            <a:extLst>
              <a:ext uri="{FF2B5EF4-FFF2-40B4-BE49-F238E27FC236}">
                <a16:creationId xmlns:a16="http://schemas.microsoft.com/office/drawing/2014/main" id="{456B1968-0676-4168-AA61-4EB8BD297288}"/>
              </a:ext>
            </a:extLst>
          </p:cNvPr>
          <p:cNvSpPr/>
          <p:nvPr/>
        </p:nvSpPr>
        <p:spPr>
          <a:xfrm>
            <a:off x="4884738" y="2217738"/>
            <a:ext cx="4005262" cy="3217862"/>
          </a:xfrm>
          <a:prstGeom prst="flowChartProcess">
            <a:avLst/>
          </a:prstGeom>
          <a:ln/>
        </p:spPr>
        <p:style>
          <a:lnRef idx="1">
            <a:schemeClr val="accent1"/>
          </a:lnRef>
          <a:fillRef idx="3">
            <a:schemeClr val="accent1"/>
          </a:fillRef>
          <a:effectRef idx="2">
            <a:schemeClr val="accent1"/>
          </a:effectRef>
          <a:fontRef idx="minor">
            <a:schemeClr val="lt1"/>
          </a:fontRef>
        </p:style>
      </p:sp>
      <p:pic>
        <p:nvPicPr>
          <p:cNvPr id="4" name="Picture 44" descr="jpg_RGB_Titel-scharf-Nachbau BSSB">
            <a:extLst>
              <a:ext uri="{FF2B5EF4-FFF2-40B4-BE49-F238E27FC236}">
                <a16:creationId xmlns:a16="http://schemas.microsoft.com/office/drawing/2014/main" id="{58EC9C76-778C-4268-95B3-2BBF10668CED}"/>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5" name="Datumsplatzhalter 2">
            <a:extLst>
              <a:ext uri="{FF2B5EF4-FFF2-40B4-BE49-F238E27FC236}">
                <a16:creationId xmlns:a16="http://schemas.microsoft.com/office/drawing/2014/main" id="{097673A0-9598-440E-878E-D397FA147B6D}"/>
              </a:ext>
            </a:extLst>
          </p:cNvPr>
          <p:cNvSpPr>
            <a:spLocks noGrp="1"/>
          </p:cNvSpPr>
          <p:nvPr>
            <p:ph type="dt" sz="half" idx="10"/>
          </p:nvPr>
        </p:nvSpPr>
        <p:spPr/>
        <p:txBody>
          <a:bodyPr/>
          <a:lstStyle>
            <a:lvl1pPr>
              <a:defRPr/>
            </a:lvl1pPr>
          </a:lstStyle>
          <a:p>
            <a:pPr>
              <a:defRPr/>
            </a:pPr>
            <a:r>
              <a:rPr lang="de-DE"/>
              <a:t>05.07.2025</a:t>
            </a:r>
          </a:p>
        </p:txBody>
      </p:sp>
      <p:sp>
        <p:nvSpPr>
          <p:cNvPr id="6" name="Fußzeilenplatzhalter 3">
            <a:extLst>
              <a:ext uri="{FF2B5EF4-FFF2-40B4-BE49-F238E27FC236}">
                <a16:creationId xmlns:a16="http://schemas.microsoft.com/office/drawing/2014/main" id="{56C128D3-70E3-43AD-8600-6BDACD4AAF2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4">
            <a:extLst>
              <a:ext uri="{FF2B5EF4-FFF2-40B4-BE49-F238E27FC236}">
                <a16:creationId xmlns:a16="http://schemas.microsoft.com/office/drawing/2014/main" id="{CE116E4A-82FC-401C-A801-4D994EEC0D70}"/>
              </a:ext>
            </a:extLst>
          </p:cNvPr>
          <p:cNvSpPr>
            <a:spLocks noGrp="1"/>
          </p:cNvSpPr>
          <p:nvPr>
            <p:ph type="sldNum" sz="quarter" idx="12"/>
          </p:nvPr>
        </p:nvSpPr>
        <p:spPr/>
        <p:txBody>
          <a:bodyPr/>
          <a:lstStyle>
            <a:lvl1pPr>
              <a:defRPr/>
            </a:lvl1pPr>
          </a:lstStyle>
          <a:p>
            <a:pPr>
              <a:defRPr/>
            </a:pPr>
            <a:fld id="{2268EB6A-CBFF-4529-8748-462584695011}" type="slidenum">
              <a:rPr lang="de-DE" altLang="de-DE"/>
              <a:pPr>
                <a:defRPr/>
              </a:pPr>
              <a:t>‹Nr.›</a:t>
            </a:fld>
            <a:endParaRPr lang="de-DE" altLang="de-DE"/>
          </a:p>
        </p:txBody>
      </p:sp>
    </p:spTree>
    <p:extLst>
      <p:ext uri="{BB962C8B-B14F-4D97-AF65-F5344CB8AC3E}">
        <p14:creationId xmlns:p14="http://schemas.microsoft.com/office/powerpoint/2010/main" val="392416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10ED29DB-3CF7-4C22-A080-B02C584E73D8}"/>
              </a:ext>
            </a:extLst>
          </p:cNvPr>
          <p:cNvSpPr txBox="1">
            <a:spLocks/>
          </p:cNvSpPr>
          <p:nvPr userDrawn="1"/>
        </p:nvSpPr>
        <p:spPr>
          <a:xfrm>
            <a:off x="273050" y="2565400"/>
            <a:ext cx="4044950" cy="22479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a:t>III. Hier steht eine Aufzählung</a:t>
            </a:r>
          </a:p>
          <a:p>
            <a:pPr eaLnBrk="1" fontAlgn="auto" hangingPunct="1">
              <a:spcBef>
                <a:spcPts val="0"/>
              </a:spcBef>
              <a:spcAft>
                <a:spcPts val="0"/>
              </a:spcAft>
              <a:defRPr/>
            </a:pPr>
            <a:endParaRPr lang="de-DE" sz="1600" b="0"/>
          </a:p>
          <a:p>
            <a:pPr marL="342900" indent="-342900" eaLnBrk="1" fontAlgn="auto" hangingPunct="1">
              <a:spcBef>
                <a:spcPts val="0"/>
              </a:spcBef>
              <a:spcAft>
                <a:spcPts val="0"/>
              </a:spcAft>
              <a:buFont typeface="+mj-lt"/>
              <a:buAutoNum type="arabicParenR"/>
              <a:defRPr/>
            </a:pPr>
            <a:r>
              <a:rPr lang="de-DE" sz="1600" b="0"/>
              <a:t>Aufzählung erster Teil</a:t>
            </a:r>
          </a:p>
          <a:p>
            <a:pPr marL="342900" indent="-342900" eaLnBrk="1" fontAlgn="auto" hangingPunct="1">
              <a:spcBef>
                <a:spcPts val="0"/>
              </a:spcBef>
              <a:spcAft>
                <a:spcPts val="0"/>
              </a:spcAft>
              <a:buFont typeface="+mj-lt"/>
              <a:buAutoNum type="arabicParenR"/>
              <a:defRPr/>
            </a:pPr>
            <a:r>
              <a:rPr lang="de-DE" sz="1600" b="0"/>
              <a:t>Aufzählung erster Teil</a:t>
            </a:r>
          </a:p>
          <a:p>
            <a:pPr marL="342900" indent="-342900" eaLnBrk="1" fontAlgn="auto" hangingPunct="1">
              <a:spcBef>
                <a:spcPts val="0"/>
              </a:spcBef>
              <a:spcAft>
                <a:spcPts val="0"/>
              </a:spcAft>
              <a:buFont typeface="+mj-lt"/>
              <a:buAutoNum type="arabicParenR"/>
              <a:defRPr/>
            </a:pPr>
            <a:r>
              <a:rPr lang="de-DE" sz="1600" b="0"/>
              <a:t>Aufzählung erster Teil</a:t>
            </a:r>
          </a:p>
          <a:p>
            <a:pPr marL="342900" indent="-342900" eaLnBrk="1" fontAlgn="auto" hangingPunct="1">
              <a:spcBef>
                <a:spcPts val="0"/>
              </a:spcBef>
              <a:spcAft>
                <a:spcPts val="0"/>
              </a:spcAft>
              <a:buFont typeface="+mj-lt"/>
              <a:buAutoNum type="arabicParenR"/>
              <a:defRPr/>
            </a:pPr>
            <a:r>
              <a:rPr lang="de-DE" sz="1600" b="0"/>
              <a:t>Aufzählung erster Teil</a:t>
            </a:r>
          </a:p>
          <a:p>
            <a:pPr marL="342900" indent="-342900" eaLnBrk="1" fontAlgn="auto" hangingPunct="1">
              <a:spcBef>
                <a:spcPts val="0"/>
              </a:spcBef>
              <a:spcAft>
                <a:spcPts val="0"/>
              </a:spcAft>
              <a:buFont typeface="+mj-lt"/>
              <a:buAutoNum type="arabicParenR"/>
              <a:defRPr/>
            </a:pPr>
            <a:r>
              <a:rPr lang="de-DE" sz="1600" b="0"/>
              <a:t>Aufzählung erster Teil</a:t>
            </a:r>
          </a:p>
        </p:txBody>
      </p:sp>
      <p:sp>
        <p:nvSpPr>
          <p:cNvPr id="3" name="Untertitel 2">
            <a:extLst>
              <a:ext uri="{FF2B5EF4-FFF2-40B4-BE49-F238E27FC236}">
                <a16:creationId xmlns:a16="http://schemas.microsoft.com/office/drawing/2014/main" id="{0EBD9F4D-DB8D-4730-B45F-18C72BB91E91}"/>
              </a:ext>
            </a:extLst>
          </p:cNvPr>
          <p:cNvSpPr txBox="1">
            <a:spLocks/>
          </p:cNvSpPr>
          <p:nvPr userDrawn="1"/>
        </p:nvSpPr>
        <p:spPr>
          <a:xfrm>
            <a:off x="273050" y="2095500"/>
            <a:ext cx="8597900" cy="5969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a:t>II. </a:t>
            </a:r>
            <a:r>
              <a:rPr lang="de-DE" sz="1600" err="1"/>
              <a:t>Sub-Headline</a:t>
            </a:r>
            <a:endParaRPr lang="de-DE" sz="1600"/>
          </a:p>
        </p:txBody>
      </p:sp>
      <p:sp>
        <p:nvSpPr>
          <p:cNvPr id="4" name="Untertitel 2">
            <a:extLst>
              <a:ext uri="{FF2B5EF4-FFF2-40B4-BE49-F238E27FC236}">
                <a16:creationId xmlns:a16="http://schemas.microsoft.com/office/drawing/2014/main" id="{B927D80A-03AE-439E-8BF3-836627BE9162}"/>
              </a:ext>
            </a:extLst>
          </p:cNvPr>
          <p:cNvSpPr txBox="1">
            <a:spLocks/>
          </p:cNvSpPr>
          <p:nvPr userDrawn="1"/>
        </p:nvSpPr>
        <p:spPr>
          <a:xfrm>
            <a:off x="273050" y="4914900"/>
            <a:ext cx="8597900" cy="5334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200" b="0"/>
              <a:t>Hier steht das Kleingedruckte. Hier steht das Kleingedruckte. Hier steht das Kleingedruckte. Hier steht das Kleingedruckte. Hier steht das Kleingedruckte. Hier steht das Kleingedruckte. Hier steht das Kleingedruckte. Hier steht das Kleingedruckte.</a:t>
            </a:r>
          </a:p>
          <a:p>
            <a:pPr eaLnBrk="1" fontAlgn="auto" hangingPunct="1">
              <a:spcBef>
                <a:spcPts val="0"/>
              </a:spcBef>
              <a:spcAft>
                <a:spcPts val="0"/>
              </a:spcAft>
              <a:defRPr/>
            </a:pPr>
            <a:endParaRPr lang="de-DE" sz="1200" b="0"/>
          </a:p>
        </p:txBody>
      </p:sp>
      <p:sp>
        <p:nvSpPr>
          <p:cNvPr id="5" name="Untertitel 2">
            <a:extLst>
              <a:ext uri="{FF2B5EF4-FFF2-40B4-BE49-F238E27FC236}">
                <a16:creationId xmlns:a16="http://schemas.microsoft.com/office/drawing/2014/main" id="{A3274BFB-3892-4FAF-B9C3-D9D93757E2B4}"/>
              </a:ext>
            </a:extLst>
          </p:cNvPr>
          <p:cNvSpPr txBox="1">
            <a:spLocks/>
          </p:cNvSpPr>
          <p:nvPr userDrawn="1"/>
        </p:nvSpPr>
        <p:spPr>
          <a:xfrm>
            <a:off x="4832350" y="2692400"/>
            <a:ext cx="4044950" cy="2247900"/>
          </a:xfrm>
          <a:prstGeom prst="rect">
            <a:avLst/>
          </a:prstGeom>
        </p:spPr>
        <p:txBody>
          <a:bodyPr/>
          <a:lstStyle>
            <a:lvl1pPr marL="0" indent="0" algn="l">
              <a:buNone/>
              <a:defRPr sz="40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ts val="0"/>
              </a:spcBef>
              <a:spcAft>
                <a:spcPts val="0"/>
              </a:spcAft>
              <a:defRPr/>
            </a:pPr>
            <a:r>
              <a:rPr lang="de-DE" sz="1600" b="0"/>
              <a:t>IV. Hier steht eine Aufzählung</a:t>
            </a:r>
          </a:p>
          <a:p>
            <a:pPr eaLnBrk="1" fontAlgn="auto" hangingPunct="1">
              <a:spcBef>
                <a:spcPts val="0"/>
              </a:spcBef>
              <a:spcAft>
                <a:spcPts val="0"/>
              </a:spcAft>
              <a:defRPr/>
            </a:pPr>
            <a:endParaRPr lang="de-DE" sz="1600" b="0"/>
          </a:p>
          <a:p>
            <a:pPr marL="342900" indent="-342900" eaLnBrk="1" fontAlgn="auto" hangingPunct="1">
              <a:spcBef>
                <a:spcPts val="0"/>
              </a:spcBef>
              <a:spcAft>
                <a:spcPts val="0"/>
              </a:spcAft>
              <a:buFont typeface="Arial"/>
              <a:buChar char="•"/>
              <a:defRPr/>
            </a:pPr>
            <a:r>
              <a:rPr lang="de-DE" sz="1600" b="0"/>
              <a:t>Aufzählung zweiter Teil</a:t>
            </a:r>
          </a:p>
          <a:p>
            <a:pPr marL="342900" indent="-342900" eaLnBrk="1" fontAlgn="auto" hangingPunct="1">
              <a:spcBef>
                <a:spcPts val="0"/>
              </a:spcBef>
              <a:spcAft>
                <a:spcPts val="0"/>
              </a:spcAft>
              <a:buFont typeface="Arial"/>
              <a:buChar char="•"/>
              <a:defRPr/>
            </a:pPr>
            <a:r>
              <a:rPr lang="de-DE" sz="1600" b="0"/>
              <a:t>Aufzählung zweiter Teil</a:t>
            </a:r>
          </a:p>
          <a:p>
            <a:pPr marL="342900" indent="-342900" eaLnBrk="1" fontAlgn="auto" hangingPunct="1">
              <a:spcBef>
                <a:spcPts val="0"/>
              </a:spcBef>
              <a:spcAft>
                <a:spcPts val="0"/>
              </a:spcAft>
              <a:buFont typeface="Arial"/>
              <a:buChar char="•"/>
              <a:defRPr/>
            </a:pPr>
            <a:r>
              <a:rPr lang="de-DE" sz="1600" b="0"/>
              <a:t>Aufzählung zweiter Teil</a:t>
            </a:r>
          </a:p>
          <a:p>
            <a:pPr marL="342900" indent="-342900" eaLnBrk="1" fontAlgn="auto" hangingPunct="1">
              <a:spcBef>
                <a:spcPts val="0"/>
              </a:spcBef>
              <a:spcAft>
                <a:spcPts val="0"/>
              </a:spcAft>
              <a:buFont typeface="Arial"/>
              <a:buChar char="•"/>
              <a:defRPr/>
            </a:pPr>
            <a:r>
              <a:rPr lang="de-DE" sz="1600" b="0"/>
              <a:t>Aufzählung zweiter Teil</a:t>
            </a:r>
          </a:p>
          <a:p>
            <a:pPr marL="342900" indent="-342900" eaLnBrk="1" fontAlgn="auto" hangingPunct="1">
              <a:spcBef>
                <a:spcPts val="0"/>
              </a:spcBef>
              <a:spcAft>
                <a:spcPts val="0"/>
              </a:spcAft>
              <a:buFont typeface="Arial"/>
              <a:buChar char="•"/>
              <a:defRPr/>
            </a:pPr>
            <a:r>
              <a:rPr lang="de-DE" sz="1600" b="0"/>
              <a:t>Aufzählung zweiter Teil</a:t>
            </a:r>
          </a:p>
        </p:txBody>
      </p:sp>
      <p:pic>
        <p:nvPicPr>
          <p:cNvPr id="6" name="Picture 44" descr="jpg_RGB_Titel-scharf-Nachbau BSSB">
            <a:extLst>
              <a:ext uri="{FF2B5EF4-FFF2-40B4-BE49-F238E27FC236}">
                <a16:creationId xmlns:a16="http://schemas.microsoft.com/office/drawing/2014/main" id="{D08919DC-F559-4C4B-AA3B-1D0169826CF6}"/>
              </a:ext>
            </a:extLst>
          </p:cNvPr>
          <p:cNvPicPr>
            <a:picLocks noChangeAspect="1" noChangeArrowheads="1"/>
          </p:cNvPicPr>
          <p:nvPr userDrawn="1"/>
        </p:nvPicPr>
        <p:blipFill>
          <a:blip r:embed="rId2">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305867" y="201268"/>
            <a:ext cx="6823064" cy="580454"/>
          </a:xfrm>
          <a:prstGeom prst="rect">
            <a:avLst/>
          </a:prstGeom>
          <a:noFill/>
          <a:ln w="0">
            <a:noFill/>
            <a:miter lim="800000"/>
            <a:headEnd/>
            <a:tailEnd/>
          </a:ln>
        </p:spPr>
      </p:pic>
      <p:sp>
        <p:nvSpPr>
          <p:cNvPr id="7" name="Datumsplatzhalter 2">
            <a:extLst>
              <a:ext uri="{FF2B5EF4-FFF2-40B4-BE49-F238E27FC236}">
                <a16:creationId xmlns:a16="http://schemas.microsoft.com/office/drawing/2014/main" id="{F994F672-CD6D-41BC-9E37-6D77C3900789}"/>
              </a:ext>
            </a:extLst>
          </p:cNvPr>
          <p:cNvSpPr>
            <a:spLocks noGrp="1"/>
          </p:cNvSpPr>
          <p:nvPr>
            <p:ph type="dt" sz="half" idx="10"/>
          </p:nvPr>
        </p:nvSpPr>
        <p:spPr/>
        <p:txBody>
          <a:bodyPr/>
          <a:lstStyle>
            <a:lvl1pPr>
              <a:defRPr/>
            </a:lvl1pPr>
          </a:lstStyle>
          <a:p>
            <a:pPr>
              <a:defRPr/>
            </a:pPr>
            <a:r>
              <a:rPr lang="de-DE"/>
              <a:t>05.07.2025</a:t>
            </a:r>
          </a:p>
        </p:txBody>
      </p:sp>
      <p:sp>
        <p:nvSpPr>
          <p:cNvPr id="8" name="Fußzeilenplatzhalter 3">
            <a:extLst>
              <a:ext uri="{FF2B5EF4-FFF2-40B4-BE49-F238E27FC236}">
                <a16:creationId xmlns:a16="http://schemas.microsoft.com/office/drawing/2014/main" id="{AF214F2E-4013-47FB-9BA8-E446835B679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4">
            <a:extLst>
              <a:ext uri="{FF2B5EF4-FFF2-40B4-BE49-F238E27FC236}">
                <a16:creationId xmlns:a16="http://schemas.microsoft.com/office/drawing/2014/main" id="{EF3EA693-AEE6-4F3E-8B1F-BF1E2C96CAD8}"/>
              </a:ext>
            </a:extLst>
          </p:cNvPr>
          <p:cNvSpPr>
            <a:spLocks noGrp="1"/>
          </p:cNvSpPr>
          <p:nvPr>
            <p:ph type="sldNum" sz="quarter" idx="12"/>
          </p:nvPr>
        </p:nvSpPr>
        <p:spPr/>
        <p:txBody>
          <a:bodyPr/>
          <a:lstStyle>
            <a:lvl1pPr>
              <a:defRPr/>
            </a:lvl1pPr>
          </a:lstStyle>
          <a:p>
            <a:pPr>
              <a:defRPr/>
            </a:pPr>
            <a:fld id="{12A90EC4-AFC0-4BEF-9E22-7E5FD230E139}" type="slidenum">
              <a:rPr lang="de-DE" altLang="de-DE"/>
              <a:pPr>
                <a:defRPr/>
              </a:pPr>
              <a:t>‹Nr.›</a:t>
            </a:fld>
            <a:endParaRPr lang="de-DE" altLang="de-DE"/>
          </a:p>
        </p:txBody>
      </p:sp>
    </p:spTree>
    <p:extLst>
      <p:ext uri="{BB962C8B-B14F-4D97-AF65-F5344CB8AC3E}">
        <p14:creationId xmlns:p14="http://schemas.microsoft.com/office/powerpoint/2010/main" val="104074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8ADE840-BC7F-4EC6-9AA1-7143C21B8972}"/>
              </a:ext>
            </a:extLst>
          </p:cNvPr>
          <p:cNvSpPr>
            <a:spLocks noGrp="1"/>
          </p:cNvSpPr>
          <p:nvPr>
            <p:ph type="dt" sz="half" idx="2"/>
          </p:nvPr>
        </p:nvSpPr>
        <p:spPr>
          <a:xfrm>
            <a:off x="292100" y="57340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50000"/>
                    <a:lumOff val="50000"/>
                  </a:schemeClr>
                </a:solidFill>
                <a:latin typeface="Arial"/>
                <a:cs typeface="Arial"/>
              </a:defRPr>
            </a:lvl1pPr>
          </a:lstStyle>
          <a:p>
            <a:pPr>
              <a:defRPr/>
            </a:pPr>
            <a:r>
              <a:rPr lang="de-DE"/>
              <a:t>05.07.2025</a:t>
            </a:r>
          </a:p>
        </p:txBody>
      </p:sp>
      <p:sp>
        <p:nvSpPr>
          <p:cNvPr id="5" name="Fußzeilenplatzhalter 4">
            <a:extLst>
              <a:ext uri="{FF2B5EF4-FFF2-40B4-BE49-F238E27FC236}">
                <a16:creationId xmlns:a16="http://schemas.microsoft.com/office/drawing/2014/main" id="{08054468-43B2-4939-A267-AAC8CCF56E92}"/>
              </a:ext>
            </a:extLst>
          </p:cNvPr>
          <p:cNvSpPr>
            <a:spLocks noGrp="1"/>
          </p:cNvSpPr>
          <p:nvPr>
            <p:ph type="ftr" sz="quarter" idx="3"/>
          </p:nvPr>
        </p:nvSpPr>
        <p:spPr>
          <a:xfrm>
            <a:off x="3124200" y="5734050"/>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50000"/>
                    <a:lumOff val="50000"/>
                  </a:schemeClr>
                </a:solidFill>
                <a:latin typeface="Arial"/>
                <a:cs typeface="Arial"/>
              </a:defRPr>
            </a:lvl1pPr>
          </a:lstStyle>
          <a:p>
            <a:pPr>
              <a:defRPr/>
            </a:pPr>
            <a:endParaRPr lang="de-DE"/>
          </a:p>
        </p:txBody>
      </p:sp>
      <p:sp>
        <p:nvSpPr>
          <p:cNvPr id="6" name="Foliennummernplatzhalter 5">
            <a:extLst>
              <a:ext uri="{FF2B5EF4-FFF2-40B4-BE49-F238E27FC236}">
                <a16:creationId xmlns:a16="http://schemas.microsoft.com/office/drawing/2014/main" id="{622CCA57-1C43-4E3D-9CAD-4BBC1965B89D}"/>
              </a:ext>
            </a:extLst>
          </p:cNvPr>
          <p:cNvSpPr>
            <a:spLocks noGrp="1"/>
          </p:cNvSpPr>
          <p:nvPr>
            <p:ph type="sldNum" sz="quarter" idx="4"/>
          </p:nvPr>
        </p:nvSpPr>
        <p:spPr>
          <a:xfrm>
            <a:off x="6756400" y="57340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7F7F7F"/>
                </a:solidFill>
                <a:cs typeface="Arial" panose="020B0604020202020204" pitchFamily="34" charset="0"/>
              </a:defRPr>
            </a:lvl1pPr>
          </a:lstStyle>
          <a:p>
            <a:pPr>
              <a:defRPr/>
            </a:pPr>
            <a:fld id="{2AA59C05-76EB-4805-9F97-28AEC9A70B74}" type="slidenum">
              <a:rPr lang="de-DE" altLang="de-DE"/>
              <a:pPr>
                <a:defRPr/>
              </a:pPr>
              <a:t>‹Nr.›</a:t>
            </a:fld>
            <a:endParaRPr lang="de-DE" altLang="de-DE"/>
          </a:p>
        </p:txBody>
      </p:sp>
      <p:sp>
        <p:nvSpPr>
          <p:cNvPr id="1031" name="Textfeld 10">
            <a:extLst>
              <a:ext uri="{FF2B5EF4-FFF2-40B4-BE49-F238E27FC236}">
                <a16:creationId xmlns:a16="http://schemas.microsoft.com/office/drawing/2014/main" id="{75B6B34E-AE7F-46FD-A71B-0688E2BC6074}"/>
              </a:ext>
            </a:extLst>
          </p:cNvPr>
          <p:cNvSpPr txBox="1">
            <a:spLocks noChangeArrowheads="1"/>
          </p:cNvSpPr>
          <p:nvPr userDrawn="1"/>
        </p:nvSpPr>
        <p:spPr bwMode="auto">
          <a:xfrm>
            <a:off x="0" y="6524625"/>
            <a:ext cx="9144000" cy="2619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de-DE" altLang="de-DE" sz="1100" dirty="0"/>
              <a:t>Ausbildung zur Schieß- und Standaufsicht              Stand 17.03.2020                                                                    </a:t>
            </a:r>
            <a:r>
              <a:rPr lang="de-DE" altLang="de-DE" sz="1100" dirty="0">
                <a:solidFill>
                  <a:srgbClr val="003300"/>
                </a:solidFill>
              </a:rPr>
              <a:t>	Seite </a:t>
            </a:r>
            <a:fld id="{DFACA427-FBA1-4E05-901F-C0519E0A05AE}" type="slidenum">
              <a:rPr lang="de-DE" altLang="de-DE" sz="1100">
                <a:solidFill>
                  <a:srgbClr val="003300"/>
                </a:solidFill>
              </a:rPr>
              <a:pPr algn="ctr" eaLnBrk="1" hangingPunct="1">
                <a:defRPr/>
              </a:pPr>
              <a:t>‹Nr.›</a:t>
            </a:fld>
            <a:endParaRPr lang="de-DE" altLang="de-DE" sz="1100" dirty="0">
              <a:solidFill>
                <a:srgbClr val="003300"/>
              </a:solidFill>
            </a:endParaRPr>
          </a:p>
        </p:txBody>
      </p:sp>
      <p:grpSp>
        <p:nvGrpSpPr>
          <p:cNvPr id="1030" name="Gruppieren 7">
            <a:extLst>
              <a:ext uri="{FF2B5EF4-FFF2-40B4-BE49-F238E27FC236}">
                <a16:creationId xmlns:a16="http://schemas.microsoft.com/office/drawing/2014/main" id="{6844318F-90A8-4199-BC6C-A626754BB601}"/>
              </a:ext>
            </a:extLst>
          </p:cNvPr>
          <p:cNvGrpSpPr>
            <a:grpSpLocks/>
          </p:cNvGrpSpPr>
          <p:nvPr userDrawn="1"/>
        </p:nvGrpSpPr>
        <p:grpSpPr bwMode="auto">
          <a:xfrm>
            <a:off x="0" y="-14288"/>
            <a:ext cx="9144000" cy="976313"/>
            <a:chOff x="10" y="10"/>
            <a:chExt cx="11854" cy="2036"/>
          </a:xfrm>
        </p:grpSpPr>
        <p:sp>
          <p:nvSpPr>
            <p:cNvPr id="1033" name="Rectangle 4">
              <a:extLst>
                <a:ext uri="{FF2B5EF4-FFF2-40B4-BE49-F238E27FC236}">
                  <a16:creationId xmlns:a16="http://schemas.microsoft.com/office/drawing/2014/main" id="{4068D210-1AE5-4EDD-AACC-015F48D914A6}"/>
                </a:ext>
              </a:extLst>
            </p:cNvPr>
            <p:cNvSpPr>
              <a:spLocks/>
            </p:cNvSpPr>
            <p:nvPr userDrawn="1"/>
          </p:nvSpPr>
          <p:spPr bwMode="auto">
            <a:xfrm>
              <a:off x="10" y="10"/>
              <a:ext cx="11854" cy="2036"/>
            </a:xfrm>
            <a:prstGeom prst="rect">
              <a:avLst/>
            </a:prstGeom>
            <a:solidFill>
              <a:srgbClr val="006D5E"/>
            </a:solidFill>
            <a:ln>
              <a:noFill/>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de-DE" altLang="de-DE"/>
            </a:p>
          </p:txBody>
        </p:sp>
        <p:sp>
          <p:nvSpPr>
            <p:cNvPr id="1034" name="Rectangle 5">
              <a:extLst>
                <a:ext uri="{FF2B5EF4-FFF2-40B4-BE49-F238E27FC236}">
                  <a16:creationId xmlns:a16="http://schemas.microsoft.com/office/drawing/2014/main" id="{CBC8487B-0DA4-4DBD-A26E-35C429463331}"/>
                </a:ext>
              </a:extLst>
            </p:cNvPr>
            <p:cNvSpPr>
              <a:spLocks noChangeArrowheads="1"/>
            </p:cNvSpPr>
            <p:nvPr userDrawn="1"/>
          </p:nvSpPr>
          <p:spPr bwMode="auto">
            <a:xfrm>
              <a:off x="9631" y="1371"/>
              <a:ext cx="1220" cy="543"/>
            </a:xfrm>
            <a:prstGeom prst="rect">
              <a:avLst/>
            </a:prstGeom>
            <a:noFill/>
            <a:ln>
              <a:noFill/>
            </a:ln>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lnSpc>
                  <a:spcPts val="2700"/>
                </a:lnSpc>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p:txBody>
        </p:sp>
        <p:sp>
          <p:nvSpPr>
            <p:cNvPr id="1035" name="Rectangle 6">
              <a:extLst>
                <a:ext uri="{FF2B5EF4-FFF2-40B4-BE49-F238E27FC236}">
                  <a16:creationId xmlns:a16="http://schemas.microsoft.com/office/drawing/2014/main" id="{D4C1502A-3574-40B2-A3CC-450DAFED94A4}"/>
                </a:ext>
              </a:extLst>
            </p:cNvPr>
            <p:cNvSpPr>
              <a:spLocks noChangeArrowheads="1"/>
            </p:cNvSpPr>
            <p:nvPr userDrawn="1"/>
          </p:nvSpPr>
          <p:spPr bwMode="auto">
            <a:xfrm>
              <a:off x="9652" y="447"/>
              <a:ext cx="1181" cy="222"/>
            </a:xfrm>
            <a:prstGeom prst="rect">
              <a:avLst/>
            </a:prstGeom>
            <a:noFill/>
            <a:ln>
              <a:noFill/>
            </a:ln>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p:txBody>
        </p:sp>
        <p:sp>
          <p:nvSpPr>
            <p:cNvPr id="1036" name="Rectangle 7">
              <a:extLst>
                <a:ext uri="{FF2B5EF4-FFF2-40B4-BE49-F238E27FC236}">
                  <a16:creationId xmlns:a16="http://schemas.microsoft.com/office/drawing/2014/main" id="{39BE8C4D-B56D-4BE2-A1DB-4479C4211081}"/>
                </a:ext>
              </a:extLst>
            </p:cNvPr>
            <p:cNvSpPr>
              <a:spLocks noChangeArrowheads="1"/>
            </p:cNvSpPr>
            <p:nvPr userDrawn="1"/>
          </p:nvSpPr>
          <p:spPr bwMode="auto">
            <a:xfrm>
              <a:off x="9771" y="199"/>
              <a:ext cx="938" cy="238"/>
            </a:xfrm>
            <a:prstGeom prst="rect">
              <a:avLst/>
            </a:prstGeom>
            <a:noFill/>
            <a:ln>
              <a:noFill/>
            </a:ln>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lnSpc>
                  <a:spcPts val="1200"/>
                </a:lnSpc>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p:txBody>
        </p:sp>
      </p:grpSp>
      <p:sp>
        <p:nvSpPr>
          <p:cNvPr id="1032" name="Rechteck 12">
            <a:extLst>
              <a:ext uri="{FF2B5EF4-FFF2-40B4-BE49-F238E27FC236}">
                <a16:creationId xmlns:a16="http://schemas.microsoft.com/office/drawing/2014/main" id="{30BC047A-906A-47E5-98B6-A3824BED65DB}"/>
              </a:ext>
            </a:extLst>
          </p:cNvPr>
          <p:cNvSpPr>
            <a:spLocks noChangeArrowheads="1"/>
          </p:cNvSpPr>
          <p:nvPr userDrawn="1"/>
        </p:nvSpPr>
        <p:spPr bwMode="auto">
          <a:xfrm>
            <a:off x="590550" y="206375"/>
            <a:ext cx="6143625" cy="600075"/>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de-DE" altLang="de-DE" b="1">
                <a:solidFill>
                  <a:schemeClr val="bg1"/>
                </a:solidFill>
              </a:rPr>
              <a:t>Bayerischer Sportschützenbund e. V.  </a:t>
            </a:r>
            <a:br>
              <a:rPr lang="de-DE" altLang="de-DE" b="1">
                <a:solidFill>
                  <a:schemeClr val="bg1"/>
                </a:solidFill>
              </a:rPr>
            </a:br>
            <a:r>
              <a:rPr lang="de-DE" altLang="de-DE" sz="1500">
                <a:solidFill>
                  <a:schemeClr val="bg1"/>
                </a:solidFill>
              </a:rPr>
              <a:t>unter dem Protektorat S. K. H. Herzog Franz von Bayern</a:t>
            </a:r>
          </a:p>
        </p:txBody>
      </p:sp>
      <p:pic>
        <p:nvPicPr>
          <p:cNvPr id="2" name="Bild 7" descr="BSSB_Logo 3D new_CS3_klein.eps">
            <a:extLst>
              <a:ext uri="{FF2B5EF4-FFF2-40B4-BE49-F238E27FC236}">
                <a16:creationId xmlns:a16="http://schemas.microsoft.com/office/drawing/2014/main" id="{96C98B23-66F6-495D-9446-7BB5207304E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778750" y="133350"/>
            <a:ext cx="10922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12" r:id="rId1"/>
    <p:sldLayoutId id="2147486413" r:id="rId2"/>
    <p:sldLayoutId id="2147486414" r:id="rId3"/>
    <p:sldLayoutId id="2147486415" r:id="rId4"/>
    <p:sldLayoutId id="2147486416" r:id="rId5"/>
    <p:sldLayoutId id="2147486417" r:id="rId6"/>
    <p:sldLayoutId id="2147486418" r:id="rId7"/>
    <p:sldLayoutId id="2147486419" r:id="rId8"/>
    <p:sldLayoutId id="2147486420" r:id="rId9"/>
    <p:sldLayoutId id="2147486407" r:id="rId10"/>
    <p:sldLayoutId id="2147486421" r:id="rId11"/>
    <p:sldLayoutId id="2147486408" r:id="rId12"/>
    <p:sldLayoutId id="2147486409" r:id="rId13"/>
    <p:sldLayoutId id="2147486410" r:id="rId14"/>
    <p:sldLayoutId id="2147486411" r:id="rId15"/>
  </p:sldLayoutIdLst>
  <p:hf hdr="0"/>
  <p:txStyles>
    <p:title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p:titleStyle>
    <p:bodyStyle>
      <a:lvl1pPr marL="342900" indent="-342900" algn="l" defTabSz="457200" rtl="0" eaLnBrk="0" fontAlgn="base" hangingPunct="0">
        <a:spcBef>
          <a:spcPct val="0"/>
        </a:spcBef>
        <a:spcAft>
          <a:spcPct val="0"/>
        </a:spcAft>
        <a:buChar char="•"/>
        <a:defRPr sz="14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har char="–"/>
        <a:defRPr sz="14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jpeg"/><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jpeg"/><Relationship Id="rId2" Type="http://schemas.openxmlformats.org/officeDocument/2006/relationships/notesSlide" Target="../notesSlides/notesSlide3.xml"/><Relationship Id="rId16" Type="http://schemas.openxmlformats.org/officeDocument/2006/relationships/image" Target="../media/image19.jpeg"/><Relationship Id="rId20"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jpeg"/><Relationship Id="rId5" Type="http://schemas.openxmlformats.org/officeDocument/2006/relationships/image" Target="../media/image8.jpeg"/><Relationship Id="rId15" Type="http://schemas.openxmlformats.org/officeDocument/2006/relationships/image" Target="../media/image18.jpeg"/><Relationship Id="rId23" Type="http://schemas.openxmlformats.org/officeDocument/2006/relationships/image" Target="../media/image26.jpe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66.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65.jpeg"/><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65.jpeg"/><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1.xml"/><Relationship Id="rId5" Type="http://schemas.openxmlformats.org/officeDocument/2006/relationships/image" Target="../media/image64.jpeg"/><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1.xml"/><Relationship Id="rId5" Type="http://schemas.openxmlformats.org/officeDocument/2006/relationships/image" Target="../media/image66.jpeg"/><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11.xml"/><Relationship Id="rId5" Type="http://schemas.openxmlformats.org/officeDocument/2006/relationships/image" Target="../media/image64.jpeg"/><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11.xml"/><Relationship Id="rId5" Type="http://schemas.openxmlformats.org/officeDocument/2006/relationships/image" Target="../media/image65.jpeg"/><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11.xml"/><Relationship Id="rId5" Type="http://schemas.openxmlformats.org/officeDocument/2006/relationships/image" Target="../media/image66.jpeg"/><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11.xml"/><Relationship Id="rId5" Type="http://schemas.openxmlformats.org/officeDocument/2006/relationships/image" Target="../media/image64.jpeg"/><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66.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11.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65.jpeg"/><Relationship Id="rId10" Type="http://schemas.openxmlformats.org/officeDocument/2006/relationships/image" Target="../media/image85.jpeg"/><Relationship Id="rId4" Type="http://schemas.openxmlformats.org/officeDocument/2006/relationships/image" Target="../media/image64.jpeg"/><Relationship Id="rId9" Type="http://schemas.openxmlformats.org/officeDocument/2006/relationships/image" Target="../media/image84.jpe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11.xml"/><Relationship Id="rId5" Type="http://schemas.openxmlformats.org/officeDocument/2006/relationships/image" Target="../media/image65.jpeg"/><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hyperlink" Target="mailto:christian.schroeck@bssb.bayern" TargetMode="Externa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1" descr="BSSB neu">
            <a:extLst>
              <a:ext uri="{FF2B5EF4-FFF2-40B4-BE49-F238E27FC236}">
                <a16:creationId xmlns:a16="http://schemas.microsoft.com/office/drawing/2014/main" id="{0B43F0C4-C423-45D1-B8E5-69131C95F51C}"/>
              </a:ext>
            </a:extLst>
          </p:cNvPr>
          <p:cNvGraphicFramePr>
            <a:graphicFrameLocks noChangeAspect="1"/>
          </p:cNvGraphicFramePr>
          <p:nvPr>
            <p:extLst>
              <p:ext uri="{D42A27DB-BD31-4B8C-83A1-F6EECF244321}">
                <p14:modId xmlns:p14="http://schemas.microsoft.com/office/powerpoint/2010/main" val="2544275400"/>
              </p:ext>
            </p:extLst>
          </p:nvPr>
        </p:nvGraphicFramePr>
        <p:xfrm>
          <a:off x="1430669" y="4878388"/>
          <a:ext cx="1169987" cy="1492250"/>
        </p:xfrm>
        <a:graphic>
          <a:graphicData uri="http://schemas.openxmlformats.org/presentationml/2006/ole">
            <mc:AlternateContent xmlns:mc="http://schemas.openxmlformats.org/markup-compatibility/2006">
              <mc:Choice xmlns:v="urn:schemas-microsoft-com:vml" Requires="v">
                <p:oleObj spid="_x0000_s12423" name="CorelDRAW" r:id="rId4" imgW="1883880" imgH="2403360" progId="CorelDraw.Graphic.8">
                  <p:embed/>
                </p:oleObj>
              </mc:Choice>
              <mc:Fallback>
                <p:oleObj name="CorelDRAW" r:id="rId4" imgW="1883880" imgH="2403360" progId="CorelDraw.Graphic.8">
                  <p:embed/>
                  <p:pic>
                    <p:nvPicPr>
                      <p:cNvPr id="0" name="Object 11" descr="BSSB n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669" y="4878388"/>
                        <a:ext cx="116998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91" name="Picture 26">
            <a:extLst>
              <a:ext uri="{FF2B5EF4-FFF2-40B4-BE49-F238E27FC236}">
                <a16:creationId xmlns:a16="http://schemas.microsoft.com/office/drawing/2014/main" id="{2AA17638-71BC-4616-BBE5-2D5A69913F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3191" y="4870450"/>
            <a:ext cx="11636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feld 2">
            <a:extLst>
              <a:ext uri="{FF2B5EF4-FFF2-40B4-BE49-F238E27FC236}">
                <a16:creationId xmlns:a16="http://schemas.microsoft.com/office/drawing/2014/main" id="{9C2CCF45-77CE-49C4-A0E7-2575C893F28D}"/>
              </a:ext>
            </a:extLst>
          </p:cNvPr>
          <p:cNvSpPr txBox="1">
            <a:spLocks noChangeArrowheads="1"/>
          </p:cNvSpPr>
          <p:nvPr/>
        </p:nvSpPr>
        <p:spPr bwMode="auto">
          <a:xfrm>
            <a:off x="387350" y="1195388"/>
            <a:ext cx="7469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2400" b="1">
                <a:solidFill>
                  <a:srgbClr val="0070C0"/>
                </a:solidFill>
              </a:rPr>
              <a:t>Ausbildung zur verantwortlichen Aufsichtsperson</a:t>
            </a:r>
          </a:p>
        </p:txBody>
      </p:sp>
      <p:sp>
        <p:nvSpPr>
          <p:cNvPr id="12294" name="object 5">
            <a:extLst>
              <a:ext uri="{FF2B5EF4-FFF2-40B4-BE49-F238E27FC236}">
                <a16:creationId xmlns:a16="http://schemas.microsoft.com/office/drawing/2014/main" id="{E588317D-3536-477E-A2AA-2FD0233113B5}"/>
              </a:ext>
            </a:extLst>
          </p:cNvPr>
          <p:cNvSpPr txBox="1">
            <a:spLocks noChangeArrowheads="1"/>
          </p:cNvSpPr>
          <p:nvPr/>
        </p:nvSpPr>
        <p:spPr bwMode="auto">
          <a:xfrm>
            <a:off x="231775" y="1924050"/>
            <a:ext cx="8639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2400" b="1">
                <a:solidFill>
                  <a:srgbClr val="0070C0"/>
                </a:solidFill>
                <a:cs typeface="Arial" panose="020B0604020202020204" pitchFamily="34" charset="0"/>
              </a:rPr>
              <a:t>Herzlich willkommen</a:t>
            </a:r>
          </a:p>
          <a:p>
            <a:pPr algn="ctr"/>
            <a:r>
              <a:rPr lang="de-DE" altLang="de-DE" sz="2400" b="1">
                <a:solidFill>
                  <a:srgbClr val="0070C0"/>
                </a:solidFill>
                <a:cs typeface="Arial" panose="020B0604020202020204" pitchFamily="34" charset="0"/>
              </a:rPr>
              <a:t>beim KSV Oberpfalz und Donaugau e.V</a:t>
            </a:r>
            <a:r>
              <a:rPr lang="de-DE" altLang="de-DE" sz="2400" b="1">
                <a:solidFill>
                  <a:srgbClr val="00B0F0"/>
                </a:solidFill>
                <a:cs typeface="Arial" panose="020B0604020202020204" pitchFamily="34" charset="0"/>
              </a:rPr>
              <a:t>.</a:t>
            </a:r>
          </a:p>
        </p:txBody>
      </p:sp>
      <p:sp>
        <p:nvSpPr>
          <p:cNvPr id="12295" name="Textfeld 8">
            <a:extLst>
              <a:ext uri="{FF2B5EF4-FFF2-40B4-BE49-F238E27FC236}">
                <a16:creationId xmlns:a16="http://schemas.microsoft.com/office/drawing/2014/main" id="{188A8208-1379-4383-835E-B5CA9DA7FDAE}"/>
              </a:ext>
            </a:extLst>
          </p:cNvPr>
          <p:cNvSpPr txBox="1">
            <a:spLocks noChangeArrowheads="1"/>
          </p:cNvSpPr>
          <p:nvPr/>
        </p:nvSpPr>
        <p:spPr bwMode="auto">
          <a:xfrm>
            <a:off x="573088" y="2774950"/>
            <a:ext cx="8161337"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t>Mein Name ist Wolfgang Götzfried</a:t>
            </a:r>
          </a:p>
          <a:p>
            <a:endParaRPr lang="de-DE" altLang="de-DE" sz="1400" dirty="0"/>
          </a:p>
          <a:p>
            <a:r>
              <a:rPr lang="de-DE" altLang="de-DE" sz="1400" dirty="0"/>
              <a:t>und wir werden heute gemeinsam das Seminar</a:t>
            </a:r>
          </a:p>
          <a:p>
            <a:r>
              <a:rPr lang="de-DE" altLang="de-DE" sz="1400" dirty="0"/>
              <a:t>„Qualifizierung von verantwortlichen Schießstandaufsichten“</a:t>
            </a:r>
          </a:p>
          <a:p>
            <a:endParaRPr lang="de-DE" altLang="de-DE" sz="1400" dirty="0"/>
          </a:p>
          <a:p>
            <a:r>
              <a:rPr lang="de-DE" altLang="de-DE" sz="1400" dirty="0"/>
              <a:t>gemäß dem Waffengesetz behandeln. </a:t>
            </a:r>
          </a:p>
          <a:p>
            <a:r>
              <a:rPr lang="de-DE" altLang="de-DE" sz="1400" dirty="0"/>
              <a:t>Am Schluss des Seminars gibt es noch eine Prüfung. </a:t>
            </a:r>
          </a:p>
          <a:p>
            <a:r>
              <a:rPr lang="de-DE" altLang="de-DE" sz="1400" dirty="0"/>
              <a:t>Auch dies ist Teil der gesetzlichen Vorgaben. Bei bestandener Prüfung wird ein entsprechendes Zeugnis ausgestellt.</a:t>
            </a:r>
          </a:p>
        </p:txBody>
      </p:sp>
      <p:pic>
        <p:nvPicPr>
          <p:cNvPr id="2" name="Grafik 1">
            <a:extLst>
              <a:ext uri="{FF2B5EF4-FFF2-40B4-BE49-F238E27FC236}">
                <a16:creationId xmlns:a16="http://schemas.microsoft.com/office/drawing/2014/main" id="{643C16E4-40F1-42CE-B1A8-7BBA17AF451C}"/>
              </a:ext>
            </a:extLst>
          </p:cNvPr>
          <p:cNvPicPr>
            <a:picLocks noChangeAspect="1"/>
          </p:cNvPicPr>
          <p:nvPr/>
        </p:nvPicPr>
        <p:blipFill>
          <a:blip r:embed="rId7"/>
          <a:stretch>
            <a:fillRect/>
          </a:stretch>
        </p:blipFill>
        <p:spPr>
          <a:xfrm>
            <a:off x="6314171" y="4805363"/>
            <a:ext cx="1169987" cy="1485933"/>
          </a:xfrm>
          <a:prstGeom prst="rect">
            <a:avLst/>
          </a:prstGeom>
        </p:spPr>
      </p:pic>
      <p:sp>
        <p:nvSpPr>
          <p:cNvPr id="3" name="Textfeld 2">
            <a:extLst>
              <a:ext uri="{FF2B5EF4-FFF2-40B4-BE49-F238E27FC236}">
                <a16:creationId xmlns:a16="http://schemas.microsoft.com/office/drawing/2014/main" id="{AC6AC81E-AC9E-4E98-8CC6-F3F8C09085FF}"/>
              </a:ext>
            </a:extLst>
          </p:cNvPr>
          <p:cNvSpPr txBox="1"/>
          <p:nvPr/>
        </p:nvSpPr>
        <p:spPr>
          <a:xfrm>
            <a:off x="4473149" y="6454690"/>
            <a:ext cx="1031051" cy="369332"/>
          </a:xfrm>
          <a:prstGeom prst="rect">
            <a:avLst/>
          </a:prstGeom>
          <a:solidFill>
            <a:srgbClr val="FFFF00"/>
          </a:solidFill>
        </p:spPr>
        <p:txBody>
          <a:bodyPr wrap="none" rtlCol="0">
            <a:spAutoFit/>
          </a:bodyPr>
          <a:lstStyle/>
          <a:p>
            <a:r>
              <a:rPr lang="de-DE" dirty="0"/>
              <a:t>09-2025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9">
            <a:extLst>
              <a:ext uri="{FF2B5EF4-FFF2-40B4-BE49-F238E27FC236}">
                <a16:creationId xmlns:a16="http://schemas.microsoft.com/office/drawing/2014/main" id="{56A11DEE-1561-49FE-920F-3293AA5BB087}"/>
              </a:ext>
            </a:extLst>
          </p:cNvPr>
          <p:cNvSpPr txBox="1">
            <a:spLocks noChangeArrowheads="1"/>
          </p:cNvSpPr>
          <p:nvPr/>
        </p:nvSpPr>
        <p:spPr bwMode="auto">
          <a:xfrm>
            <a:off x="8509000" y="260350"/>
            <a:ext cx="311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t>7</a:t>
            </a:r>
          </a:p>
        </p:txBody>
      </p:sp>
      <p:sp>
        <p:nvSpPr>
          <p:cNvPr id="30723" name="Text Box 30">
            <a:extLst>
              <a:ext uri="{FF2B5EF4-FFF2-40B4-BE49-F238E27FC236}">
                <a16:creationId xmlns:a16="http://schemas.microsoft.com/office/drawing/2014/main" id="{B3C69519-8087-4B43-84CC-7AA4F8AEB100}"/>
              </a:ext>
            </a:extLst>
          </p:cNvPr>
          <p:cNvSpPr txBox="1">
            <a:spLocks noChangeArrowheads="1"/>
          </p:cNvSpPr>
          <p:nvPr/>
        </p:nvSpPr>
        <p:spPr bwMode="auto">
          <a:xfrm>
            <a:off x="611188" y="3414713"/>
            <a:ext cx="799306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i="1"/>
              <a:t>Den Nachweis der Sachkunde hat erbracht, wer eine Prüfung vor der dafür bestimmten Stelle bestanden hat </a:t>
            </a:r>
            <a:r>
              <a:rPr lang="de-DE" altLang="de-DE" b="1" i="1" u="sng">
                <a:solidFill>
                  <a:srgbClr val="CC0000"/>
                </a:solidFill>
              </a:rPr>
              <a:t>oder seine Sachkunde</a:t>
            </a:r>
            <a:r>
              <a:rPr lang="de-DE" altLang="de-DE" b="1" i="1" u="sng"/>
              <a:t> </a:t>
            </a:r>
            <a:r>
              <a:rPr lang="de-DE" altLang="de-DE" b="1" i="1" u="sng">
                <a:solidFill>
                  <a:srgbClr val="CC0000"/>
                </a:solidFill>
              </a:rPr>
              <a:t>durch</a:t>
            </a:r>
            <a:r>
              <a:rPr lang="de-DE" altLang="de-DE" b="1" i="1"/>
              <a:t> eine Tätigkeit oder </a:t>
            </a:r>
            <a:r>
              <a:rPr lang="de-DE" altLang="de-DE" b="1" i="1" u="sng">
                <a:solidFill>
                  <a:srgbClr val="CC0000"/>
                </a:solidFill>
              </a:rPr>
              <a:t>Ausbildung</a:t>
            </a:r>
            <a:r>
              <a:rPr lang="de-DE" altLang="de-DE" b="1" i="1"/>
              <a:t> nachweist.                                                                ( </a:t>
            </a:r>
            <a:r>
              <a:rPr lang="de-DE" altLang="de-DE" sz="1600" b="1" i="1"/>
              <a:t>§ 7 WaffG )</a:t>
            </a:r>
          </a:p>
        </p:txBody>
      </p:sp>
      <p:sp>
        <p:nvSpPr>
          <p:cNvPr id="30724" name="Text Box 32">
            <a:extLst>
              <a:ext uri="{FF2B5EF4-FFF2-40B4-BE49-F238E27FC236}">
                <a16:creationId xmlns:a16="http://schemas.microsoft.com/office/drawing/2014/main" id="{1F424B88-1F32-42B4-9587-76AA82C526E7}"/>
              </a:ext>
            </a:extLst>
          </p:cNvPr>
          <p:cNvSpPr txBox="1">
            <a:spLocks noChangeArrowheads="1"/>
          </p:cNvSpPr>
          <p:nvPr/>
        </p:nvSpPr>
        <p:spPr bwMode="auto">
          <a:xfrm>
            <a:off x="611188" y="5278438"/>
            <a:ext cx="79470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200" b="1" i="1"/>
              <a:t>Jede Schießstandaufsicht welche über einen ent-sprechenden Nachweis verfügt,</a:t>
            </a:r>
            <a:r>
              <a:rPr lang="de-DE" altLang="de-DE"/>
              <a:t> </a:t>
            </a:r>
            <a:r>
              <a:rPr lang="de-DE" altLang="de-DE" sz="2200" b="1" i="1"/>
              <a:t>gilt als sachkundig</a:t>
            </a:r>
            <a:endParaRPr lang="de-DE" altLang="de-DE" sz="1600" b="1" i="1">
              <a:solidFill>
                <a:schemeClr val="accent2"/>
              </a:solidFill>
            </a:endParaRPr>
          </a:p>
        </p:txBody>
      </p:sp>
      <p:sp>
        <p:nvSpPr>
          <p:cNvPr id="30725" name="Text Box 37">
            <a:extLst>
              <a:ext uri="{FF2B5EF4-FFF2-40B4-BE49-F238E27FC236}">
                <a16:creationId xmlns:a16="http://schemas.microsoft.com/office/drawing/2014/main" id="{FA4B0185-2D04-4D7C-AEBC-1D08A0EA3AF9}"/>
              </a:ext>
            </a:extLst>
          </p:cNvPr>
          <p:cNvSpPr txBox="1">
            <a:spLocks noChangeArrowheads="1"/>
          </p:cNvSpPr>
          <p:nvPr/>
        </p:nvSpPr>
        <p:spPr bwMode="auto">
          <a:xfrm>
            <a:off x="1560513" y="4606925"/>
            <a:ext cx="6157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800" b="1" i="1"/>
              <a:t>„Schießstandaufsicht-Ausbildung“</a:t>
            </a:r>
          </a:p>
        </p:txBody>
      </p:sp>
      <p:sp>
        <p:nvSpPr>
          <p:cNvPr id="2" name="Textfeld 1">
            <a:extLst>
              <a:ext uri="{FF2B5EF4-FFF2-40B4-BE49-F238E27FC236}">
                <a16:creationId xmlns:a16="http://schemas.microsoft.com/office/drawing/2014/main" id="{B0EFAF2A-7618-4A84-8BFA-8B1E159C328D}"/>
              </a:ext>
            </a:extLst>
          </p:cNvPr>
          <p:cNvSpPr txBox="1"/>
          <p:nvPr/>
        </p:nvSpPr>
        <p:spPr>
          <a:xfrm>
            <a:off x="703553" y="1105464"/>
            <a:ext cx="7015438" cy="2215991"/>
          </a:xfrm>
          <a:prstGeom prst="rect">
            <a:avLst/>
          </a:prstGeom>
          <a:noFill/>
        </p:spPr>
        <p:txBody>
          <a:bodyPr>
            <a:spAutoFit/>
          </a:bodyPr>
          <a:lstStyle/>
          <a:p>
            <a:pPr algn="ctr">
              <a:defRPr/>
            </a:pPr>
            <a:r>
              <a:rPr lang="de-DE" sz="2400" kern="10" dirty="0">
                <a:ln w="9525">
                  <a:solidFill>
                    <a:schemeClr val="tx1"/>
                  </a:solidFill>
                  <a:round/>
                  <a:headEnd/>
                  <a:tailEnd/>
                </a:ln>
                <a:latin typeface="+mn-lt"/>
              </a:rPr>
              <a:t>Nicht verwechseln mit der</a:t>
            </a:r>
          </a:p>
          <a:p>
            <a:pPr algn="ctr">
              <a:defRPr/>
            </a:pPr>
            <a:endParaRPr lang="de-DE" sz="2400" kern="10" dirty="0">
              <a:ln w="9525">
                <a:solidFill>
                  <a:schemeClr val="tx1"/>
                </a:solidFill>
                <a:round/>
                <a:headEnd/>
                <a:tailEnd/>
              </a:ln>
              <a:latin typeface="+mn-lt"/>
            </a:endParaRPr>
          </a:p>
          <a:p>
            <a:pPr algn="ctr">
              <a:defRPr/>
            </a:pPr>
            <a:r>
              <a:rPr lang="de-DE" sz="2400" kern="10" dirty="0">
                <a:ln w="9525">
                  <a:solidFill>
                    <a:schemeClr val="tx1"/>
                  </a:solidFill>
                  <a:round/>
                  <a:headEnd/>
                  <a:tailEnd/>
                </a:ln>
                <a:latin typeface="+mn-lt"/>
              </a:rPr>
              <a:t>"Sachkunde" nach § 1-3 </a:t>
            </a:r>
            <a:r>
              <a:rPr lang="de-DE" sz="2400" kern="10" dirty="0" err="1">
                <a:ln w="9525">
                  <a:solidFill>
                    <a:schemeClr val="tx1"/>
                  </a:solidFill>
                  <a:round/>
                  <a:headEnd/>
                  <a:tailEnd/>
                </a:ln>
                <a:latin typeface="+mn-lt"/>
              </a:rPr>
              <a:t>AWaffV</a:t>
            </a:r>
            <a:endParaRPr lang="de-DE" sz="2400" kern="10" dirty="0">
              <a:ln w="9525">
                <a:solidFill>
                  <a:schemeClr val="tx1"/>
                </a:solidFill>
                <a:round/>
                <a:headEnd/>
                <a:tailEnd/>
              </a:ln>
              <a:latin typeface="+mn-lt"/>
            </a:endParaRPr>
          </a:p>
          <a:p>
            <a:pPr algn="ctr">
              <a:defRPr/>
            </a:pPr>
            <a:endParaRPr lang="de-DE" sz="2400" kern="10" dirty="0">
              <a:ln w="9525">
                <a:solidFill>
                  <a:schemeClr val="tx1"/>
                </a:solidFill>
                <a:round/>
                <a:headEnd/>
                <a:tailEnd/>
              </a:ln>
              <a:latin typeface="+mn-lt"/>
            </a:endParaRPr>
          </a:p>
          <a:p>
            <a:pPr algn="ctr">
              <a:defRPr/>
            </a:pPr>
            <a:r>
              <a:rPr lang="de-DE" sz="2400" kern="10" dirty="0">
                <a:ln w="9525">
                  <a:solidFill>
                    <a:schemeClr val="tx1"/>
                  </a:solidFill>
                  <a:round/>
                  <a:headEnd/>
                  <a:tailEnd/>
                </a:ln>
                <a:latin typeface="+mn-lt"/>
              </a:rPr>
              <a:t>zum Erwerb und Umgang mit Waffen</a:t>
            </a:r>
          </a:p>
          <a:p>
            <a:pPr>
              <a:defRPr/>
            </a:pPr>
            <a:endParaRPr lang="de-DE" dirty="0"/>
          </a:p>
        </p:txBody>
      </p:sp>
      <p:sp>
        <p:nvSpPr>
          <p:cNvPr id="3" name="Datumsplatzhalter 2">
            <a:extLst>
              <a:ext uri="{FF2B5EF4-FFF2-40B4-BE49-F238E27FC236}">
                <a16:creationId xmlns:a16="http://schemas.microsoft.com/office/drawing/2014/main" id="{2E2AFAA2-8896-4EE8-8B97-5C3C3CC25207}"/>
              </a:ext>
            </a:extLst>
          </p:cNvPr>
          <p:cNvSpPr>
            <a:spLocks noGrp="1"/>
          </p:cNvSpPr>
          <p:nvPr>
            <p:ph type="dt" sz="half" idx="10"/>
          </p:nvPr>
        </p:nvSpPr>
        <p:spPr/>
        <p:txBody>
          <a:bodyPr/>
          <a:lstStyle/>
          <a:p>
            <a:pPr>
              <a:defRPr/>
            </a:pPr>
            <a:r>
              <a:rPr lang="de-DE"/>
              <a:t>05.07.2025</a:t>
            </a:r>
          </a:p>
        </p:txBody>
      </p:sp>
      <p:sp>
        <p:nvSpPr>
          <p:cNvPr id="4" name="Fußzeilenplatzhalter 3">
            <a:extLst>
              <a:ext uri="{FF2B5EF4-FFF2-40B4-BE49-F238E27FC236}">
                <a16:creationId xmlns:a16="http://schemas.microsoft.com/office/drawing/2014/main" id="{E30511EA-37C7-419D-BDE3-EB325F24BB73}"/>
              </a:ext>
            </a:extLst>
          </p:cNvPr>
          <p:cNvSpPr>
            <a:spLocks noGrp="1"/>
          </p:cNvSpPr>
          <p:nvPr>
            <p:ph type="ftr" sz="quarter" idx="11"/>
          </p:nvPr>
        </p:nvSpPr>
        <p:spPr/>
        <p:txBody>
          <a:bodyPr/>
          <a:lstStyle/>
          <a:p>
            <a:pPr>
              <a:defRPr/>
            </a:pPr>
            <a:endParaRPr lang="de-DE"/>
          </a:p>
        </p:txBody>
      </p:sp>
      <p:sp>
        <p:nvSpPr>
          <p:cNvPr id="5" name="Foliennummernplatzhalter 4">
            <a:extLst>
              <a:ext uri="{FF2B5EF4-FFF2-40B4-BE49-F238E27FC236}">
                <a16:creationId xmlns:a16="http://schemas.microsoft.com/office/drawing/2014/main" id="{B45DCF87-8089-4F8E-8285-601069E78DF5}"/>
              </a:ext>
            </a:extLst>
          </p:cNvPr>
          <p:cNvSpPr>
            <a:spLocks noGrp="1"/>
          </p:cNvSpPr>
          <p:nvPr>
            <p:ph type="sldNum" sz="quarter" idx="12"/>
          </p:nvPr>
        </p:nvSpPr>
        <p:spPr/>
        <p:txBody>
          <a:bodyPr/>
          <a:lstStyle/>
          <a:p>
            <a:pPr>
              <a:defRPr/>
            </a:pPr>
            <a:fld id="{FA0B4188-9BC6-4956-8E35-CFB291E38C4E}" type="slidenum">
              <a:rPr lang="de-DE" altLang="de-DE" smtClean="0"/>
              <a:pPr>
                <a:defRPr/>
              </a:pPr>
              <a:t>10</a:t>
            </a:fld>
            <a:endParaRPr lang="de-DE" altLang="de-DE"/>
          </a:p>
        </p:txBody>
      </p:sp>
    </p:spTree>
  </p:cSld>
  <p:clrMapOvr>
    <a:masterClrMapping/>
  </p:clrMapOvr>
  <p:transition spd="slow">
    <p:diamon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3">
            <a:extLst>
              <a:ext uri="{FF2B5EF4-FFF2-40B4-BE49-F238E27FC236}">
                <a16:creationId xmlns:a16="http://schemas.microsoft.com/office/drawing/2014/main" id="{C2F81724-C73C-4D7D-A3D2-53A36FD572A7}"/>
              </a:ext>
            </a:extLst>
          </p:cNvPr>
          <p:cNvSpPr txBox="1">
            <a:spLocks noChangeArrowheads="1"/>
          </p:cNvSpPr>
          <p:nvPr/>
        </p:nvSpPr>
        <p:spPr bwMode="auto">
          <a:xfrm>
            <a:off x="1582738" y="2212975"/>
            <a:ext cx="3491286" cy="264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nSpc>
                <a:spcPts val="1638"/>
              </a:lnSpc>
            </a:pPr>
            <a:r>
              <a:rPr lang="de-DE" altLang="de-DE" sz="1400" b="1" dirty="0">
                <a:cs typeface="Arial" panose="020B0604020202020204" pitchFamily="34" charset="0"/>
              </a:rPr>
              <a:t>Gesetzliche Vorgaben</a:t>
            </a:r>
            <a:endParaRPr lang="de-DE" altLang="de-DE" sz="1400" dirty="0">
              <a:cs typeface="Arial" panose="020B0604020202020204" pitchFamily="34" charset="0"/>
            </a:endParaRPr>
          </a:p>
          <a:p>
            <a:pPr>
              <a:lnSpc>
                <a:spcPts val="1438"/>
              </a:lnSpc>
            </a:pPr>
            <a:r>
              <a:rPr lang="de-DE" altLang="de-DE" sz="1400" dirty="0">
                <a:cs typeface="Arial" panose="020B0604020202020204" pitchFamily="34" charset="0"/>
              </a:rPr>
              <a:t>Waffengesetz (</a:t>
            </a:r>
            <a:r>
              <a:rPr lang="de-DE" altLang="de-DE" sz="1400" i="1" dirty="0">
                <a:cs typeface="Arial" panose="020B0604020202020204" pitchFamily="34" charset="0"/>
              </a:rPr>
              <a:t>WaffG</a:t>
            </a:r>
            <a:r>
              <a:rPr lang="de-DE" altLang="de-DE" sz="1400" dirty="0">
                <a:cs typeface="Arial" panose="020B0604020202020204" pitchFamily="34" charset="0"/>
              </a:rPr>
              <a:t>)</a:t>
            </a:r>
          </a:p>
          <a:p>
            <a:r>
              <a:rPr lang="de-DE" altLang="de-DE" sz="1400" dirty="0">
                <a:cs typeface="Arial" panose="020B0604020202020204" pitchFamily="34" charset="0"/>
              </a:rPr>
              <a:t>Allgemeine Waffen-Verordnung (</a:t>
            </a:r>
            <a:r>
              <a:rPr lang="de-DE" altLang="de-DE" sz="1400" i="1" dirty="0" err="1">
                <a:cs typeface="Arial" panose="020B0604020202020204" pitchFamily="34" charset="0"/>
              </a:rPr>
              <a:t>AWaffV</a:t>
            </a:r>
            <a:r>
              <a:rPr lang="de-DE" altLang="de-DE" sz="1400" dirty="0">
                <a:cs typeface="Arial" panose="020B0604020202020204" pitchFamily="34" charset="0"/>
              </a:rPr>
              <a:t>)</a:t>
            </a:r>
          </a:p>
          <a:p>
            <a:pPr>
              <a:spcBef>
                <a:spcPts val="25"/>
              </a:spcBef>
            </a:pPr>
            <a:endParaRPr lang="de-DE" altLang="de-DE" sz="1400" dirty="0">
              <a:latin typeface="Times New Roman" panose="02020603050405020304" pitchFamily="18" charset="0"/>
              <a:cs typeface="Times New Roman" panose="02020603050405020304" pitchFamily="18" charset="0"/>
            </a:endParaRPr>
          </a:p>
          <a:p>
            <a:pPr>
              <a:lnSpc>
                <a:spcPts val="1638"/>
              </a:lnSpc>
            </a:pPr>
            <a:r>
              <a:rPr lang="de-DE" altLang="de-DE" sz="1400" b="1" dirty="0">
                <a:cs typeface="Arial" panose="020B0604020202020204" pitchFamily="34" charset="0"/>
              </a:rPr>
              <a:t>Richtlinien des DSB</a:t>
            </a:r>
            <a:endParaRPr lang="de-DE" altLang="de-DE" sz="1400" dirty="0">
              <a:cs typeface="Arial" panose="020B0604020202020204" pitchFamily="34" charset="0"/>
            </a:endParaRPr>
          </a:p>
          <a:p>
            <a:pPr>
              <a:lnSpc>
                <a:spcPts val="1438"/>
              </a:lnSpc>
            </a:pPr>
            <a:r>
              <a:rPr lang="de-DE" altLang="de-DE" sz="1400" dirty="0">
                <a:cs typeface="Arial" panose="020B0604020202020204" pitchFamily="34" charset="0"/>
              </a:rPr>
              <a:t>Schießstätten</a:t>
            </a:r>
          </a:p>
          <a:p>
            <a:r>
              <a:rPr lang="de-DE" altLang="de-DE" sz="1400" dirty="0">
                <a:cs typeface="Arial" panose="020B0604020202020204" pitchFamily="34" charset="0"/>
              </a:rPr>
              <a:t>Waffenrechtliche Bestimmungen Beschussrecht</a:t>
            </a:r>
          </a:p>
          <a:p>
            <a:r>
              <a:rPr lang="de-DE" altLang="de-DE" sz="1400" dirty="0">
                <a:cs typeface="Arial" panose="020B0604020202020204" pitchFamily="34" charset="0"/>
              </a:rPr>
              <a:t>Erste Hilfe</a:t>
            </a:r>
          </a:p>
          <a:p>
            <a:pPr>
              <a:lnSpc>
                <a:spcPct val="200000"/>
              </a:lnSpc>
            </a:pPr>
            <a:r>
              <a:rPr lang="de-DE" altLang="de-DE" sz="1400" b="1" dirty="0">
                <a:cs typeface="Arial" panose="020B0604020202020204" pitchFamily="34" charset="0"/>
              </a:rPr>
              <a:t>Sportordnung des DSB Vorschriften der VBG Versicherungsbedingungen</a:t>
            </a:r>
            <a:endParaRPr lang="de-DE" altLang="de-DE" sz="1400" dirty="0">
              <a:cs typeface="Arial" panose="020B0604020202020204" pitchFamily="34" charset="0"/>
            </a:endParaRPr>
          </a:p>
        </p:txBody>
      </p:sp>
      <p:sp>
        <p:nvSpPr>
          <p:cNvPr id="5" name="object 5">
            <a:extLst>
              <a:ext uri="{FF2B5EF4-FFF2-40B4-BE49-F238E27FC236}">
                <a16:creationId xmlns:a16="http://schemas.microsoft.com/office/drawing/2014/main" id="{66A31CDB-84B4-4A56-9F50-9069A2CB6219}"/>
              </a:ext>
            </a:extLst>
          </p:cNvPr>
          <p:cNvSpPr txBox="1"/>
          <p:nvPr/>
        </p:nvSpPr>
        <p:spPr>
          <a:xfrm>
            <a:off x="1582738" y="1384300"/>
            <a:ext cx="4095750" cy="330200"/>
          </a:xfrm>
          <a:prstGeom prst="rect">
            <a:avLst/>
          </a:prstGeom>
        </p:spPr>
        <p:txBody>
          <a:bodyPr lIns="0" tIns="0" rIns="0" bIns="0">
            <a:spAutoFit/>
          </a:bodyPr>
          <a:lstStyle/>
          <a:p>
            <a:pPr marL="10860">
              <a:defRPr/>
            </a:pPr>
            <a:r>
              <a:rPr sz="2138" b="1" spc="-111" dirty="0">
                <a:latin typeface="Arial"/>
                <a:cs typeface="Arial"/>
              </a:rPr>
              <a:t>W</a:t>
            </a:r>
            <a:r>
              <a:rPr sz="2138" b="1" spc="-13" dirty="0">
                <a:latin typeface="Arial"/>
                <a:cs typeface="Arial"/>
              </a:rPr>
              <a:t>ar</a:t>
            </a:r>
            <a:r>
              <a:rPr sz="2138" b="1" spc="-21" dirty="0">
                <a:latin typeface="Arial"/>
                <a:cs typeface="Arial"/>
              </a:rPr>
              <a:t>um</a:t>
            </a:r>
            <a:r>
              <a:rPr sz="2138" b="1" spc="21" dirty="0">
                <a:latin typeface="Arial"/>
                <a:cs typeface="Arial"/>
              </a:rPr>
              <a:t> </a:t>
            </a:r>
            <a:r>
              <a:rPr sz="2138" b="1" spc="-17" dirty="0">
                <a:latin typeface="Arial"/>
                <a:cs typeface="Arial"/>
              </a:rPr>
              <a:t>Sc</a:t>
            </a:r>
            <a:r>
              <a:rPr sz="2138" b="1" spc="-21" dirty="0">
                <a:latin typeface="Arial"/>
                <a:cs typeface="Arial"/>
              </a:rPr>
              <a:t>h</a:t>
            </a:r>
            <a:r>
              <a:rPr sz="2138" b="1" spc="-13" dirty="0">
                <a:latin typeface="Arial"/>
                <a:cs typeface="Arial"/>
              </a:rPr>
              <a:t>ie</a:t>
            </a:r>
            <a:r>
              <a:rPr sz="2138" b="1" spc="-21" dirty="0">
                <a:latin typeface="Arial"/>
                <a:cs typeface="Arial"/>
              </a:rPr>
              <a:t>ß</a:t>
            </a:r>
            <a:r>
              <a:rPr sz="2138" b="1" spc="-13" dirty="0">
                <a:latin typeface="Arial"/>
                <a:cs typeface="Arial"/>
              </a:rPr>
              <a:t>sta</a:t>
            </a:r>
            <a:r>
              <a:rPr sz="2138" b="1" spc="-21" dirty="0">
                <a:latin typeface="Arial"/>
                <a:cs typeface="Arial"/>
              </a:rPr>
              <a:t>nd</a:t>
            </a:r>
            <a:r>
              <a:rPr sz="2138" b="1" spc="-13" dirty="0">
                <a:latin typeface="Arial"/>
                <a:cs typeface="Arial"/>
              </a:rPr>
              <a:t>a</a:t>
            </a:r>
            <a:r>
              <a:rPr sz="2138" b="1" spc="-17" dirty="0">
                <a:latin typeface="Arial"/>
                <a:cs typeface="Arial"/>
              </a:rPr>
              <a:t>uf</a:t>
            </a:r>
            <a:r>
              <a:rPr sz="2138" b="1" spc="-13" dirty="0">
                <a:latin typeface="Arial"/>
                <a:cs typeface="Arial"/>
              </a:rPr>
              <a:t>sic</a:t>
            </a:r>
            <a:r>
              <a:rPr sz="2138" b="1" spc="-21" dirty="0">
                <a:latin typeface="Arial"/>
                <a:cs typeface="Arial"/>
              </a:rPr>
              <a:t>h</a:t>
            </a:r>
            <a:r>
              <a:rPr sz="2138" b="1" spc="-9" dirty="0">
                <a:latin typeface="Arial"/>
                <a:cs typeface="Arial"/>
              </a:rPr>
              <a:t>t</a:t>
            </a:r>
            <a:endParaRPr sz="2138"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94A7594-812B-4E4B-B9B5-F639EA449B85}"/>
              </a:ext>
            </a:extLst>
          </p:cNvPr>
          <p:cNvSpPr txBox="1"/>
          <p:nvPr/>
        </p:nvSpPr>
        <p:spPr>
          <a:xfrm>
            <a:off x="627430" y="1684777"/>
            <a:ext cx="7037387" cy="1077218"/>
          </a:xfrm>
          <a:prstGeom prst="rect">
            <a:avLst/>
          </a:prstGeom>
        </p:spPr>
        <p:txBody>
          <a:bodyPr wrap="square" lIns="0" tIns="0" rIns="0" bIns="0">
            <a:spAutoFit/>
          </a:bodyPr>
          <a:lstStyle/>
          <a:p>
            <a:pPr marL="10860">
              <a:defRPr/>
            </a:pPr>
            <a:r>
              <a:rPr sz="1400" b="1" spc="-17" dirty="0">
                <a:latin typeface="Arial"/>
                <a:cs typeface="Arial"/>
              </a:rPr>
              <a:t>D</a:t>
            </a:r>
            <a:r>
              <a:rPr sz="1400" b="1" spc="-9" dirty="0">
                <a:latin typeface="Arial"/>
                <a:cs typeface="Arial"/>
              </a:rPr>
              <a:t>er</a:t>
            </a:r>
            <a:r>
              <a:rPr sz="1400" b="1" dirty="0">
                <a:latin typeface="Arial"/>
                <a:cs typeface="Arial"/>
              </a:rPr>
              <a:t> </a:t>
            </a:r>
            <a:r>
              <a:rPr sz="1400" b="1" spc="-167" dirty="0">
                <a:latin typeface="Arial"/>
                <a:cs typeface="Arial"/>
              </a:rPr>
              <a:t> </a:t>
            </a:r>
            <a:r>
              <a:rPr sz="1400" b="1" spc="-21" dirty="0">
                <a:latin typeface="Arial"/>
                <a:cs typeface="Arial"/>
              </a:rPr>
              <a:t>G</a:t>
            </a:r>
            <a:r>
              <a:rPr sz="1400" b="1" spc="-9" dirty="0">
                <a:latin typeface="Arial"/>
                <a:cs typeface="Arial"/>
              </a:rPr>
              <a:t>es</a:t>
            </a:r>
            <a:r>
              <a:rPr sz="1400" b="1" dirty="0">
                <a:latin typeface="Arial"/>
                <a:cs typeface="Arial"/>
              </a:rPr>
              <a:t>e</a:t>
            </a:r>
            <a:r>
              <a:rPr sz="1400" b="1" spc="-13" dirty="0">
                <a:latin typeface="Arial"/>
                <a:cs typeface="Arial"/>
              </a:rPr>
              <a:t>t</a:t>
            </a:r>
            <a:r>
              <a:rPr sz="1400" b="1" spc="-4" dirty="0">
                <a:latin typeface="Arial"/>
                <a:cs typeface="Arial"/>
              </a:rPr>
              <a:t>z</a:t>
            </a:r>
            <a:r>
              <a:rPr sz="1400" b="1" spc="-13" dirty="0">
                <a:latin typeface="Arial"/>
                <a:cs typeface="Arial"/>
              </a:rPr>
              <a:t>g</a:t>
            </a:r>
            <a:r>
              <a:rPr sz="1400" b="1" spc="-9" dirty="0">
                <a:latin typeface="Arial"/>
                <a:cs typeface="Arial"/>
              </a:rPr>
              <a:t>e</a:t>
            </a:r>
            <a:r>
              <a:rPr sz="1400" b="1" spc="-4" dirty="0">
                <a:latin typeface="Arial"/>
                <a:cs typeface="Arial"/>
              </a:rPr>
              <a:t>b</a:t>
            </a:r>
            <a:r>
              <a:rPr sz="1400" b="1" spc="-9" dirty="0">
                <a:latin typeface="Arial"/>
                <a:cs typeface="Arial"/>
              </a:rPr>
              <a:t>er</a:t>
            </a:r>
            <a:r>
              <a:rPr sz="1400" b="1" dirty="0">
                <a:latin typeface="Arial"/>
                <a:cs typeface="Arial"/>
              </a:rPr>
              <a:t> </a:t>
            </a:r>
            <a:r>
              <a:rPr sz="1400" b="1" spc="-167" dirty="0">
                <a:latin typeface="Arial"/>
                <a:cs typeface="Arial"/>
              </a:rPr>
              <a:t> </a:t>
            </a:r>
            <a:r>
              <a:rPr sz="1400" b="1" spc="-9" dirty="0">
                <a:latin typeface="Arial"/>
                <a:cs typeface="Arial"/>
              </a:rPr>
              <a:t>s</a:t>
            </a:r>
            <a:r>
              <a:rPr sz="1400" b="1" spc="-13" dirty="0">
                <a:latin typeface="Arial"/>
                <a:cs typeface="Arial"/>
              </a:rPr>
              <a:t>p</a:t>
            </a:r>
            <a:r>
              <a:rPr sz="1400" b="1" spc="-9" dirty="0">
                <a:latin typeface="Arial"/>
                <a:cs typeface="Arial"/>
              </a:rPr>
              <a:t>ric</a:t>
            </a:r>
            <a:r>
              <a:rPr sz="1400" b="1" spc="-4" dirty="0">
                <a:latin typeface="Arial"/>
                <a:cs typeface="Arial"/>
              </a:rPr>
              <a:t>h</a:t>
            </a:r>
            <a:r>
              <a:rPr sz="1400" b="1" spc="-9" dirty="0">
                <a:latin typeface="Arial"/>
                <a:cs typeface="Arial"/>
              </a:rPr>
              <a:t>t</a:t>
            </a:r>
            <a:r>
              <a:rPr sz="1400" b="1" dirty="0">
                <a:latin typeface="Arial"/>
                <a:cs typeface="Arial"/>
              </a:rPr>
              <a:t> </a:t>
            </a:r>
            <a:r>
              <a:rPr sz="1400" b="1" spc="-171" dirty="0">
                <a:latin typeface="Arial"/>
                <a:cs typeface="Arial"/>
              </a:rPr>
              <a:t> </a:t>
            </a:r>
            <a:r>
              <a:rPr sz="1400" dirty="0">
                <a:latin typeface="Arial"/>
                <a:cs typeface="Arial"/>
              </a:rPr>
              <a:t>i</a:t>
            </a:r>
            <a:r>
              <a:rPr sz="1400" spc="-13" dirty="0">
                <a:latin typeface="Arial"/>
                <a:cs typeface="Arial"/>
              </a:rPr>
              <a:t>m</a:t>
            </a:r>
            <a:r>
              <a:rPr sz="1400" dirty="0">
                <a:latin typeface="Arial"/>
                <a:cs typeface="Arial"/>
              </a:rPr>
              <a:t> </a:t>
            </a:r>
            <a:r>
              <a:rPr sz="1400" spc="-167" dirty="0">
                <a:latin typeface="Arial"/>
                <a:cs typeface="Arial"/>
              </a:rPr>
              <a:t> </a:t>
            </a:r>
            <a:r>
              <a:rPr sz="1400" spc="-56" dirty="0">
                <a:latin typeface="Arial"/>
                <a:cs typeface="Arial"/>
              </a:rPr>
              <a:t>W</a:t>
            </a:r>
            <a:r>
              <a:rPr sz="1400" spc="-9" dirty="0">
                <a:latin typeface="Arial"/>
                <a:cs typeface="Arial"/>
              </a:rPr>
              <a:t>a</a:t>
            </a:r>
            <a:r>
              <a:rPr sz="1400" spc="-26" dirty="0">
                <a:latin typeface="Arial"/>
                <a:cs typeface="Arial"/>
              </a:rPr>
              <a:t>f</a:t>
            </a:r>
            <a:r>
              <a:rPr sz="1400" spc="-9" dirty="0">
                <a:latin typeface="Arial"/>
                <a:cs typeface="Arial"/>
              </a:rPr>
              <a:t>fenge</a:t>
            </a:r>
            <a:r>
              <a:rPr sz="1400" spc="-4" dirty="0">
                <a:latin typeface="Arial"/>
                <a:cs typeface="Arial"/>
              </a:rPr>
              <a:t>s</a:t>
            </a:r>
            <a:r>
              <a:rPr sz="1400" spc="-9" dirty="0">
                <a:latin typeface="Arial"/>
                <a:cs typeface="Arial"/>
              </a:rPr>
              <a:t>etz</a:t>
            </a:r>
            <a:r>
              <a:rPr sz="1400" dirty="0">
                <a:latin typeface="Arial"/>
                <a:cs typeface="Arial"/>
              </a:rPr>
              <a:t> </a:t>
            </a:r>
            <a:r>
              <a:rPr sz="1400" spc="-162" dirty="0">
                <a:latin typeface="Arial"/>
                <a:cs typeface="Arial"/>
              </a:rPr>
              <a:t> </a:t>
            </a:r>
            <a:r>
              <a:rPr sz="1400" dirty="0">
                <a:latin typeface="Arial"/>
                <a:cs typeface="Arial"/>
              </a:rPr>
              <a:t>i</a:t>
            </a:r>
            <a:r>
              <a:rPr sz="1400" spc="-9" dirty="0">
                <a:latin typeface="Arial"/>
                <a:cs typeface="Arial"/>
              </a:rPr>
              <a:t>n</a:t>
            </a:r>
            <a:r>
              <a:rPr sz="1400" dirty="0">
                <a:latin typeface="Arial"/>
                <a:cs typeface="Arial"/>
              </a:rPr>
              <a:t> </a:t>
            </a:r>
            <a:r>
              <a:rPr sz="1400" spc="-167" dirty="0">
                <a:latin typeface="Arial"/>
                <a:cs typeface="Arial"/>
              </a:rPr>
              <a:t> </a:t>
            </a:r>
            <a:r>
              <a:rPr sz="1400" spc="-21" dirty="0">
                <a:latin typeface="Arial"/>
                <a:cs typeface="Arial"/>
              </a:rPr>
              <a:t>d</a:t>
            </a:r>
            <a:r>
              <a:rPr sz="1400" spc="-9" dirty="0">
                <a:latin typeface="Arial"/>
                <a:cs typeface="Arial"/>
              </a:rPr>
              <a:t>er</a:t>
            </a:r>
            <a:r>
              <a:rPr sz="1400" dirty="0">
                <a:latin typeface="Arial"/>
                <a:cs typeface="Arial"/>
              </a:rPr>
              <a:t> </a:t>
            </a:r>
            <a:r>
              <a:rPr sz="1400" spc="-171" dirty="0">
                <a:latin typeface="Arial"/>
                <a:cs typeface="Arial"/>
              </a:rPr>
              <a:t> </a:t>
            </a:r>
            <a:r>
              <a:rPr sz="1400" spc="-9" dirty="0">
                <a:latin typeface="Arial"/>
                <a:cs typeface="Arial"/>
              </a:rPr>
              <a:t>a</a:t>
            </a:r>
            <a:r>
              <a:rPr sz="1400" spc="-4" dirty="0">
                <a:latin typeface="Arial"/>
                <a:cs typeface="Arial"/>
              </a:rPr>
              <a:t>k</a:t>
            </a:r>
            <a:r>
              <a:rPr sz="1400" spc="-9" dirty="0">
                <a:latin typeface="Arial"/>
                <a:cs typeface="Arial"/>
              </a:rPr>
              <a:t>tue</a:t>
            </a:r>
            <a:r>
              <a:rPr sz="1400" dirty="0">
                <a:latin typeface="Arial"/>
                <a:cs typeface="Arial"/>
              </a:rPr>
              <a:t>ll</a:t>
            </a:r>
            <a:r>
              <a:rPr sz="1400" spc="-9" dirty="0">
                <a:latin typeface="Arial"/>
                <a:cs typeface="Arial"/>
              </a:rPr>
              <a:t>en</a:t>
            </a:r>
            <a:r>
              <a:rPr sz="1400" dirty="0">
                <a:latin typeface="Arial"/>
                <a:cs typeface="Arial"/>
              </a:rPr>
              <a:t> </a:t>
            </a:r>
            <a:r>
              <a:rPr sz="1400" spc="-167" dirty="0">
                <a:latin typeface="Arial"/>
                <a:cs typeface="Arial"/>
              </a:rPr>
              <a:t> </a:t>
            </a:r>
            <a:r>
              <a:rPr sz="1400" spc="-13" dirty="0">
                <a:latin typeface="Arial"/>
                <a:cs typeface="Arial"/>
              </a:rPr>
              <a:t>F</a:t>
            </a:r>
            <a:r>
              <a:rPr sz="1400" spc="-9" dirty="0">
                <a:latin typeface="Arial"/>
                <a:cs typeface="Arial"/>
              </a:rPr>
              <a:t>a</a:t>
            </a:r>
            <a:r>
              <a:rPr sz="1400" spc="-17" dirty="0">
                <a:latin typeface="Arial"/>
                <a:cs typeface="Arial"/>
              </a:rPr>
              <a:t>s</a:t>
            </a:r>
            <a:r>
              <a:rPr sz="1400" spc="-4" dirty="0">
                <a:latin typeface="Arial"/>
                <a:cs typeface="Arial"/>
              </a:rPr>
              <a:t>s</a:t>
            </a:r>
            <a:r>
              <a:rPr sz="1400" spc="-9" dirty="0">
                <a:latin typeface="Arial"/>
                <a:cs typeface="Arial"/>
              </a:rPr>
              <a:t>ung</a:t>
            </a:r>
            <a:r>
              <a:rPr sz="1400" dirty="0">
                <a:latin typeface="Arial"/>
                <a:cs typeface="Arial"/>
              </a:rPr>
              <a:t> </a:t>
            </a:r>
            <a:r>
              <a:rPr sz="1400" spc="-167" dirty="0">
                <a:latin typeface="Arial"/>
                <a:cs typeface="Arial"/>
              </a:rPr>
              <a:t> </a:t>
            </a:r>
            <a:r>
              <a:rPr sz="1400" b="1" spc="-9" dirty="0">
                <a:latin typeface="Arial"/>
                <a:cs typeface="Arial"/>
              </a:rPr>
              <a:t>im</a:t>
            </a:r>
            <a:r>
              <a:rPr sz="1400" b="1" dirty="0">
                <a:latin typeface="Arial"/>
                <a:cs typeface="Arial"/>
              </a:rPr>
              <a:t> </a:t>
            </a:r>
            <a:r>
              <a:rPr sz="1400" b="1" spc="-171" dirty="0">
                <a:latin typeface="Arial"/>
                <a:cs typeface="Arial"/>
              </a:rPr>
              <a:t> </a:t>
            </a:r>
            <a:r>
              <a:rPr sz="1400" b="1" spc="-9" dirty="0">
                <a:latin typeface="Arial"/>
                <a:cs typeface="Arial"/>
              </a:rPr>
              <a:t>§</a:t>
            </a:r>
            <a:r>
              <a:rPr sz="1400" b="1" dirty="0">
                <a:latin typeface="Arial"/>
                <a:cs typeface="Arial"/>
              </a:rPr>
              <a:t> </a:t>
            </a:r>
            <a:r>
              <a:rPr sz="1400" b="1" spc="-167" dirty="0">
                <a:latin typeface="Arial"/>
                <a:cs typeface="Arial"/>
              </a:rPr>
              <a:t> </a:t>
            </a:r>
            <a:r>
              <a:rPr sz="1400" b="1" spc="-9" dirty="0">
                <a:latin typeface="Arial"/>
                <a:cs typeface="Arial"/>
              </a:rPr>
              <a:t>27</a:t>
            </a:r>
            <a:r>
              <a:rPr sz="1400" b="1" dirty="0">
                <a:latin typeface="Arial"/>
                <a:cs typeface="Arial"/>
              </a:rPr>
              <a:t> </a:t>
            </a:r>
            <a:r>
              <a:rPr sz="1400" b="1" spc="-167" dirty="0">
                <a:latin typeface="Arial"/>
                <a:cs typeface="Arial"/>
              </a:rPr>
              <a:t> </a:t>
            </a:r>
            <a:r>
              <a:rPr sz="1400" b="1" spc="-56" dirty="0">
                <a:latin typeface="Arial"/>
                <a:cs typeface="Arial"/>
              </a:rPr>
              <a:t>W</a:t>
            </a:r>
            <a:r>
              <a:rPr sz="1400" b="1" spc="-9" dirty="0">
                <a:latin typeface="Arial"/>
                <a:cs typeface="Arial"/>
              </a:rPr>
              <a:t>a</a:t>
            </a:r>
            <a:r>
              <a:rPr sz="1400" b="1" spc="-4" dirty="0">
                <a:latin typeface="Arial"/>
                <a:cs typeface="Arial"/>
              </a:rPr>
              <a:t>ff</a:t>
            </a:r>
            <a:r>
              <a:rPr sz="1400" b="1" spc="-13" dirty="0">
                <a:latin typeface="Arial"/>
                <a:cs typeface="Arial"/>
              </a:rPr>
              <a:t>G</a:t>
            </a:r>
            <a:endParaRPr sz="1400" dirty="0">
              <a:latin typeface="Arial"/>
              <a:cs typeface="Arial"/>
            </a:endParaRPr>
          </a:p>
          <a:p>
            <a:pPr marL="10860">
              <a:tabLst>
                <a:tab pos="796563" algn="l"/>
                <a:tab pos="2870780" algn="l"/>
              </a:tabLst>
              <a:defRPr/>
            </a:pPr>
            <a:r>
              <a:rPr lang="de-DE" sz="1400" spc="-4" dirty="0">
                <a:latin typeface="Arial"/>
                <a:cs typeface="Arial"/>
              </a:rPr>
              <a:t>v</a:t>
            </a:r>
            <a:r>
              <a:rPr lang="de-DE" sz="1400" spc="-9" dirty="0">
                <a:latin typeface="Arial"/>
                <a:cs typeface="Arial"/>
              </a:rPr>
              <a:t>on</a:t>
            </a:r>
            <a:r>
              <a:rPr lang="de-DE" sz="1400" dirty="0">
                <a:latin typeface="Arial"/>
                <a:cs typeface="Arial"/>
              </a:rPr>
              <a:t> </a:t>
            </a:r>
            <a:r>
              <a:rPr lang="de-DE" sz="1400" spc="81" dirty="0">
                <a:latin typeface="Arial"/>
                <a:cs typeface="Arial"/>
              </a:rPr>
              <a:t> </a:t>
            </a:r>
            <a:r>
              <a:rPr lang="de-DE" sz="1400" spc="-9" dirty="0">
                <a:latin typeface="Arial"/>
                <a:cs typeface="Arial"/>
              </a:rPr>
              <a:t>den</a:t>
            </a:r>
            <a:r>
              <a:rPr lang="de-DE" sz="1400" dirty="0">
                <a:latin typeface="Arial"/>
                <a:cs typeface="Arial"/>
              </a:rPr>
              <a:t>	</a:t>
            </a:r>
            <a:r>
              <a:rPr lang="de-DE" sz="1400" b="1" spc="-47" dirty="0">
                <a:latin typeface="Arial"/>
                <a:cs typeface="Arial"/>
              </a:rPr>
              <a:t>A</a:t>
            </a:r>
            <a:r>
              <a:rPr lang="de-DE" sz="1400" b="1" spc="-4" dirty="0">
                <a:latin typeface="Arial"/>
                <a:cs typeface="Arial"/>
              </a:rPr>
              <a:t>n</a:t>
            </a:r>
            <a:r>
              <a:rPr lang="de-DE" sz="1400" b="1" spc="-13" dirty="0">
                <a:latin typeface="Arial"/>
                <a:cs typeface="Arial"/>
              </a:rPr>
              <a:t>fo</a:t>
            </a:r>
            <a:r>
              <a:rPr lang="de-DE" sz="1400" b="1" dirty="0">
                <a:latin typeface="Arial"/>
                <a:cs typeface="Arial"/>
              </a:rPr>
              <a:t>r</a:t>
            </a:r>
            <a:r>
              <a:rPr lang="de-DE" sz="1400" b="1" spc="-13" dirty="0">
                <a:latin typeface="Arial"/>
                <a:cs typeface="Arial"/>
              </a:rPr>
              <a:t>d</a:t>
            </a:r>
            <a:r>
              <a:rPr lang="de-DE" sz="1400" b="1" spc="-9" dirty="0">
                <a:latin typeface="Arial"/>
                <a:cs typeface="Arial"/>
              </a:rPr>
              <a:t>er</a:t>
            </a:r>
            <a:r>
              <a:rPr lang="de-DE" sz="1400" b="1" spc="-13" dirty="0">
                <a:latin typeface="Arial"/>
                <a:cs typeface="Arial"/>
              </a:rPr>
              <a:t>ung</a:t>
            </a:r>
            <a:r>
              <a:rPr lang="de-DE" sz="1400" b="1" spc="-9" dirty="0">
                <a:latin typeface="Arial"/>
                <a:cs typeface="Arial"/>
              </a:rPr>
              <a:t>en</a:t>
            </a:r>
            <a:r>
              <a:rPr lang="de-DE" sz="1400" b="1" dirty="0">
                <a:latin typeface="Arial"/>
                <a:cs typeface="Arial"/>
              </a:rPr>
              <a:t> </a:t>
            </a:r>
            <a:r>
              <a:rPr lang="de-DE" sz="1400" b="1" spc="77" dirty="0">
                <a:latin typeface="Arial"/>
                <a:cs typeface="Arial"/>
              </a:rPr>
              <a:t> </a:t>
            </a:r>
            <a:r>
              <a:rPr lang="de-DE" sz="1400" b="1" dirty="0">
                <a:latin typeface="Arial"/>
                <a:cs typeface="Arial"/>
              </a:rPr>
              <a:t>a</a:t>
            </a:r>
            <a:r>
              <a:rPr lang="de-DE" sz="1400" b="1" spc="-9" dirty="0">
                <a:latin typeface="Arial"/>
                <a:cs typeface="Arial"/>
              </a:rPr>
              <a:t>n</a:t>
            </a:r>
            <a:r>
              <a:rPr lang="de-DE" sz="1400" b="1" dirty="0">
                <a:latin typeface="Arial"/>
                <a:cs typeface="Arial"/>
              </a:rPr>
              <a:t> </a:t>
            </a:r>
            <a:r>
              <a:rPr lang="de-DE" sz="1400" b="1" spc="77" dirty="0">
                <a:latin typeface="Arial"/>
                <a:cs typeface="Arial"/>
              </a:rPr>
              <a:t> </a:t>
            </a:r>
            <a:r>
              <a:rPr lang="de-DE" sz="1400" b="1" spc="-4" dirty="0">
                <a:latin typeface="Arial"/>
                <a:cs typeface="Arial"/>
              </a:rPr>
              <a:t>d</a:t>
            </a:r>
            <a:r>
              <a:rPr lang="de-DE" sz="1400" b="1" spc="-9" dirty="0">
                <a:latin typeface="Arial"/>
                <a:cs typeface="Arial"/>
              </a:rPr>
              <a:t>as</a:t>
            </a:r>
            <a:r>
              <a:rPr lang="de-DE" sz="1400" b="1" dirty="0">
                <a:latin typeface="Arial"/>
                <a:cs typeface="Arial"/>
              </a:rPr>
              <a:t>	</a:t>
            </a:r>
            <a:r>
              <a:rPr lang="de-DE" sz="1400" b="1" spc="-47" dirty="0">
                <a:latin typeface="Arial"/>
                <a:cs typeface="Arial"/>
              </a:rPr>
              <a:t>A</a:t>
            </a:r>
            <a:r>
              <a:rPr lang="de-DE" sz="1400" b="1" spc="-4" dirty="0">
                <a:latin typeface="Arial"/>
                <a:cs typeface="Arial"/>
              </a:rPr>
              <a:t>u</a:t>
            </a:r>
            <a:r>
              <a:rPr lang="de-DE" sz="1400" b="1" spc="-13" dirty="0">
                <a:latin typeface="Arial"/>
                <a:cs typeface="Arial"/>
              </a:rPr>
              <a:t>f</a:t>
            </a:r>
            <a:r>
              <a:rPr lang="de-DE" sz="1400" b="1" spc="-9" dirty="0">
                <a:latin typeface="Arial"/>
                <a:cs typeface="Arial"/>
              </a:rPr>
              <a:t>si</a:t>
            </a:r>
            <a:r>
              <a:rPr lang="de-DE" sz="1400" b="1" dirty="0">
                <a:latin typeface="Arial"/>
                <a:cs typeface="Arial"/>
              </a:rPr>
              <a:t>c</a:t>
            </a:r>
            <a:r>
              <a:rPr lang="de-DE" sz="1400" b="1" spc="-13" dirty="0">
                <a:latin typeface="Arial"/>
                <a:cs typeface="Arial"/>
              </a:rPr>
              <a:t>ht</a:t>
            </a:r>
            <a:r>
              <a:rPr lang="de-DE" sz="1400" b="1" dirty="0">
                <a:latin typeface="Arial"/>
                <a:cs typeface="Arial"/>
              </a:rPr>
              <a:t>s</a:t>
            </a:r>
            <a:r>
              <a:rPr lang="de-DE" sz="1400" b="1" spc="-13" dirty="0">
                <a:latin typeface="Arial"/>
                <a:cs typeface="Arial"/>
              </a:rPr>
              <a:t>p</a:t>
            </a:r>
            <a:r>
              <a:rPr lang="de-DE" sz="1400" b="1" dirty="0">
                <a:latin typeface="Arial"/>
                <a:cs typeface="Arial"/>
              </a:rPr>
              <a:t>e</a:t>
            </a:r>
            <a:r>
              <a:rPr lang="de-DE" sz="1400" b="1" spc="-9" dirty="0">
                <a:latin typeface="Arial"/>
                <a:cs typeface="Arial"/>
              </a:rPr>
              <a:t>rs</a:t>
            </a:r>
            <a:r>
              <a:rPr lang="de-DE" sz="1400" b="1" spc="-13" dirty="0">
                <a:latin typeface="Arial"/>
                <a:cs typeface="Arial"/>
              </a:rPr>
              <a:t>on</a:t>
            </a:r>
            <a:r>
              <a:rPr lang="de-DE" sz="1400" b="1" spc="-9" dirty="0">
                <a:latin typeface="Arial"/>
                <a:cs typeface="Arial"/>
              </a:rPr>
              <a:t>al</a:t>
            </a:r>
            <a:r>
              <a:rPr lang="de-DE" sz="1400" spc="-4" dirty="0">
                <a:latin typeface="Arial"/>
                <a:cs typeface="Arial"/>
              </a:rPr>
              <a:t>.</a:t>
            </a:r>
            <a:r>
              <a:rPr lang="de-DE" sz="1400" dirty="0">
                <a:latin typeface="Arial"/>
                <a:cs typeface="Arial"/>
              </a:rPr>
              <a:t> </a:t>
            </a:r>
            <a:r>
              <a:rPr lang="de-DE" sz="1400" spc="90" dirty="0">
                <a:latin typeface="Arial"/>
                <a:cs typeface="Arial"/>
              </a:rPr>
              <a:t> </a:t>
            </a:r>
            <a:r>
              <a:rPr lang="de-DE" sz="1400" spc="-9" dirty="0">
                <a:latin typeface="Arial"/>
                <a:cs typeface="Arial"/>
              </a:rPr>
              <a:t>In</a:t>
            </a:r>
            <a:r>
              <a:rPr lang="de-DE" sz="1400" dirty="0">
                <a:latin typeface="Arial"/>
                <a:cs typeface="Arial"/>
              </a:rPr>
              <a:t> </a:t>
            </a:r>
            <a:r>
              <a:rPr lang="de-DE" sz="1400" spc="81" dirty="0">
                <a:latin typeface="Arial"/>
                <a:cs typeface="Arial"/>
              </a:rPr>
              <a:t> </a:t>
            </a:r>
            <a:r>
              <a:rPr lang="de-DE" sz="1400" spc="-9" dirty="0">
                <a:latin typeface="Arial"/>
                <a:cs typeface="Arial"/>
              </a:rPr>
              <a:t>d</a:t>
            </a:r>
            <a:r>
              <a:rPr lang="de-DE" sz="1400" dirty="0">
                <a:latin typeface="Arial"/>
                <a:cs typeface="Arial"/>
              </a:rPr>
              <a:t>e</a:t>
            </a:r>
            <a:r>
              <a:rPr lang="de-DE" sz="1400" spc="-9" dirty="0">
                <a:latin typeface="Arial"/>
                <a:cs typeface="Arial"/>
              </a:rPr>
              <a:t>r</a:t>
            </a:r>
            <a:r>
              <a:rPr lang="de-DE" sz="1400" dirty="0">
                <a:latin typeface="Arial"/>
                <a:cs typeface="Arial"/>
              </a:rPr>
              <a:t> </a:t>
            </a:r>
            <a:r>
              <a:rPr lang="de-DE" sz="1400" spc="86" dirty="0">
                <a:latin typeface="Arial"/>
                <a:cs typeface="Arial"/>
              </a:rPr>
              <a:t> </a:t>
            </a:r>
            <a:r>
              <a:rPr lang="de-DE" sz="1400" spc="-13" dirty="0">
                <a:latin typeface="Arial"/>
                <a:cs typeface="Arial"/>
              </a:rPr>
              <a:t>Al</a:t>
            </a:r>
            <a:r>
              <a:rPr lang="de-DE" sz="1400" dirty="0">
                <a:latin typeface="Arial"/>
                <a:cs typeface="Arial"/>
              </a:rPr>
              <a:t>l</a:t>
            </a:r>
            <a:r>
              <a:rPr lang="de-DE" sz="1400" spc="-13" dirty="0">
                <a:latin typeface="Arial"/>
                <a:cs typeface="Arial"/>
              </a:rPr>
              <a:t>gem</a:t>
            </a:r>
            <a:r>
              <a:rPr lang="de-DE" sz="1400" spc="-21" dirty="0">
                <a:latin typeface="Arial"/>
                <a:cs typeface="Arial"/>
              </a:rPr>
              <a:t>e</a:t>
            </a:r>
            <a:r>
              <a:rPr lang="de-DE" sz="1400" dirty="0">
                <a:latin typeface="Arial"/>
                <a:cs typeface="Arial"/>
              </a:rPr>
              <a:t>i</a:t>
            </a:r>
            <a:r>
              <a:rPr lang="de-DE" sz="1400" spc="-9" dirty="0">
                <a:latin typeface="Arial"/>
                <a:cs typeface="Arial"/>
              </a:rPr>
              <a:t>nen</a:t>
            </a:r>
            <a:r>
              <a:rPr lang="de-DE" sz="1400" dirty="0">
                <a:latin typeface="Arial"/>
                <a:cs typeface="Arial"/>
              </a:rPr>
              <a:t> </a:t>
            </a:r>
            <a:r>
              <a:rPr lang="de-DE" sz="1400" spc="81" dirty="0">
                <a:latin typeface="Arial"/>
                <a:cs typeface="Arial"/>
              </a:rPr>
              <a:t> </a:t>
            </a:r>
            <a:r>
              <a:rPr lang="de-DE" sz="1400" spc="-64" dirty="0">
                <a:latin typeface="Arial"/>
                <a:cs typeface="Arial"/>
              </a:rPr>
              <a:t>W</a:t>
            </a:r>
            <a:r>
              <a:rPr lang="de-DE" sz="1400" spc="-21" dirty="0">
                <a:latin typeface="Arial"/>
                <a:cs typeface="Arial"/>
              </a:rPr>
              <a:t>a</a:t>
            </a:r>
            <a:r>
              <a:rPr lang="de-DE" sz="1400" spc="-26" dirty="0">
                <a:latin typeface="Arial"/>
                <a:cs typeface="Arial"/>
              </a:rPr>
              <a:t>f</a:t>
            </a:r>
            <a:r>
              <a:rPr lang="de-DE" sz="1400" spc="-9" dirty="0">
                <a:latin typeface="Arial"/>
                <a:cs typeface="Arial"/>
              </a:rPr>
              <a:t>fen-</a:t>
            </a:r>
          </a:p>
          <a:p>
            <a:pPr marL="10860">
              <a:tabLst>
                <a:tab pos="796563" algn="l"/>
                <a:tab pos="2870780" algn="l"/>
              </a:tabLst>
              <a:defRPr/>
            </a:pPr>
            <a:r>
              <a:rPr lang="de-DE" sz="1400" dirty="0" err="1">
                <a:latin typeface="Arial"/>
                <a:cs typeface="Arial"/>
              </a:rPr>
              <a:t>verordung</a:t>
            </a:r>
            <a:r>
              <a:rPr lang="de-DE" sz="1400" dirty="0">
                <a:latin typeface="Arial"/>
                <a:cs typeface="Arial"/>
              </a:rPr>
              <a:t> verwendet der Gesetzgeber im §10 </a:t>
            </a:r>
            <a:r>
              <a:rPr lang="de-DE" sz="1400" dirty="0" err="1">
                <a:latin typeface="Arial"/>
                <a:cs typeface="Arial"/>
              </a:rPr>
              <a:t>AWaffV</a:t>
            </a:r>
            <a:r>
              <a:rPr lang="de-DE" sz="1400" dirty="0">
                <a:latin typeface="Arial"/>
                <a:cs typeface="Arial"/>
              </a:rPr>
              <a:t> den Begriff </a:t>
            </a:r>
          </a:p>
          <a:p>
            <a:pPr marL="10860">
              <a:tabLst>
                <a:tab pos="796563" algn="l"/>
                <a:tab pos="2870780" algn="l"/>
              </a:tabLst>
              <a:defRPr/>
            </a:pPr>
            <a:r>
              <a:rPr lang="de-DE" sz="1400" dirty="0">
                <a:latin typeface="Arial"/>
                <a:cs typeface="Arial"/>
              </a:rPr>
              <a:t>Qualifizierung durch den anerkannten </a:t>
            </a:r>
            <a:r>
              <a:rPr lang="de-DE" sz="1400" b="1" dirty="0">
                <a:latin typeface="Arial"/>
                <a:cs typeface="Arial"/>
              </a:rPr>
              <a:t>„verantwortliche Aufsichtsperson“ </a:t>
            </a:r>
            <a:r>
              <a:rPr lang="de-DE" sz="1400" dirty="0">
                <a:latin typeface="Arial"/>
                <a:cs typeface="Arial"/>
              </a:rPr>
              <a:t>deren Schießsportverband erfolgen kann.</a:t>
            </a:r>
          </a:p>
        </p:txBody>
      </p:sp>
      <p:sp>
        <p:nvSpPr>
          <p:cNvPr id="34821" name="object 5">
            <a:extLst>
              <a:ext uri="{FF2B5EF4-FFF2-40B4-BE49-F238E27FC236}">
                <a16:creationId xmlns:a16="http://schemas.microsoft.com/office/drawing/2014/main" id="{07693775-2FD8-4BEB-BE4E-6BA4CF24BB6E}"/>
              </a:ext>
            </a:extLst>
          </p:cNvPr>
          <p:cNvSpPr txBox="1">
            <a:spLocks noChangeArrowheads="1"/>
          </p:cNvSpPr>
          <p:nvPr/>
        </p:nvSpPr>
        <p:spPr bwMode="auto">
          <a:xfrm>
            <a:off x="627430" y="3039877"/>
            <a:ext cx="682307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r>
              <a:rPr lang="de-DE" altLang="de-DE" sz="1400" b="1" dirty="0">
                <a:cs typeface="Arial" panose="020B0604020202020204" pitchFamily="34" charset="0"/>
              </a:rPr>
              <a:t>Zu  trennen  hiervon  ist  die  „zur  Kinder-  und  Jugendarbeit  für  das  Schießen geeignete  Aufsichtsperson“</a:t>
            </a:r>
            <a:r>
              <a:rPr lang="de-DE" altLang="de-DE" sz="1400" dirty="0">
                <a:cs typeface="Arial" panose="020B0604020202020204" pitchFamily="34" charset="0"/>
              </a:rPr>
              <a:t>.  Diese  Aufsichtsperson  erhält  ihre  Qualifizierung  durch den Erwerb der </a:t>
            </a:r>
            <a:r>
              <a:rPr lang="de-DE" altLang="de-DE" sz="1400" b="1" dirty="0">
                <a:cs typeface="Arial" panose="020B0604020202020204" pitchFamily="34" charset="0"/>
              </a:rPr>
              <a:t>Jugendbasislizenz/ Vereinsübungsleiter oder gleichwertig</a:t>
            </a:r>
            <a:r>
              <a:rPr lang="de-DE" altLang="de-DE" sz="1400" dirty="0">
                <a:cs typeface="Arial" panose="020B0604020202020204" pitchFamily="34" charset="0"/>
              </a:rPr>
              <a:t>.</a:t>
            </a:r>
          </a:p>
          <a:p>
            <a:pPr>
              <a:spcBef>
                <a:spcPts val="25"/>
              </a:spcBef>
            </a:pPr>
            <a:endParaRPr lang="de-DE" altLang="de-DE" sz="1400" dirty="0">
              <a:latin typeface="Times New Roman" panose="02020603050405020304" pitchFamily="18" charset="0"/>
              <a:cs typeface="Times New Roman" panose="02020603050405020304" pitchFamily="18" charset="0"/>
            </a:endParaRPr>
          </a:p>
          <a:p>
            <a:pPr algn="just"/>
            <a:r>
              <a:rPr lang="de-DE" altLang="de-DE" sz="1400" b="1" dirty="0">
                <a:cs typeface="Arial" panose="020B0604020202020204" pitchFamily="34" charset="0"/>
              </a:rPr>
              <a:t>Die  „verantwortliche  Aufsichtsperson“  und  die  „zur  Obhut  über  das  Schießen durch   Kinder   und   Jugendliche   geeignete   Aufsichtsperson“   müssen   nicht identisch sein.</a:t>
            </a:r>
            <a:endParaRPr lang="de-DE" altLang="de-DE" sz="1400" dirty="0">
              <a:cs typeface="Arial" panose="020B0604020202020204" pitchFamily="34" charset="0"/>
            </a:endParaRPr>
          </a:p>
          <a:p>
            <a:pPr>
              <a:spcBef>
                <a:spcPts val="25"/>
              </a:spcBef>
            </a:pPr>
            <a:endParaRPr lang="de-DE" altLang="de-DE" sz="1400" dirty="0">
              <a:latin typeface="Times New Roman" panose="02020603050405020304" pitchFamily="18" charset="0"/>
              <a:cs typeface="Times New Roman" panose="02020603050405020304" pitchFamily="18" charset="0"/>
            </a:endParaRPr>
          </a:p>
          <a:p>
            <a:pPr algn="just"/>
            <a:r>
              <a:rPr lang="de-DE" altLang="de-DE" sz="1400" dirty="0">
                <a:cs typeface="Arial" panose="020B0604020202020204" pitchFamily="34" charset="0"/>
              </a:rPr>
              <a:t>Die  „</a:t>
            </a:r>
            <a:r>
              <a:rPr lang="de-DE" altLang="de-DE" sz="1400" b="1" dirty="0">
                <a:cs typeface="Arial" panose="020B0604020202020204" pitchFamily="34" charset="0"/>
              </a:rPr>
              <a:t>zur  Obhut  über  das  Schießen  durch  Kinder  und  Jugendliche  geeignete Aufsichtsperson“ muss lediglich auf der Schießstätte anwesend sein</a:t>
            </a:r>
            <a:r>
              <a:rPr lang="de-DE" altLang="de-DE" sz="1400" dirty="0">
                <a:cs typeface="Arial" panose="020B0604020202020204" pitchFamily="34" charset="0"/>
              </a:rPr>
              <a:t>, während die</a:t>
            </a:r>
          </a:p>
          <a:p>
            <a:pPr algn="just"/>
            <a:r>
              <a:rPr lang="de-DE" altLang="de-DE" sz="1400" b="1" dirty="0">
                <a:cs typeface="Arial" panose="020B0604020202020204" pitchFamily="34" charset="0"/>
              </a:rPr>
              <a:t>„verantwortliche Aufsichtsperson“ das Schießen ständig beaufsichtigen </a:t>
            </a:r>
            <a:r>
              <a:rPr lang="de-DE" altLang="de-DE" sz="1400" dirty="0">
                <a:cs typeface="Arial" panose="020B0604020202020204" pitchFamily="34" charset="0"/>
              </a:rPr>
              <a:t>muss.</a:t>
            </a:r>
          </a:p>
          <a:p>
            <a:pPr>
              <a:spcBef>
                <a:spcPts val="25"/>
              </a:spcBef>
            </a:pPr>
            <a:endParaRPr lang="de-DE" altLang="de-DE" sz="1400" dirty="0">
              <a:latin typeface="Times New Roman" panose="02020603050405020304" pitchFamily="18" charset="0"/>
              <a:cs typeface="Times New Roman" panose="02020603050405020304" pitchFamily="18" charset="0"/>
            </a:endParaRPr>
          </a:p>
          <a:p>
            <a:pPr algn="just"/>
            <a:r>
              <a:rPr lang="de-DE" altLang="de-DE" sz="1400" dirty="0">
                <a:cs typeface="Arial" panose="020B0604020202020204" pitchFamily="34" charset="0"/>
              </a:rPr>
              <a:t>Es  ist  jedoch  möglich,  dass  eine  Person  beide  Voraussetzungen  bei  entsprechender Qualifikation besitzt.</a:t>
            </a:r>
          </a:p>
        </p:txBody>
      </p:sp>
      <p:sp>
        <p:nvSpPr>
          <p:cNvPr id="8" name="object 8">
            <a:extLst>
              <a:ext uri="{FF2B5EF4-FFF2-40B4-BE49-F238E27FC236}">
                <a16:creationId xmlns:a16="http://schemas.microsoft.com/office/drawing/2014/main" id="{268855D7-49B3-4332-889C-2BD77700EBD0}"/>
              </a:ext>
            </a:extLst>
          </p:cNvPr>
          <p:cNvSpPr txBox="1"/>
          <p:nvPr/>
        </p:nvSpPr>
        <p:spPr>
          <a:xfrm>
            <a:off x="1192213" y="1076695"/>
            <a:ext cx="4144962" cy="330200"/>
          </a:xfrm>
          <a:prstGeom prst="rect">
            <a:avLst/>
          </a:prstGeom>
        </p:spPr>
        <p:txBody>
          <a:bodyPr lIns="0" tIns="0" rIns="0" bIns="0">
            <a:spAutoFit/>
          </a:bodyPr>
          <a:lstStyle/>
          <a:p>
            <a:pPr marL="10860">
              <a:spcBef>
                <a:spcPts val="1411"/>
              </a:spcBef>
              <a:defRPr/>
            </a:pPr>
            <a:r>
              <a:rPr sz="2138" b="1" spc="-13" dirty="0" err="1">
                <a:latin typeface="Arial"/>
                <a:cs typeface="Arial"/>
              </a:rPr>
              <a:t>Ei</a:t>
            </a:r>
            <a:r>
              <a:rPr sz="2138" b="1" spc="-17" dirty="0" err="1">
                <a:latin typeface="Arial"/>
                <a:cs typeface="Arial"/>
              </a:rPr>
              <a:t>nfüh</a:t>
            </a:r>
            <a:r>
              <a:rPr sz="2138" b="1" spc="-9" dirty="0" err="1">
                <a:latin typeface="Arial"/>
                <a:cs typeface="Arial"/>
              </a:rPr>
              <a:t>r</a:t>
            </a:r>
            <a:r>
              <a:rPr sz="2138" b="1" spc="-21" dirty="0" err="1">
                <a:latin typeface="Arial"/>
                <a:cs typeface="Arial"/>
              </a:rPr>
              <a:t>un</a:t>
            </a:r>
            <a:r>
              <a:rPr sz="2138" b="1" spc="-17" dirty="0" err="1">
                <a:latin typeface="Arial"/>
                <a:cs typeface="Arial"/>
              </a:rPr>
              <a:t>g</a:t>
            </a:r>
            <a:endParaRPr sz="2138"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2">
            <a:extLst>
              <a:ext uri="{FF2B5EF4-FFF2-40B4-BE49-F238E27FC236}">
                <a16:creationId xmlns:a16="http://schemas.microsoft.com/office/drawing/2014/main" id="{726A8FC1-23D5-484D-86D8-CEF638697C47}"/>
              </a:ext>
            </a:extLst>
          </p:cNvPr>
          <p:cNvSpPr>
            <a:spLocks noChangeArrowheads="1"/>
          </p:cNvSpPr>
          <p:nvPr/>
        </p:nvSpPr>
        <p:spPr bwMode="auto">
          <a:xfrm>
            <a:off x="528638" y="1732671"/>
            <a:ext cx="344487" cy="1301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6867" name="object 3">
            <a:extLst>
              <a:ext uri="{FF2B5EF4-FFF2-40B4-BE49-F238E27FC236}">
                <a16:creationId xmlns:a16="http://schemas.microsoft.com/office/drawing/2014/main" id="{C7B9561B-36E0-4BFA-BF35-246CA646FABB}"/>
              </a:ext>
            </a:extLst>
          </p:cNvPr>
          <p:cNvSpPr>
            <a:spLocks noChangeArrowheads="1"/>
          </p:cNvSpPr>
          <p:nvPr/>
        </p:nvSpPr>
        <p:spPr bwMode="auto">
          <a:xfrm>
            <a:off x="528638" y="2772173"/>
            <a:ext cx="344487" cy="1301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6868" name="object 4">
            <a:extLst>
              <a:ext uri="{FF2B5EF4-FFF2-40B4-BE49-F238E27FC236}">
                <a16:creationId xmlns:a16="http://schemas.microsoft.com/office/drawing/2014/main" id="{A6C8B56B-B283-4BD3-B476-7530CF019C20}"/>
              </a:ext>
            </a:extLst>
          </p:cNvPr>
          <p:cNvSpPr>
            <a:spLocks noChangeArrowheads="1"/>
          </p:cNvSpPr>
          <p:nvPr/>
        </p:nvSpPr>
        <p:spPr bwMode="auto">
          <a:xfrm>
            <a:off x="528638" y="4356879"/>
            <a:ext cx="344487" cy="12858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6869" name="object 5">
            <a:extLst>
              <a:ext uri="{FF2B5EF4-FFF2-40B4-BE49-F238E27FC236}">
                <a16:creationId xmlns:a16="http://schemas.microsoft.com/office/drawing/2014/main" id="{C34E1F11-0752-4498-8B1C-5FB69D9E37B3}"/>
              </a:ext>
            </a:extLst>
          </p:cNvPr>
          <p:cNvSpPr>
            <a:spLocks noChangeArrowheads="1"/>
          </p:cNvSpPr>
          <p:nvPr/>
        </p:nvSpPr>
        <p:spPr bwMode="auto">
          <a:xfrm>
            <a:off x="528638" y="5202961"/>
            <a:ext cx="344487" cy="1967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6870" name="object 8">
            <a:extLst>
              <a:ext uri="{FF2B5EF4-FFF2-40B4-BE49-F238E27FC236}">
                <a16:creationId xmlns:a16="http://schemas.microsoft.com/office/drawing/2014/main" id="{3F907D78-97D3-4FD4-988A-8C149B503837}"/>
              </a:ext>
            </a:extLst>
          </p:cNvPr>
          <p:cNvSpPr txBox="1">
            <a:spLocks noChangeArrowheads="1"/>
          </p:cNvSpPr>
          <p:nvPr/>
        </p:nvSpPr>
        <p:spPr bwMode="auto">
          <a:xfrm>
            <a:off x="985838" y="1669117"/>
            <a:ext cx="7629525" cy="482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r>
              <a:rPr lang="de-DE" altLang="de-DE" sz="1400" b="1" dirty="0">
                <a:cs typeface="Arial" panose="020B0604020202020204" pitchFamily="34" charset="0"/>
              </a:rPr>
              <a:t>Die    Durchführung    von    Lehrgängen    </a:t>
            </a:r>
            <a:r>
              <a:rPr lang="de-DE" altLang="de-DE" sz="1400" dirty="0">
                <a:cs typeface="Arial" panose="020B0604020202020204" pitchFamily="34" charset="0"/>
              </a:rPr>
              <a:t>zur    Qualifizierung    von    verantwortlichen Aufsichtspersonen </a:t>
            </a:r>
            <a:r>
              <a:rPr lang="de-DE" altLang="de-DE" sz="1400" b="1" dirty="0">
                <a:cs typeface="Arial" panose="020B0604020202020204" pitchFamily="34" charset="0"/>
              </a:rPr>
              <a:t>hat der Deutsche Schützenbund seinen Mitgliedern übertragen</a:t>
            </a:r>
            <a:r>
              <a:rPr lang="de-DE" altLang="de-DE" sz="1400" dirty="0">
                <a:cs typeface="Arial" panose="020B0604020202020204" pitchFamily="34" charset="0"/>
              </a:rPr>
              <a:t>. Die Landesverbände führen die Ausbildung unter Beachtung der vom DSB erlassenen Richtlinien durch. Die erteilten Qualifikationen gelten jedoch für den gesamten Bereich des DSB.</a:t>
            </a:r>
          </a:p>
          <a:p>
            <a:pPr>
              <a:spcBef>
                <a:spcPts val="25"/>
              </a:spcBef>
            </a:pPr>
            <a:endParaRPr lang="de-DE" altLang="de-DE" sz="1400" dirty="0">
              <a:latin typeface="Times New Roman" panose="02020603050405020304" pitchFamily="18" charset="0"/>
              <a:cs typeface="Times New Roman" panose="02020603050405020304" pitchFamily="18" charset="0"/>
            </a:endParaRPr>
          </a:p>
          <a:p>
            <a:pPr algn="just"/>
            <a:r>
              <a:rPr lang="de-DE" altLang="de-DE" sz="1400" b="1" dirty="0">
                <a:cs typeface="Arial" panose="020B0604020202020204" pitchFamily="34" charset="0"/>
              </a:rPr>
              <a:t>Die verantwortliche Aufsichtsperson muss</a:t>
            </a:r>
          </a:p>
          <a:p>
            <a:pPr>
              <a:spcBef>
                <a:spcPts val="825"/>
              </a:spcBef>
            </a:pPr>
            <a:r>
              <a:rPr lang="de-DE" altLang="de-DE" sz="1400" b="1" dirty="0">
                <a:cs typeface="Arial" panose="020B0604020202020204" pitchFamily="34" charset="0"/>
              </a:rPr>
              <a:t>volljährig				</a:t>
            </a:r>
            <a:r>
              <a:rPr lang="de-DE" altLang="de-DE" sz="1400" dirty="0">
                <a:cs typeface="Arial" panose="020B0604020202020204" pitchFamily="34" charset="0"/>
              </a:rPr>
              <a:t>ab dem 18. Lebensjahr</a:t>
            </a:r>
          </a:p>
          <a:p>
            <a:pPr>
              <a:lnSpc>
                <a:spcPts val="1638"/>
              </a:lnSpc>
              <a:spcBef>
                <a:spcPts val="13"/>
              </a:spcBef>
            </a:pPr>
            <a:r>
              <a:rPr lang="de-DE" altLang="de-DE" sz="1400" b="1" dirty="0">
                <a:cs typeface="Arial" panose="020B0604020202020204" pitchFamily="34" charset="0"/>
              </a:rPr>
              <a:t>zuverlässig			</a:t>
            </a:r>
            <a:r>
              <a:rPr lang="de-DE" altLang="de-DE" sz="1400" dirty="0">
                <a:cs typeface="Arial" panose="020B0604020202020204" pitchFamily="34" charset="0"/>
              </a:rPr>
              <a:t>gem. § 5 WaffG (keine Vorstrafen)</a:t>
            </a:r>
          </a:p>
          <a:p>
            <a:pPr>
              <a:lnSpc>
                <a:spcPts val="1638"/>
              </a:lnSpc>
            </a:pPr>
            <a:r>
              <a:rPr lang="de-DE" altLang="de-DE" sz="1400" b="1" dirty="0">
                <a:cs typeface="Arial" panose="020B0604020202020204" pitchFamily="34" charset="0"/>
              </a:rPr>
              <a:t>persönlich geeignet		</a:t>
            </a:r>
            <a:r>
              <a:rPr lang="de-DE" altLang="de-DE" sz="1400" dirty="0">
                <a:cs typeface="Arial" panose="020B0604020202020204" pitchFamily="34" charset="0"/>
              </a:rPr>
              <a:t>gem. § 6 WaffG (kein Alkohol, geschäftsfähig)</a:t>
            </a:r>
          </a:p>
          <a:p>
            <a:r>
              <a:rPr lang="de-DE" altLang="de-DE" sz="1400" b="1" dirty="0">
                <a:cs typeface="Arial" panose="020B0604020202020204" pitchFamily="34" charset="0"/>
              </a:rPr>
              <a:t>sachkundig 			</a:t>
            </a:r>
            <a:r>
              <a:rPr lang="de-DE" altLang="de-DE" sz="1400" dirty="0">
                <a:cs typeface="Arial" panose="020B0604020202020204" pitchFamily="34" charset="0"/>
              </a:rPr>
              <a:t>Sachkundenachweis</a:t>
            </a:r>
          </a:p>
          <a:p>
            <a:r>
              <a:rPr lang="de-DE" altLang="de-DE" sz="1400" dirty="0">
                <a:cs typeface="Arial" panose="020B0604020202020204" pitchFamily="34" charset="0"/>
              </a:rPr>
              <a:t>sein.  </a:t>
            </a:r>
          </a:p>
          <a:p>
            <a:endParaRPr lang="de-DE" altLang="de-DE" sz="1400" dirty="0">
              <a:cs typeface="Arial" panose="020B0604020202020204" pitchFamily="34" charset="0"/>
            </a:endParaRPr>
          </a:p>
          <a:p>
            <a:r>
              <a:rPr lang="de-DE" altLang="de-DE" sz="1400" dirty="0">
                <a:cs typeface="Arial" panose="020B0604020202020204" pitchFamily="34" charset="0"/>
              </a:rPr>
              <a:t>Diese  Voraussetzungen  sind  Grundlage  für  die  Ausbildung  zur  „verantwortlichen Aufsichtsperson“.   </a:t>
            </a:r>
            <a:r>
              <a:rPr lang="de-DE" altLang="de-DE" sz="1400" b="1" dirty="0">
                <a:solidFill>
                  <a:srgbClr val="C00000"/>
                </a:solidFill>
                <a:cs typeface="Arial" panose="020B0604020202020204" pitchFamily="34" charset="0"/>
              </a:rPr>
              <a:t>Persönliche   Autorität   </a:t>
            </a:r>
            <a:r>
              <a:rPr lang="de-DE" altLang="de-DE" sz="1400" dirty="0">
                <a:cs typeface="Arial" panose="020B0604020202020204" pitchFamily="34" charset="0"/>
              </a:rPr>
              <a:t>gegenüber   Vereinskameraden,   anderen schießberechtigten Personen und Gästen </a:t>
            </a:r>
            <a:r>
              <a:rPr lang="de-DE" altLang="de-DE" sz="1400" b="1" dirty="0">
                <a:cs typeface="Arial" panose="020B0604020202020204" pitchFamily="34" charset="0"/>
              </a:rPr>
              <a:t>ist </a:t>
            </a:r>
            <a:r>
              <a:rPr lang="de-DE" altLang="de-DE" sz="1400" dirty="0">
                <a:cs typeface="Arial" panose="020B0604020202020204" pitchFamily="34" charset="0"/>
              </a:rPr>
              <a:t>selbstverständlich </a:t>
            </a:r>
            <a:r>
              <a:rPr lang="de-DE" altLang="de-DE" sz="1400" b="1" dirty="0">
                <a:cs typeface="Arial" panose="020B0604020202020204" pitchFamily="34" charset="0"/>
              </a:rPr>
              <a:t>von Vorteil</a:t>
            </a:r>
            <a:r>
              <a:rPr lang="de-DE" altLang="de-DE" sz="1400" dirty="0">
                <a:cs typeface="Arial" panose="020B0604020202020204" pitchFamily="34" charset="0"/>
              </a:rPr>
              <a:t>.</a:t>
            </a:r>
          </a:p>
          <a:p>
            <a:pPr>
              <a:spcBef>
                <a:spcPts val="25"/>
              </a:spcBef>
            </a:pPr>
            <a:endParaRPr lang="de-DE" altLang="de-DE" sz="1400" dirty="0">
              <a:latin typeface="Times New Roman" panose="02020603050405020304" pitchFamily="18" charset="0"/>
              <a:cs typeface="Times New Roman" panose="02020603050405020304" pitchFamily="18" charset="0"/>
            </a:endParaRPr>
          </a:p>
          <a:p>
            <a:pPr algn="just"/>
            <a:r>
              <a:rPr lang="de-DE" altLang="de-DE" sz="1400" dirty="0">
                <a:cs typeface="Arial" panose="020B0604020202020204" pitchFamily="34" charset="0"/>
              </a:rPr>
              <a:t>Die verantwortliche Aufsichtsperson auf Schießständen mit Feuerwaffen muss die Waffen-Sachkunde nach §7 WaffG nachweisen. Sachkundig in Bezug auf die Tätigkeit als Standaufsicht sein.</a:t>
            </a:r>
          </a:p>
          <a:p>
            <a:pPr>
              <a:spcBef>
                <a:spcPts val="25"/>
              </a:spcBef>
            </a:pPr>
            <a:endParaRPr lang="de-DE" altLang="de-DE" sz="1400" dirty="0">
              <a:latin typeface="Times New Roman" panose="02020603050405020304" pitchFamily="18" charset="0"/>
              <a:cs typeface="Times New Roman" panose="02020603050405020304" pitchFamily="18" charset="0"/>
            </a:endParaRPr>
          </a:p>
          <a:p>
            <a:pPr algn="just"/>
            <a:r>
              <a:rPr lang="de-DE" altLang="de-DE" sz="1400" dirty="0">
                <a:cs typeface="Arial" panose="020B0604020202020204" pitchFamily="34" charset="0"/>
              </a:rPr>
              <a:t>Die   verantwortliche   Aufsichtsperson   auf   Schießstätten   mit   Luftdruckwaffen   soll sachkundig in Bezug auf die Tätigkeit als Standaufsicht sein.</a:t>
            </a:r>
          </a:p>
        </p:txBody>
      </p:sp>
      <p:sp>
        <p:nvSpPr>
          <p:cNvPr id="9" name="object 9">
            <a:extLst>
              <a:ext uri="{FF2B5EF4-FFF2-40B4-BE49-F238E27FC236}">
                <a16:creationId xmlns:a16="http://schemas.microsoft.com/office/drawing/2014/main" id="{7E04E2B9-5521-453D-9A42-B9E7D7B2BD80}"/>
              </a:ext>
            </a:extLst>
          </p:cNvPr>
          <p:cNvSpPr txBox="1"/>
          <p:nvPr/>
        </p:nvSpPr>
        <p:spPr>
          <a:xfrm>
            <a:off x="1193800" y="1149350"/>
            <a:ext cx="4143375" cy="330200"/>
          </a:xfrm>
          <a:prstGeom prst="rect">
            <a:avLst/>
          </a:prstGeom>
        </p:spPr>
        <p:txBody>
          <a:bodyPr lIns="0" tIns="0" rIns="0" bIns="0">
            <a:spAutoFit/>
          </a:bodyPr>
          <a:lstStyle/>
          <a:p>
            <a:pPr marL="10860">
              <a:spcBef>
                <a:spcPts val="1411"/>
              </a:spcBef>
              <a:defRPr/>
            </a:pPr>
            <a:r>
              <a:rPr sz="2138" b="1" spc="-13" dirty="0" err="1">
                <a:latin typeface="Arial"/>
                <a:cs typeface="Arial"/>
              </a:rPr>
              <a:t>Ei</a:t>
            </a:r>
            <a:r>
              <a:rPr sz="2138" b="1" spc="-17" dirty="0" err="1">
                <a:latin typeface="Arial"/>
                <a:cs typeface="Arial"/>
              </a:rPr>
              <a:t>nfüh</a:t>
            </a:r>
            <a:r>
              <a:rPr sz="2138" b="1" spc="-9" dirty="0" err="1">
                <a:latin typeface="Arial"/>
                <a:cs typeface="Arial"/>
              </a:rPr>
              <a:t>r</a:t>
            </a:r>
            <a:r>
              <a:rPr sz="2138" b="1" spc="-21" dirty="0" err="1">
                <a:latin typeface="Arial"/>
                <a:cs typeface="Arial"/>
              </a:rPr>
              <a:t>un</a:t>
            </a:r>
            <a:r>
              <a:rPr sz="2138" b="1" spc="-17" dirty="0" err="1">
                <a:latin typeface="Arial"/>
                <a:cs typeface="Arial"/>
              </a:rPr>
              <a:t>g</a:t>
            </a:r>
            <a:endParaRPr sz="2138" dirty="0">
              <a:latin typeface="Arial"/>
              <a:cs typeface="Arial"/>
            </a:endParaRPr>
          </a:p>
        </p:txBody>
      </p:sp>
      <p:sp>
        <p:nvSpPr>
          <p:cNvPr id="8" name="object 5">
            <a:extLst>
              <a:ext uri="{FF2B5EF4-FFF2-40B4-BE49-F238E27FC236}">
                <a16:creationId xmlns:a16="http://schemas.microsoft.com/office/drawing/2014/main" id="{70813D89-6564-4014-8834-EB99D8406EE7}"/>
              </a:ext>
            </a:extLst>
          </p:cNvPr>
          <p:cNvSpPr>
            <a:spLocks noChangeArrowheads="1"/>
          </p:cNvSpPr>
          <p:nvPr/>
        </p:nvSpPr>
        <p:spPr bwMode="auto">
          <a:xfrm>
            <a:off x="528637" y="6060860"/>
            <a:ext cx="344487" cy="1967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bject 2">
            <a:extLst>
              <a:ext uri="{FF2B5EF4-FFF2-40B4-BE49-F238E27FC236}">
                <a16:creationId xmlns:a16="http://schemas.microsoft.com/office/drawing/2014/main" id="{66D9A9B3-008A-410A-BD5F-4DDE38602716}"/>
              </a:ext>
            </a:extLst>
          </p:cNvPr>
          <p:cNvSpPr>
            <a:spLocks noChangeArrowheads="1"/>
          </p:cNvSpPr>
          <p:nvPr/>
        </p:nvSpPr>
        <p:spPr bwMode="auto">
          <a:xfrm>
            <a:off x="686921" y="2400023"/>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8915" name="object 3">
            <a:extLst>
              <a:ext uri="{FF2B5EF4-FFF2-40B4-BE49-F238E27FC236}">
                <a16:creationId xmlns:a16="http://schemas.microsoft.com/office/drawing/2014/main" id="{43BF93DA-225D-42FE-9753-C3C6945BB75F}"/>
              </a:ext>
            </a:extLst>
          </p:cNvPr>
          <p:cNvSpPr>
            <a:spLocks noChangeArrowheads="1"/>
          </p:cNvSpPr>
          <p:nvPr/>
        </p:nvSpPr>
        <p:spPr bwMode="auto">
          <a:xfrm>
            <a:off x="686921" y="3026245"/>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8916" name="object 4">
            <a:extLst>
              <a:ext uri="{FF2B5EF4-FFF2-40B4-BE49-F238E27FC236}">
                <a16:creationId xmlns:a16="http://schemas.microsoft.com/office/drawing/2014/main" id="{DBCE5B47-CB51-4C57-8D67-5DF7538EB501}"/>
              </a:ext>
            </a:extLst>
          </p:cNvPr>
          <p:cNvSpPr>
            <a:spLocks noChangeArrowheads="1"/>
          </p:cNvSpPr>
          <p:nvPr/>
        </p:nvSpPr>
        <p:spPr bwMode="auto">
          <a:xfrm>
            <a:off x="686921" y="3574310"/>
            <a:ext cx="279400" cy="1158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8917" name="object 5">
            <a:extLst>
              <a:ext uri="{FF2B5EF4-FFF2-40B4-BE49-F238E27FC236}">
                <a16:creationId xmlns:a16="http://schemas.microsoft.com/office/drawing/2014/main" id="{FDA871A8-C96B-4EC2-9EEB-E827A9E08A04}"/>
              </a:ext>
            </a:extLst>
          </p:cNvPr>
          <p:cNvSpPr>
            <a:spLocks noChangeArrowheads="1"/>
          </p:cNvSpPr>
          <p:nvPr/>
        </p:nvSpPr>
        <p:spPr bwMode="auto">
          <a:xfrm>
            <a:off x="686921" y="4016190"/>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8918" name="object 6">
            <a:extLst>
              <a:ext uri="{FF2B5EF4-FFF2-40B4-BE49-F238E27FC236}">
                <a16:creationId xmlns:a16="http://schemas.microsoft.com/office/drawing/2014/main" id="{EFFC2065-E186-4949-82D2-9E3536E60D7A}"/>
              </a:ext>
            </a:extLst>
          </p:cNvPr>
          <p:cNvSpPr>
            <a:spLocks noChangeArrowheads="1"/>
          </p:cNvSpPr>
          <p:nvPr/>
        </p:nvSpPr>
        <p:spPr bwMode="auto">
          <a:xfrm>
            <a:off x="686921" y="4514943"/>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8919" name="object 7">
            <a:extLst>
              <a:ext uri="{FF2B5EF4-FFF2-40B4-BE49-F238E27FC236}">
                <a16:creationId xmlns:a16="http://schemas.microsoft.com/office/drawing/2014/main" id="{F0B1F973-4758-48F6-8AEA-F2E8FCAC06FD}"/>
              </a:ext>
            </a:extLst>
          </p:cNvPr>
          <p:cNvSpPr>
            <a:spLocks noChangeArrowheads="1"/>
          </p:cNvSpPr>
          <p:nvPr/>
        </p:nvSpPr>
        <p:spPr bwMode="auto">
          <a:xfrm>
            <a:off x="686921" y="5502188"/>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8920" name="object 8">
            <a:extLst>
              <a:ext uri="{FF2B5EF4-FFF2-40B4-BE49-F238E27FC236}">
                <a16:creationId xmlns:a16="http://schemas.microsoft.com/office/drawing/2014/main" id="{9D0669F5-4064-49B8-A3EB-8DFDD577F4EA}"/>
              </a:ext>
            </a:extLst>
          </p:cNvPr>
          <p:cNvSpPr>
            <a:spLocks noChangeArrowheads="1"/>
          </p:cNvSpPr>
          <p:nvPr/>
        </p:nvSpPr>
        <p:spPr bwMode="auto">
          <a:xfrm>
            <a:off x="686921" y="6208066"/>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38921" name="object 13">
            <a:extLst>
              <a:ext uri="{FF2B5EF4-FFF2-40B4-BE49-F238E27FC236}">
                <a16:creationId xmlns:a16="http://schemas.microsoft.com/office/drawing/2014/main" id="{4DDDEC0B-FFFC-4597-B351-01AF30B4C356}"/>
              </a:ext>
            </a:extLst>
          </p:cNvPr>
          <p:cNvSpPr txBox="1">
            <a:spLocks noChangeArrowheads="1"/>
          </p:cNvSpPr>
          <p:nvPr/>
        </p:nvSpPr>
        <p:spPr bwMode="auto">
          <a:xfrm>
            <a:off x="1192213" y="1671543"/>
            <a:ext cx="76581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Gemäß </a:t>
            </a:r>
            <a:r>
              <a:rPr lang="de-DE" altLang="de-DE" sz="1400" b="1" dirty="0">
                <a:cs typeface="Arial" panose="020B0604020202020204" pitchFamily="34" charset="0"/>
              </a:rPr>
              <a:t>§ 27 WaffG Abs. 1 (Schießstätten) </a:t>
            </a:r>
            <a:r>
              <a:rPr lang="de-DE" altLang="de-DE" sz="1400" dirty="0">
                <a:cs typeface="Arial" panose="020B0604020202020204" pitchFamily="34" charset="0"/>
              </a:rPr>
              <a:t>bedarf  das Betreiben einer Schießstätte der Erlaubnis der zuständigen Behörde. Erlaubnis erhält nur, wer</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die erforderliche Zuverlässigkeit  (§ 5 WaffG) und persönliche Eignung (§ 6 WaffG) besitzt und  eine Versicherung gegen Haftpflicht…nachweist.</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Zur Schießstätte zählen nicht nur die zum Schießen bestimmten Schießstände, sondern auch Aufenthaltsbereiche sowie Nebenräume, die einen funktionalen Bezug zum Schießen aufweisen.</a:t>
            </a:r>
          </a:p>
          <a:p>
            <a:pPr>
              <a:lnSpc>
                <a:spcPct val="200000"/>
              </a:lnSpc>
            </a:pPr>
            <a:r>
              <a:rPr lang="de-DE" altLang="de-DE" sz="1400" dirty="0">
                <a:cs typeface="Arial" panose="020B0604020202020204" pitchFamily="34" charset="0"/>
              </a:rPr>
              <a:t>Die für ganz BRD gültigen </a:t>
            </a:r>
            <a:r>
              <a:rPr lang="de-DE" altLang="de-DE" sz="1400" b="1" dirty="0">
                <a:cs typeface="Arial" panose="020B0604020202020204" pitchFamily="34" charset="0"/>
              </a:rPr>
              <a:t>Schießstandrichtlinien </a:t>
            </a:r>
            <a:r>
              <a:rPr lang="de-DE" altLang="de-DE" sz="1400" dirty="0">
                <a:cs typeface="Arial" panose="020B0604020202020204" pitchFamily="34" charset="0"/>
              </a:rPr>
              <a:t>des DSB gewährleisten die äußere und innere Sicherheit des Schießstandes</a:t>
            </a:r>
          </a:p>
          <a:p>
            <a:endParaRPr lang="de-DE" altLang="de-DE" sz="1400" dirty="0">
              <a:cs typeface="Arial" panose="020B0604020202020204" pitchFamily="34" charset="0"/>
            </a:endParaRPr>
          </a:p>
          <a:p>
            <a:r>
              <a:rPr lang="de-DE" altLang="de-DE" sz="1400" dirty="0">
                <a:cs typeface="Arial" panose="020B0604020202020204" pitchFamily="34" charset="0"/>
              </a:rPr>
              <a:t>Training und Wettkampf nach Sportordnung / Regeln des jeweiligen Verbandes gleiche oder fast gleiche Voraussetzungen auf allen Ständen</a:t>
            </a:r>
          </a:p>
          <a:p>
            <a:r>
              <a:rPr lang="de-DE" altLang="de-DE" sz="1400" dirty="0">
                <a:cs typeface="Arial" panose="020B0604020202020204" pitchFamily="34" charset="0"/>
              </a:rPr>
              <a:t>gleiche Kriterien für Schießstandprüfung /-abnahme in allen Bundesländern</a:t>
            </a:r>
          </a:p>
          <a:p>
            <a:endParaRPr lang="de-DE" altLang="de-DE" sz="1400" dirty="0">
              <a:cs typeface="Arial" panose="020B0604020202020204" pitchFamily="34" charset="0"/>
            </a:endParaRPr>
          </a:p>
          <a:p>
            <a:pPr>
              <a:lnSpc>
                <a:spcPct val="200000"/>
              </a:lnSpc>
            </a:pPr>
            <a:r>
              <a:rPr lang="de-DE" altLang="de-DE" sz="1400" dirty="0">
                <a:cs typeface="Arial" panose="020B0604020202020204" pitchFamily="34" charset="0"/>
              </a:rPr>
              <a:t>Im </a:t>
            </a:r>
            <a:r>
              <a:rPr lang="de-DE" altLang="de-DE" sz="1400" b="1" dirty="0">
                <a:cs typeface="Arial" panose="020B0604020202020204" pitchFamily="34" charset="0"/>
              </a:rPr>
              <a:t>Erlaubnisbescheid </a:t>
            </a:r>
            <a:r>
              <a:rPr lang="de-DE" altLang="de-DE" sz="1400" dirty="0">
                <a:cs typeface="Arial" panose="020B0604020202020204" pitchFamily="34" charset="0"/>
              </a:rPr>
              <a:t>legt die Behörde unter Anderem folgendes fest: Nutzungsart</a:t>
            </a:r>
          </a:p>
          <a:p>
            <a:r>
              <a:rPr lang="de-DE" altLang="de-DE" sz="1400" dirty="0">
                <a:cs typeface="Arial" panose="020B0604020202020204" pitchFamily="34" charset="0"/>
              </a:rPr>
              <a:t>Anschlagsart</a:t>
            </a:r>
          </a:p>
          <a:p>
            <a:endParaRPr lang="de-DE" altLang="de-DE" sz="1400" dirty="0">
              <a:cs typeface="Arial" panose="020B0604020202020204" pitchFamily="34" charset="0"/>
            </a:endParaRPr>
          </a:p>
          <a:p>
            <a:r>
              <a:rPr lang="de-DE" altLang="de-DE" sz="1400" dirty="0">
                <a:cs typeface="Arial" panose="020B0604020202020204" pitchFamily="34" charset="0"/>
              </a:rPr>
              <a:t>Art der Ziele (Papierziele, Fallscheiben) Art der zugelassenen Waffen und Munition</a:t>
            </a:r>
          </a:p>
        </p:txBody>
      </p:sp>
      <p:sp>
        <p:nvSpPr>
          <p:cNvPr id="18" name="object 18">
            <a:extLst>
              <a:ext uri="{FF2B5EF4-FFF2-40B4-BE49-F238E27FC236}">
                <a16:creationId xmlns:a16="http://schemas.microsoft.com/office/drawing/2014/main" id="{EF016448-EABA-4232-BB00-41D8E87353D0}"/>
              </a:ext>
            </a:extLst>
          </p:cNvPr>
          <p:cNvSpPr txBox="1"/>
          <p:nvPr/>
        </p:nvSpPr>
        <p:spPr>
          <a:xfrm>
            <a:off x="1192213" y="1262063"/>
            <a:ext cx="5667375" cy="328612"/>
          </a:xfrm>
          <a:prstGeom prst="rect">
            <a:avLst/>
          </a:prstGeom>
        </p:spPr>
        <p:txBody>
          <a:bodyPr lIns="0" tIns="0" rIns="0" bIns="0">
            <a:spAutoFit/>
          </a:bodyPr>
          <a:lstStyle/>
          <a:p>
            <a:pPr marL="10860">
              <a:defRPr/>
            </a:pPr>
            <a:r>
              <a:rPr sz="2138" b="1" spc="-17" dirty="0">
                <a:latin typeface="Arial"/>
                <a:cs typeface="Arial"/>
              </a:rPr>
              <a:t>Sc</a:t>
            </a:r>
            <a:r>
              <a:rPr sz="2138" b="1" spc="-21" dirty="0">
                <a:latin typeface="Arial"/>
                <a:cs typeface="Arial"/>
              </a:rPr>
              <a:t>h</a:t>
            </a:r>
            <a:r>
              <a:rPr sz="2138" b="1" spc="-13" dirty="0">
                <a:latin typeface="Arial"/>
                <a:cs typeface="Arial"/>
              </a:rPr>
              <a:t>ie</a:t>
            </a:r>
            <a:r>
              <a:rPr sz="2138" b="1" spc="-21" dirty="0">
                <a:latin typeface="Arial"/>
                <a:cs typeface="Arial"/>
              </a:rPr>
              <a:t>ß</a:t>
            </a:r>
            <a:r>
              <a:rPr sz="2138" b="1" spc="-13" dirty="0">
                <a:latin typeface="Arial"/>
                <a:cs typeface="Arial"/>
              </a:rPr>
              <a:t>stätten</a:t>
            </a:r>
            <a:r>
              <a:rPr sz="2138" b="1" spc="9" dirty="0">
                <a:latin typeface="Arial"/>
                <a:cs typeface="Arial"/>
              </a:rPr>
              <a:t> </a:t>
            </a:r>
            <a:r>
              <a:rPr sz="2138" b="1" spc="-13" dirty="0">
                <a:latin typeface="Arial"/>
                <a:cs typeface="Arial"/>
              </a:rPr>
              <a:t>im</a:t>
            </a:r>
            <a:r>
              <a:rPr sz="2138" b="1" spc="9" dirty="0">
                <a:latin typeface="Arial"/>
                <a:cs typeface="Arial"/>
              </a:rPr>
              <a:t> </a:t>
            </a:r>
            <a:r>
              <a:rPr sz="2138" b="1" spc="-13" dirty="0">
                <a:latin typeface="Arial"/>
                <a:cs typeface="Arial"/>
              </a:rPr>
              <a:t>Si</a:t>
            </a:r>
            <a:r>
              <a:rPr sz="2138" b="1" spc="-21" dirty="0">
                <a:latin typeface="Arial"/>
                <a:cs typeface="Arial"/>
              </a:rPr>
              <a:t>nn</a:t>
            </a:r>
            <a:r>
              <a:rPr sz="2138" b="1" spc="-13" dirty="0">
                <a:latin typeface="Arial"/>
                <a:cs typeface="Arial"/>
              </a:rPr>
              <a:t>e</a:t>
            </a:r>
            <a:r>
              <a:rPr sz="2138" b="1" spc="4" dirty="0">
                <a:latin typeface="Arial"/>
                <a:cs typeface="Arial"/>
              </a:rPr>
              <a:t> </a:t>
            </a:r>
            <a:r>
              <a:rPr sz="2138" b="1" spc="-21" dirty="0">
                <a:latin typeface="Arial"/>
                <a:cs typeface="Arial"/>
              </a:rPr>
              <a:t>d</a:t>
            </a:r>
            <a:r>
              <a:rPr sz="2138" b="1" spc="-13" dirty="0">
                <a:latin typeface="Arial"/>
                <a:cs typeface="Arial"/>
              </a:rPr>
              <a:t>es</a:t>
            </a:r>
            <a:r>
              <a:rPr sz="2138" b="1" spc="4" dirty="0">
                <a:latin typeface="Arial"/>
                <a:cs typeface="Arial"/>
              </a:rPr>
              <a:t> </a:t>
            </a:r>
            <a:r>
              <a:rPr sz="2138" b="1" spc="-111" dirty="0">
                <a:latin typeface="Arial"/>
                <a:cs typeface="Arial"/>
              </a:rPr>
              <a:t>W</a:t>
            </a:r>
            <a:r>
              <a:rPr sz="2138" b="1" spc="-13" dirty="0">
                <a:latin typeface="Arial"/>
                <a:cs typeface="Arial"/>
              </a:rPr>
              <a:t>affe</a:t>
            </a:r>
            <a:r>
              <a:rPr sz="2138" b="1" spc="-21" dirty="0">
                <a:latin typeface="Arial"/>
                <a:cs typeface="Arial"/>
              </a:rPr>
              <a:t>ng</a:t>
            </a:r>
            <a:r>
              <a:rPr sz="2138" b="1" spc="-13" dirty="0">
                <a:latin typeface="Arial"/>
                <a:cs typeface="Arial"/>
              </a:rPr>
              <a:t>esetzes</a:t>
            </a:r>
            <a:endParaRPr sz="2138"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E9C773A-4C70-482A-8F8E-72E3A7FF7F05}"/>
              </a:ext>
            </a:extLst>
          </p:cNvPr>
          <p:cNvSpPr txBox="1"/>
          <p:nvPr/>
        </p:nvSpPr>
        <p:spPr>
          <a:xfrm>
            <a:off x="797859" y="1819275"/>
            <a:ext cx="2696229" cy="215444"/>
          </a:xfrm>
          <a:prstGeom prst="rect">
            <a:avLst/>
          </a:prstGeom>
        </p:spPr>
        <p:txBody>
          <a:bodyPr wrap="square" lIns="0" tIns="0" rIns="0" bIns="0">
            <a:spAutoFit/>
          </a:bodyPr>
          <a:lstStyle/>
          <a:p>
            <a:pPr marL="10860">
              <a:defRPr/>
            </a:pPr>
            <a:r>
              <a:rPr sz="1400" b="1" spc="-4" dirty="0">
                <a:latin typeface="Arial"/>
                <a:cs typeface="Arial"/>
              </a:rPr>
              <a:t>Je</a:t>
            </a:r>
            <a:r>
              <a:rPr sz="1400" b="1" spc="-9" dirty="0">
                <a:latin typeface="Arial"/>
                <a:cs typeface="Arial"/>
              </a:rPr>
              <a:t>d</a:t>
            </a:r>
            <a:r>
              <a:rPr sz="1400" b="1" spc="-4" dirty="0">
                <a:latin typeface="Arial"/>
                <a:cs typeface="Arial"/>
              </a:rPr>
              <a:t>e</a:t>
            </a:r>
            <a:r>
              <a:rPr sz="1400" b="1" dirty="0">
                <a:latin typeface="Arial"/>
                <a:cs typeface="Arial"/>
              </a:rPr>
              <a:t>r</a:t>
            </a:r>
            <a:r>
              <a:rPr sz="1400" b="1" spc="-13" dirty="0">
                <a:latin typeface="Arial"/>
                <a:cs typeface="Arial"/>
              </a:rPr>
              <a:t> </a:t>
            </a:r>
            <a:r>
              <a:rPr sz="1400" b="1" spc="-4" dirty="0">
                <a:latin typeface="Arial"/>
                <a:cs typeface="Arial"/>
              </a:rPr>
              <a:t>Sc</a:t>
            </a:r>
            <a:r>
              <a:rPr sz="1400" b="1" spc="-9" dirty="0">
                <a:latin typeface="Arial"/>
                <a:cs typeface="Arial"/>
              </a:rPr>
              <a:t>h</a:t>
            </a:r>
            <a:r>
              <a:rPr sz="1400" b="1" spc="4" dirty="0">
                <a:latin typeface="Arial"/>
                <a:cs typeface="Arial"/>
              </a:rPr>
              <a:t>i</a:t>
            </a:r>
            <a:r>
              <a:rPr sz="1400" b="1" spc="-4" dirty="0">
                <a:latin typeface="Arial"/>
                <a:cs typeface="Arial"/>
              </a:rPr>
              <a:t>e</a:t>
            </a:r>
            <a:r>
              <a:rPr sz="1400" b="1" spc="-9" dirty="0">
                <a:latin typeface="Arial"/>
                <a:cs typeface="Arial"/>
              </a:rPr>
              <a:t>ß</a:t>
            </a:r>
            <a:r>
              <a:rPr sz="1400" b="1" spc="-4" dirty="0">
                <a:latin typeface="Arial"/>
                <a:cs typeface="Arial"/>
              </a:rPr>
              <a:t>s</a:t>
            </a:r>
            <a:r>
              <a:rPr sz="1400" b="1" dirty="0">
                <a:latin typeface="Arial"/>
                <a:cs typeface="Arial"/>
              </a:rPr>
              <a:t>t</a:t>
            </a:r>
            <a:r>
              <a:rPr sz="1400" b="1" spc="-4" dirty="0">
                <a:latin typeface="Arial"/>
                <a:cs typeface="Arial"/>
              </a:rPr>
              <a:t>a</a:t>
            </a:r>
            <a:r>
              <a:rPr sz="1400" b="1" spc="-17" dirty="0">
                <a:latin typeface="Arial"/>
                <a:cs typeface="Arial"/>
              </a:rPr>
              <a:t>n</a:t>
            </a:r>
            <a:r>
              <a:rPr sz="1400" b="1" dirty="0">
                <a:latin typeface="Arial"/>
                <a:cs typeface="Arial"/>
              </a:rPr>
              <a:t>d</a:t>
            </a:r>
            <a:r>
              <a:rPr sz="1400" b="1" spc="-30" dirty="0">
                <a:latin typeface="Arial"/>
                <a:cs typeface="Arial"/>
              </a:rPr>
              <a:t> </a:t>
            </a:r>
            <a:r>
              <a:rPr sz="1400" b="1" spc="-9" dirty="0">
                <a:latin typeface="Arial"/>
                <a:cs typeface="Arial"/>
              </a:rPr>
              <a:t>b</a:t>
            </a:r>
            <a:r>
              <a:rPr sz="1400" b="1" spc="-4" dirty="0">
                <a:latin typeface="Arial"/>
                <a:cs typeface="Arial"/>
              </a:rPr>
              <a:t>es</a:t>
            </a:r>
            <a:r>
              <a:rPr sz="1400" b="1" dirty="0">
                <a:latin typeface="Arial"/>
                <a:cs typeface="Arial"/>
              </a:rPr>
              <a:t>t</a:t>
            </a:r>
            <a:r>
              <a:rPr sz="1400" b="1" spc="-4" dirty="0">
                <a:latin typeface="Arial"/>
                <a:cs typeface="Arial"/>
              </a:rPr>
              <a:t>e</a:t>
            </a:r>
            <a:r>
              <a:rPr sz="1400" b="1" spc="-9" dirty="0">
                <a:latin typeface="Arial"/>
                <a:cs typeface="Arial"/>
              </a:rPr>
              <a:t>h</a:t>
            </a:r>
            <a:r>
              <a:rPr sz="1400" b="1" dirty="0">
                <a:latin typeface="Arial"/>
                <a:cs typeface="Arial"/>
              </a:rPr>
              <a:t>t</a:t>
            </a:r>
            <a:r>
              <a:rPr sz="1400" b="1" spc="-38" dirty="0">
                <a:latin typeface="Arial"/>
                <a:cs typeface="Arial"/>
              </a:rPr>
              <a:t> </a:t>
            </a:r>
            <a:r>
              <a:rPr sz="1400" b="1" spc="-4" dirty="0">
                <a:latin typeface="Arial"/>
                <a:cs typeface="Arial"/>
              </a:rPr>
              <a:t>a</a:t>
            </a:r>
            <a:r>
              <a:rPr sz="1400" b="1" spc="-9" dirty="0">
                <a:latin typeface="Arial"/>
                <a:cs typeface="Arial"/>
              </a:rPr>
              <a:t>u</a:t>
            </a:r>
            <a:r>
              <a:rPr sz="1400" b="1" spc="-4" dirty="0">
                <a:latin typeface="Arial"/>
                <a:cs typeface="Arial"/>
              </a:rPr>
              <a:t>s</a:t>
            </a:r>
            <a:r>
              <a:rPr sz="1400" b="1" dirty="0">
                <a:latin typeface="Arial"/>
                <a:cs typeface="Arial"/>
              </a:rPr>
              <a:t>:</a:t>
            </a:r>
            <a:endParaRPr sz="1400" dirty="0">
              <a:latin typeface="Arial"/>
              <a:cs typeface="Arial"/>
            </a:endParaRPr>
          </a:p>
        </p:txBody>
      </p:sp>
      <p:sp>
        <p:nvSpPr>
          <p:cNvPr id="40963" name="object 3">
            <a:extLst>
              <a:ext uri="{FF2B5EF4-FFF2-40B4-BE49-F238E27FC236}">
                <a16:creationId xmlns:a16="http://schemas.microsoft.com/office/drawing/2014/main" id="{4002A946-843C-4906-848F-873AF0F347F7}"/>
              </a:ext>
            </a:extLst>
          </p:cNvPr>
          <p:cNvSpPr>
            <a:spLocks noChangeArrowheads="1"/>
          </p:cNvSpPr>
          <p:nvPr/>
        </p:nvSpPr>
        <p:spPr bwMode="auto">
          <a:xfrm>
            <a:off x="497727" y="3348413"/>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0964" name="object 4">
            <a:extLst>
              <a:ext uri="{FF2B5EF4-FFF2-40B4-BE49-F238E27FC236}">
                <a16:creationId xmlns:a16="http://schemas.microsoft.com/office/drawing/2014/main" id="{A424B2AC-D9D4-4852-9920-96C1F65D095F}"/>
              </a:ext>
            </a:extLst>
          </p:cNvPr>
          <p:cNvSpPr>
            <a:spLocks noChangeArrowheads="1"/>
          </p:cNvSpPr>
          <p:nvPr/>
        </p:nvSpPr>
        <p:spPr bwMode="auto">
          <a:xfrm>
            <a:off x="497727" y="3764153"/>
            <a:ext cx="279400" cy="1158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0965" name="object 5">
            <a:extLst>
              <a:ext uri="{FF2B5EF4-FFF2-40B4-BE49-F238E27FC236}">
                <a16:creationId xmlns:a16="http://schemas.microsoft.com/office/drawing/2014/main" id="{32F4E234-F6DD-47E2-AAD8-9E362FC99121}"/>
              </a:ext>
            </a:extLst>
          </p:cNvPr>
          <p:cNvSpPr>
            <a:spLocks noChangeArrowheads="1"/>
          </p:cNvSpPr>
          <p:nvPr/>
        </p:nvSpPr>
        <p:spPr bwMode="auto">
          <a:xfrm>
            <a:off x="497727" y="4175690"/>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0966" name="object 6">
            <a:extLst>
              <a:ext uri="{FF2B5EF4-FFF2-40B4-BE49-F238E27FC236}">
                <a16:creationId xmlns:a16="http://schemas.microsoft.com/office/drawing/2014/main" id="{73C80CCD-4B06-4FBF-AA18-399E71D6F9EB}"/>
              </a:ext>
            </a:extLst>
          </p:cNvPr>
          <p:cNvSpPr>
            <a:spLocks noChangeArrowheads="1"/>
          </p:cNvSpPr>
          <p:nvPr/>
        </p:nvSpPr>
        <p:spPr bwMode="auto">
          <a:xfrm>
            <a:off x="497727" y="4769881"/>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0967" name="object 7">
            <a:extLst>
              <a:ext uri="{FF2B5EF4-FFF2-40B4-BE49-F238E27FC236}">
                <a16:creationId xmlns:a16="http://schemas.microsoft.com/office/drawing/2014/main" id="{3D8AD433-71D2-45EC-9B85-A6AA6384951A}"/>
              </a:ext>
            </a:extLst>
          </p:cNvPr>
          <p:cNvSpPr>
            <a:spLocks noChangeArrowheads="1"/>
          </p:cNvSpPr>
          <p:nvPr/>
        </p:nvSpPr>
        <p:spPr bwMode="auto">
          <a:xfrm>
            <a:off x="497727" y="5197761"/>
            <a:ext cx="279400"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0968" name="object 8">
            <a:extLst>
              <a:ext uri="{FF2B5EF4-FFF2-40B4-BE49-F238E27FC236}">
                <a16:creationId xmlns:a16="http://schemas.microsoft.com/office/drawing/2014/main" id="{F489B0BD-12EA-441C-A9D6-B03483B7C40D}"/>
              </a:ext>
            </a:extLst>
          </p:cNvPr>
          <p:cNvSpPr txBox="1">
            <a:spLocks noChangeArrowheads="1"/>
          </p:cNvSpPr>
          <p:nvPr/>
        </p:nvSpPr>
        <p:spPr bwMode="auto">
          <a:xfrm>
            <a:off x="875363" y="3278188"/>
            <a:ext cx="2704449" cy="251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90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Sicherheitsbauten /-einrichtungen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Scheibenständen / Zielobjekten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Gefahrenbereich bei offenen Schießständen</a:t>
            </a:r>
          </a:p>
          <a:p>
            <a:pPr>
              <a:lnSpc>
                <a:spcPct val="200000"/>
              </a:lnSpc>
            </a:pPr>
            <a:r>
              <a:rPr lang="de-DE" altLang="de-DE" sz="1400" dirty="0">
                <a:cs typeface="Arial" panose="020B0604020202020204" pitchFamily="34" charset="0"/>
              </a:rPr>
              <a:t>Schießbahnen mit Schießbahnsohle Schützenstandständen</a:t>
            </a:r>
          </a:p>
        </p:txBody>
      </p:sp>
      <p:sp>
        <p:nvSpPr>
          <p:cNvPr id="11" name="object 11">
            <a:extLst>
              <a:ext uri="{FF2B5EF4-FFF2-40B4-BE49-F238E27FC236}">
                <a16:creationId xmlns:a16="http://schemas.microsoft.com/office/drawing/2014/main" id="{2BB3514B-983F-4816-874B-41E690B2A904}"/>
              </a:ext>
            </a:extLst>
          </p:cNvPr>
          <p:cNvSpPr txBox="1"/>
          <p:nvPr/>
        </p:nvSpPr>
        <p:spPr>
          <a:xfrm>
            <a:off x="1173163" y="1166813"/>
            <a:ext cx="4967287" cy="328612"/>
          </a:xfrm>
          <a:prstGeom prst="rect">
            <a:avLst/>
          </a:prstGeom>
        </p:spPr>
        <p:txBody>
          <a:bodyPr lIns="0" tIns="0" rIns="0" bIns="0">
            <a:spAutoFit/>
          </a:bodyPr>
          <a:lstStyle/>
          <a:p>
            <a:pPr marL="10860">
              <a:spcBef>
                <a:spcPts val="1411"/>
              </a:spcBef>
              <a:defRPr/>
            </a:pPr>
            <a:r>
              <a:rPr sz="2138" b="1" spc="-17" dirty="0" err="1">
                <a:latin typeface="Arial"/>
                <a:cs typeface="Arial"/>
              </a:rPr>
              <a:t>Sc</a:t>
            </a:r>
            <a:r>
              <a:rPr sz="2138" b="1" spc="-21" dirty="0" err="1">
                <a:latin typeface="Arial"/>
                <a:cs typeface="Arial"/>
              </a:rPr>
              <a:t>h</a:t>
            </a:r>
            <a:r>
              <a:rPr sz="2138" b="1" spc="-13" dirty="0" err="1">
                <a:latin typeface="Arial"/>
                <a:cs typeface="Arial"/>
              </a:rPr>
              <a:t>ie</a:t>
            </a:r>
            <a:r>
              <a:rPr sz="2138" b="1" spc="-21" dirty="0" err="1">
                <a:latin typeface="Arial"/>
                <a:cs typeface="Arial"/>
              </a:rPr>
              <a:t>ß</a:t>
            </a:r>
            <a:r>
              <a:rPr sz="2138" b="1" spc="-13" dirty="0" err="1">
                <a:latin typeface="Arial"/>
                <a:cs typeface="Arial"/>
              </a:rPr>
              <a:t>sta</a:t>
            </a:r>
            <a:r>
              <a:rPr sz="2138" b="1" spc="-17" dirty="0" err="1">
                <a:latin typeface="Arial"/>
                <a:cs typeface="Arial"/>
              </a:rPr>
              <a:t>nd-R</a:t>
            </a:r>
            <a:r>
              <a:rPr sz="2138" b="1" spc="-13" dirty="0" err="1">
                <a:latin typeface="Arial"/>
                <a:cs typeface="Arial"/>
              </a:rPr>
              <a:t>ic</a:t>
            </a:r>
            <a:r>
              <a:rPr sz="2138" b="1" spc="-17" dirty="0" err="1">
                <a:latin typeface="Arial"/>
                <a:cs typeface="Arial"/>
              </a:rPr>
              <a:t>ht</a:t>
            </a:r>
            <a:r>
              <a:rPr sz="2138" b="1" spc="-9" dirty="0" err="1">
                <a:latin typeface="Arial"/>
                <a:cs typeface="Arial"/>
              </a:rPr>
              <a:t>li</a:t>
            </a:r>
            <a:r>
              <a:rPr sz="2138" b="1" spc="-21" dirty="0" err="1">
                <a:latin typeface="Arial"/>
                <a:cs typeface="Arial"/>
              </a:rPr>
              <a:t>n</a:t>
            </a:r>
            <a:r>
              <a:rPr sz="2138" b="1" spc="-13" dirty="0" err="1">
                <a:latin typeface="Arial"/>
                <a:cs typeface="Arial"/>
              </a:rPr>
              <a:t>ien</a:t>
            </a:r>
            <a:endParaRPr sz="2138" dirty="0">
              <a:latin typeface="Arial"/>
              <a:cs typeface="Arial"/>
            </a:endParaRPr>
          </a:p>
        </p:txBody>
      </p:sp>
      <p:sp>
        <p:nvSpPr>
          <p:cNvPr id="40970" name="object 13">
            <a:extLst>
              <a:ext uri="{FF2B5EF4-FFF2-40B4-BE49-F238E27FC236}">
                <a16:creationId xmlns:a16="http://schemas.microsoft.com/office/drawing/2014/main" id="{8935EAA7-3E68-4B15-AA8E-64D9042C8009}"/>
              </a:ext>
            </a:extLst>
          </p:cNvPr>
          <p:cNvSpPr>
            <a:spLocks noChangeArrowheads="1"/>
          </p:cNvSpPr>
          <p:nvPr/>
        </p:nvSpPr>
        <p:spPr bwMode="auto">
          <a:xfrm>
            <a:off x="3992563" y="1885950"/>
            <a:ext cx="4105275" cy="332581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0971" name="object 14">
            <a:extLst>
              <a:ext uri="{FF2B5EF4-FFF2-40B4-BE49-F238E27FC236}">
                <a16:creationId xmlns:a16="http://schemas.microsoft.com/office/drawing/2014/main" id="{6126946C-A633-440A-8A56-036E28679900}"/>
              </a:ext>
            </a:extLst>
          </p:cNvPr>
          <p:cNvSpPr>
            <a:spLocks/>
          </p:cNvSpPr>
          <p:nvPr/>
        </p:nvSpPr>
        <p:spPr bwMode="auto">
          <a:xfrm>
            <a:off x="3579813" y="2874962"/>
            <a:ext cx="1022350" cy="554037"/>
          </a:xfrm>
          <a:custGeom>
            <a:avLst/>
            <a:gdLst>
              <a:gd name="T0" fmla="*/ 410443 w 841375"/>
              <a:gd name="T1" fmla="*/ 26784 h 594360"/>
              <a:gd name="T2" fmla="*/ 387603 w 841375"/>
              <a:gd name="T3" fmla="*/ 28596 h 594360"/>
              <a:gd name="T4" fmla="*/ 0 w 841375"/>
              <a:gd name="T5" fmla="*/ 297661 h 594360"/>
              <a:gd name="T6" fmla="*/ 13826 w 841375"/>
              <a:gd name="T7" fmla="*/ 317179 h 594360"/>
              <a:gd name="T8" fmla="*/ 399843 w 841375"/>
              <a:gd name="T9" fmla="*/ 49217 h 594360"/>
              <a:gd name="T10" fmla="*/ 410443 w 841375"/>
              <a:gd name="T11" fmla="*/ 26784 h 594360"/>
              <a:gd name="T12" fmla="*/ 448967 w 841375"/>
              <a:gd name="T13" fmla="*/ 0 h 594360"/>
              <a:gd name="T14" fmla="*/ 346485 w 841375"/>
              <a:gd name="T15" fmla="*/ 8132 h 594360"/>
              <a:gd name="T16" fmla="*/ 339996 w 841375"/>
              <a:gd name="T17" fmla="*/ 10950 h 594360"/>
              <a:gd name="T18" fmla="*/ 336254 w 841375"/>
              <a:gd name="T19" fmla="*/ 16656 h 594360"/>
              <a:gd name="T20" fmla="*/ 337650 w 841375"/>
              <a:gd name="T21" fmla="*/ 25446 h 594360"/>
              <a:gd name="T22" fmla="*/ 341791 w 841375"/>
              <a:gd name="T23" fmla="*/ 30455 h 594360"/>
              <a:gd name="T24" fmla="*/ 347606 w 841375"/>
              <a:gd name="T25" fmla="*/ 31770 h 594360"/>
              <a:gd name="T26" fmla="*/ 387603 w 841375"/>
              <a:gd name="T27" fmla="*/ 28596 h 594360"/>
              <a:gd name="T28" fmla="*/ 422940 w 841375"/>
              <a:gd name="T29" fmla="*/ 4066 h 594360"/>
              <a:gd name="T30" fmla="*/ 436767 w 841375"/>
              <a:gd name="T31" fmla="*/ 23585 h 594360"/>
              <a:gd name="T32" fmla="*/ 436767 w 841375"/>
              <a:gd name="T33" fmla="*/ 26469 h 594360"/>
              <a:gd name="T34" fmla="*/ 448967 w 841375"/>
              <a:gd name="T35" fmla="*/ 0 h 594360"/>
              <a:gd name="T36" fmla="*/ 436767 w 841375"/>
              <a:gd name="T37" fmla="*/ 26469 h 594360"/>
              <a:gd name="T38" fmla="*/ 436767 w 841375"/>
              <a:gd name="T39" fmla="*/ 23585 h 594360"/>
              <a:gd name="T40" fmla="*/ 399843 w 841375"/>
              <a:gd name="T41" fmla="*/ 49217 h 594360"/>
              <a:gd name="T42" fmla="*/ 383898 w 841375"/>
              <a:gd name="T43" fmla="*/ 82954 h 594360"/>
              <a:gd name="T44" fmla="*/ 383060 w 841375"/>
              <a:gd name="T45" fmla="*/ 89635 h 594360"/>
              <a:gd name="T46" fmla="*/ 385376 w 841375"/>
              <a:gd name="T47" fmla="*/ 95483 h 594360"/>
              <a:gd name="T48" fmla="*/ 393191 w 841375"/>
              <a:gd name="T49" fmla="*/ 98715 h 594360"/>
              <a:gd name="T50" fmla="*/ 399260 w 841375"/>
              <a:gd name="T51" fmla="*/ 98785 h 594360"/>
              <a:gd name="T52" fmla="*/ 403698 w 841375"/>
              <a:gd name="T53" fmla="*/ 96335 h 594360"/>
              <a:gd name="T54" fmla="*/ 405859 w 841375"/>
              <a:gd name="T55" fmla="*/ 93526 h 594360"/>
              <a:gd name="T56" fmla="*/ 436767 w 841375"/>
              <a:gd name="T57" fmla="*/ 26469 h 594360"/>
              <a:gd name="T58" fmla="*/ 436767 w 841375"/>
              <a:gd name="T59" fmla="*/ 23585 h 594360"/>
              <a:gd name="T60" fmla="*/ 422940 w 841375"/>
              <a:gd name="T61" fmla="*/ 4066 h 594360"/>
              <a:gd name="T62" fmla="*/ 387603 w 841375"/>
              <a:gd name="T63" fmla="*/ 28596 h 594360"/>
              <a:gd name="T64" fmla="*/ 410443 w 841375"/>
              <a:gd name="T65" fmla="*/ 26784 h 594360"/>
              <a:gd name="T66" fmla="*/ 418873 w 841375"/>
              <a:gd name="T67" fmla="*/ 8945 h 594360"/>
              <a:gd name="T68" fmla="*/ 430260 w 841375"/>
              <a:gd name="T69" fmla="*/ 25211 h 594360"/>
              <a:gd name="T70" fmla="*/ 430260 w 841375"/>
              <a:gd name="T71" fmla="*/ 28102 h 594360"/>
              <a:gd name="T72" fmla="*/ 436767 w 841375"/>
              <a:gd name="T73" fmla="*/ 23585 h 594360"/>
              <a:gd name="T74" fmla="*/ 430260 w 841375"/>
              <a:gd name="T75" fmla="*/ 28102 h 594360"/>
              <a:gd name="T76" fmla="*/ 430260 w 841375"/>
              <a:gd name="T77" fmla="*/ 25211 h 594360"/>
              <a:gd name="T78" fmla="*/ 410443 w 841375"/>
              <a:gd name="T79" fmla="*/ 26784 h 594360"/>
              <a:gd name="T80" fmla="*/ 399843 w 841375"/>
              <a:gd name="T81" fmla="*/ 49217 h 594360"/>
              <a:gd name="T82" fmla="*/ 430260 w 841375"/>
              <a:gd name="T83" fmla="*/ 28102 h 594360"/>
              <a:gd name="T84" fmla="*/ 430260 w 841375"/>
              <a:gd name="T85" fmla="*/ 25211 h 594360"/>
              <a:gd name="T86" fmla="*/ 418873 w 841375"/>
              <a:gd name="T87" fmla="*/ 8945 h 594360"/>
              <a:gd name="T88" fmla="*/ 410443 w 841375"/>
              <a:gd name="T89" fmla="*/ 26784 h 594360"/>
              <a:gd name="T90" fmla="*/ 430260 w 841375"/>
              <a:gd name="T91" fmla="*/ 25211 h 5943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41375" h="594360">
                <a:moveTo>
                  <a:pt x="769065" y="50190"/>
                </a:moveTo>
                <a:lnTo>
                  <a:pt x="726268" y="53586"/>
                </a:lnTo>
                <a:lnTo>
                  <a:pt x="0" y="557783"/>
                </a:lnTo>
                <a:lnTo>
                  <a:pt x="25907" y="594359"/>
                </a:lnTo>
                <a:lnTo>
                  <a:pt x="749201" y="92227"/>
                </a:lnTo>
                <a:lnTo>
                  <a:pt x="769065" y="50190"/>
                </a:lnTo>
                <a:close/>
              </a:path>
              <a:path w="841375" h="594360">
                <a:moveTo>
                  <a:pt x="841247" y="0"/>
                </a:moveTo>
                <a:lnTo>
                  <a:pt x="649223" y="15239"/>
                </a:lnTo>
                <a:lnTo>
                  <a:pt x="637064" y="20519"/>
                </a:lnTo>
                <a:lnTo>
                  <a:pt x="630053" y="31212"/>
                </a:lnTo>
                <a:lnTo>
                  <a:pt x="632669" y="47683"/>
                </a:lnTo>
                <a:lnTo>
                  <a:pt x="640429" y="57069"/>
                </a:lnTo>
                <a:lnTo>
                  <a:pt x="651323" y="59533"/>
                </a:lnTo>
                <a:lnTo>
                  <a:pt x="726268" y="53586"/>
                </a:lnTo>
                <a:lnTo>
                  <a:pt x="792479" y="7619"/>
                </a:lnTo>
                <a:lnTo>
                  <a:pt x="818387" y="44195"/>
                </a:lnTo>
                <a:lnTo>
                  <a:pt x="818387" y="49601"/>
                </a:lnTo>
                <a:lnTo>
                  <a:pt x="841247" y="0"/>
                </a:lnTo>
                <a:close/>
              </a:path>
              <a:path w="841375" h="594360">
                <a:moveTo>
                  <a:pt x="818387" y="49601"/>
                </a:moveTo>
                <a:lnTo>
                  <a:pt x="818387" y="44195"/>
                </a:lnTo>
                <a:lnTo>
                  <a:pt x="749201" y="92227"/>
                </a:lnTo>
                <a:lnTo>
                  <a:pt x="719327" y="155447"/>
                </a:lnTo>
                <a:lnTo>
                  <a:pt x="717754" y="167965"/>
                </a:lnTo>
                <a:lnTo>
                  <a:pt x="722096" y="178924"/>
                </a:lnTo>
                <a:lnTo>
                  <a:pt x="736738" y="184980"/>
                </a:lnTo>
                <a:lnTo>
                  <a:pt x="748109" y="185111"/>
                </a:lnTo>
                <a:lnTo>
                  <a:pt x="756424" y="180520"/>
                </a:lnTo>
                <a:lnTo>
                  <a:pt x="760475" y="175259"/>
                </a:lnTo>
                <a:lnTo>
                  <a:pt x="818387" y="49601"/>
                </a:lnTo>
                <a:close/>
              </a:path>
              <a:path w="841375" h="594360">
                <a:moveTo>
                  <a:pt x="818387" y="44195"/>
                </a:moveTo>
                <a:lnTo>
                  <a:pt x="792479" y="7619"/>
                </a:lnTo>
                <a:lnTo>
                  <a:pt x="726268" y="53586"/>
                </a:lnTo>
                <a:lnTo>
                  <a:pt x="769065" y="50190"/>
                </a:lnTo>
                <a:lnTo>
                  <a:pt x="784859" y="16763"/>
                </a:lnTo>
                <a:lnTo>
                  <a:pt x="806195" y="47243"/>
                </a:lnTo>
                <a:lnTo>
                  <a:pt x="806195" y="52660"/>
                </a:lnTo>
                <a:lnTo>
                  <a:pt x="818387" y="44195"/>
                </a:lnTo>
                <a:close/>
              </a:path>
              <a:path w="841375" h="594360">
                <a:moveTo>
                  <a:pt x="806195" y="52660"/>
                </a:moveTo>
                <a:lnTo>
                  <a:pt x="806195" y="47243"/>
                </a:lnTo>
                <a:lnTo>
                  <a:pt x="769065" y="50190"/>
                </a:lnTo>
                <a:lnTo>
                  <a:pt x="749201" y="92227"/>
                </a:lnTo>
                <a:lnTo>
                  <a:pt x="806195" y="52660"/>
                </a:lnTo>
                <a:close/>
              </a:path>
              <a:path w="841375" h="594360">
                <a:moveTo>
                  <a:pt x="806195" y="47243"/>
                </a:moveTo>
                <a:lnTo>
                  <a:pt x="784859" y="16763"/>
                </a:lnTo>
                <a:lnTo>
                  <a:pt x="769065" y="50190"/>
                </a:lnTo>
                <a:lnTo>
                  <a:pt x="806195" y="472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40972" name="object 15">
            <a:extLst>
              <a:ext uri="{FF2B5EF4-FFF2-40B4-BE49-F238E27FC236}">
                <a16:creationId xmlns:a16="http://schemas.microsoft.com/office/drawing/2014/main" id="{37FE8EAC-6490-430F-AC7A-F23BC33163E4}"/>
              </a:ext>
            </a:extLst>
          </p:cNvPr>
          <p:cNvSpPr>
            <a:spLocks/>
          </p:cNvSpPr>
          <p:nvPr/>
        </p:nvSpPr>
        <p:spPr bwMode="auto">
          <a:xfrm>
            <a:off x="3398745" y="3292100"/>
            <a:ext cx="1385888" cy="554037"/>
          </a:xfrm>
          <a:custGeom>
            <a:avLst/>
            <a:gdLst>
              <a:gd name="T0" fmla="*/ 600976 w 1201420"/>
              <a:gd name="T1" fmla="*/ 34695 h 480060"/>
              <a:gd name="T2" fmla="*/ 577947 w 1201420"/>
              <a:gd name="T3" fmla="*/ 30248 h 480060"/>
              <a:gd name="T4" fmla="*/ 0 w 1201420"/>
              <a:gd name="T5" fmla="*/ 235363 h 480060"/>
              <a:gd name="T6" fmla="*/ 8191 w 1201420"/>
              <a:gd name="T7" fmla="*/ 258326 h 480060"/>
              <a:gd name="T8" fmla="*/ 584979 w 1201420"/>
              <a:gd name="T9" fmla="*/ 53622 h 480060"/>
              <a:gd name="T10" fmla="*/ 600976 w 1201420"/>
              <a:gd name="T11" fmla="*/ 34695 h 480060"/>
              <a:gd name="T12" fmla="*/ 645485 w 1201420"/>
              <a:gd name="T13" fmla="*/ 18861 h 480060"/>
              <a:gd name="T14" fmla="*/ 543912 w 1201420"/>
              <a:gd name="T15" fmla="*/ 0 h 480060"/>
              <a:gd name="T16" fmla="*/ 537180 w 1201420"/>
              <a:gd name="T17" fmla="*/ 355 h 480060"/>
              <a:gd name="T18" fmla="*/ 532090 w 1201420"/>
              <a:gd name="T19" fmla="*/ 4386 h 480060"/>
              <a:gd name="T20" fmla="*/ 531223 w 1201420"/>
              <a:gd name="T21" fmla="*/ 13105 h 480060"/>
              <a:gd name="T22" fmla="*/ 533353 w 1201420"/>
              <a:gd name="T23" fmla="*/ 19196 h 480060"/>
              <a:gd name="T24" fmla="*/ 537764 w 1201420"/>
              <a:gd name="T25" fmla="*/ 22490 h 480060"/>
              <a:gd name="T26" fmla="*/ 577947 w 1201420"/>
              <a:gd name="T27" fmla="*/ 30248 h 480060"/>
              <a:gd name="T28" fmla="*/ 619273 w 1201420"/>
              <a:gd name="T29" fmla="*/ 15581 h 480060"/>
              <a:gd name="T30" fmla="*/ 627464 w 1201420"/>
              <a:gd name="T31" fmla="*/ 38543 h 480060"/>
              <a:gd name="T32" fmla="*/ 627464 w 1201420"/>
              <a:gd name="T33" fmla="*/ 40467 h 480060"/>
              <a:gd name="T34" fmla="*/ 645485 w 1201420"/>
              <a:gd name="T35" fmla="*/ 18861 h 480060"/>
              <a:gd name="T36" fmla="*/ 627464 w 1201420"/>
              <a:gd name="T37" fmla="*/ 40467 h 480060"/>
              <a:gd name="T38" fmla="*/ 627464 w 1201420"/>
              <a:gd name="T39" fmla="*/ 38543 h 480060"/>
              <a:gd name="T40" fmla="*/ 584979 w 1201420"/>
              <a:gd name="T41" fmla="*/ 53622 h 480060"/>
              <a:gd name="T42" fmla="*/ 560295 w 1201420"/>
              <a:gd name="T43" fmla="*/ 82828 h 480060"/>
              <a:gd name="T44" fmla="*/ 557749 w 1201420"/>
              <a:gd name="T45" fmla="*/ 88783 h 480060"/>
              <a:gd name="T46" fmla="*/ 558745 w 1201420"/>
              <a:gd name="T47" fmla="*/ 95052 h 480060"/>
              <a:gd name="T48" fmla="*/ 565264 w 1201420"/>
              <a:gd name="T49" fmla="*/ 100376 h 480060"/>
              <a:gd name="T50" fmla="*/ 571322 w 1201420"/>
              <a:gd name="T51" fmla="*/ 102031 h 480060"/>
              <a:gd name="T52" fmla="*/ 576425 w 1201420"/>
              <a:gd name="T53" fmla="*/ 100709 h 480060"/>
              <a:gd name="T54" fmla="*/ 579135 w 1201420"/>
              <a:gd name="T55" fmla="*/ 98410 h 480060"/>
              <a:gd name="T56" fmla="*/ 627464 w 1201420"/>
              <a:gd name="T57" fmla="*/ 40467 h 480060"/>
              <a:gd name="T58" fmla="*/ 627464 w 1201420"/>
              <a:gd name="T59" fmla="*/ 38543 h 480060"/>
              <a:gd name="T60" fmla="*/ 619273 w 1201420"/>
              <a:gd name="T61" fmla="*/ 15581 h 480060"/>
              <a:gd name="T62" fmla="*/ 577947 w 1201420"/>
              <a:gd name="T63" fmla="*/ 30248 h 480060"/>
              <a:gd name="T64" fmla="*/ 600976 w 1201420"/>
              <a:gd name="T65" fmla="*/ 34695 h 480060"/>
              <a:gd name="T66" fmla="*/ 614358 w 1201420"/>
              <a:gd name="T67" fmla="*/ 18861 h 480060"/>
              <a:gd name="T68" fmla="*/ 620910 w 1201420"/>
              <a:gd name="T69" fmla="*/ 38543 h 480060"/>
              <a:gd name="T70" fmla="*/ 620910 w 1201420"/>
              <a:gd name="T71" fmla="*/ 40870 h 480060"/>
              <a:gd name="T72" fmla="*/ 627464 w 1201420"/>
              <a:gd name="T73" fmla="*/ 38543 h 480060"/>
              <a:gd name="T74" fmla="*/ 620910 w 1201420"/>
              <a:gd name="T75" fmla="*/ 40870 h 480060"/>
              <a:gd name="T76" fmla="*/ 620910 w 1201420"/>
              <a:gd name="T77" fmla="*/ 38543 h 480060"/>
              <a:gd name="T78" fmla="*/ 600976 w 1201420"/>
              <a:gd name="T79" fmla="*/ 34695 h 480060"/>
              <a:gd name="T80" fmla="*/ 584979 w 1201420"/>
              <a:gd name="T81" fmla="*/ 53622 h 480060"/>
              <a:gd name="T82" fmla="*/ 620910 w 1201420"/>
              <a:gd name="T83" fmla="*/ 40870 h 480060"/>
              <a:gd name="T84" fmla="*/ 620910 w 1201420"/>
              <a:gd name="T85" fmla="*/ 38543 h 480060"/>
              <a:gd name="T86" fmla="*/ 614358 w 1201420"/>
              <a:gd name="T87" fmla="*/ 18861 h 480060"/>
              <a:gd name="T88" fmla="*/ 600976 w 1201420"/>
              <a:gd name="T89" fmla="*/ 34695 h 480060"/>
              <a:gd name="T90" fmla="*/ 620910 w 1201420"/>
              <a:gd name="T91" fmla="*/ 38543 h 4800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01420" h="480060">
                <a:moveTo>
                  <a:pt x="1118103" y="64475"/>
                </a:moveTo>
                <a:lnTo>
                  <a:pt x="1075257" y="56212"/>
                </a:lnTo>
                <a:lnTo>
                  <a:pt x="0" y="437387"/>
                </a:lnTo>
                <a:lnTo>
                  <a:pt x="15239" y="480059"/>
                </a:lnTo>
                <a:lnTo>
                  <a:pt x="1088341" y="99648"/>
                </a:lnTo>
                <a:lnTo>
                  <a:pt x="1118103" y="64475"/>
                </a:lnTo>
                <a:close/>
              </a:path>
              <a:path w="1201420" h="480060">
                <a:moveTo>
                  <a:pt x="1200911" y="35051"/>
                </a:moveTo>
                <a:lnTo>
                  <a:pt x="1011935" y="0"/>
                </a:lnTo>
                <a:lnTo>
                  <a:pt x="999412" y="660"/>
                </a:lnTo>
                <a:lnTo>
                  <a:pt x="989940" y="8151"/>
                </a:lnTo>
                <a:lnTo>
                  <a:pt x="988329" y="24353"/>
                </a:lnTo>
                <a:lnTo>
                  <a:pt x="992292" y="35674"/>
                </a:lnTo>
                <a:lnTo>
                  <a:pt x="1000498" y="41794"/>
                </a:lnTo>
                <a:lnTo>
                  <a:pt x="1075257" y="56212"/>
                </a:lnTo>
                <a:lnTo>
                  <a:pt x="1152143" y="28955"/>
                </a:lnTo>
                <a:lnTo>
                  <a:pt x="1167383" y="71627"/>
                </a:lnTo>
                <a:lnTo>
                  <a:pt x="1167383" y="75202"/>
                </a:lnTo>
                <a:lnTo>
                  <a:pt x="1200911" y="35051"/>
                </a:lnTo>
                <a:close/>
              </a:path>
              <a:path w="1201420" h="480060">
                <a:moveTo>
                  <a:pt x="1167383" y="75202"/>
                </a:moveTo>
                <a:lnTo>
                  <a:pt x="1167383" y="71627"/>
                </a:lnTo>
                <a:lnTo>
                  <a:pt x="1088341" y="99648"/>
                </a:lnTo>
                <a:lnTo>
                  <a:pt x="1042415" y="153923"/>
                </a:lnTo>
                <a:lnTo>
                  <a:pt x="1037680" y="164989"/>
                </a:lnTo>
                <a:lnTo>
                  <a:pt x="1039532" y="176637"/>
                </a:lnTo>
                <a:lnTo>
                  <a:pt x="1051660" y="186534"/>
                </a:lnTo>
                <a:lnTo>
                  <a:pt x="1062933" y="189609"/>
                </a:lnTo>
                <a:lnTo>
                  <a:pt x="1072424" y="187151"/>
                </a:lnTo>
                <a:lnTo>
                  <a:pt x="1077467" y="182879"/>
                </a:lnTo>
                <a:lnTo>
                  <a:pt x="1167383" y="75202"/>
                </a:lnTo>
                <a:close/>
              </a:path>
              <a:path w="1201420" h="480060">
                <a:moveTo>
                  <a:pt x="1167383" y="71627"/>
                </a:moveTo>
                <a:lnTo>
                  <a:pt x="1152143" y="28955"/>
                </a:lnTo>
                <a:lnTo>
                  <a:pt x="1075257" y="56212"/>
                </a:lnTo>
                <a:lnTo>
                  <a:pt x="1118103" y="64475"/>
                </a:lnTo>
                <a:lnTo>
                  <a:pt x="1142999" y="35051"/>
                </a:lnTo>
                <a:lnTo>
                  <a:pt x="1155191" y="71627"/>
                </a:lnTo>
                <a:lnTo>
                  <a:pt x="1155191" y="75950"/>
                </a:lnTo>
                <a:lnTo>
                  <a:pt x="1167383" y="71627"/>
                </a:lnTo>
                <a:close/>
              </a:path>
              <a:path w="1201420" h="480060">
                <a:moveTo>
                  <a:pt x="1155191" y="75950"/>
                </a:moveTo>
                <a:lnTo>
                  <a:pt x="1155191" y="71627"/>
                </a:lnTo>
                <a:lnTo>
                  <a:pt x="1118103" y="64475"/>
                </a:lnTo>
                <a:lnTo>
                  <a:pt x="1088341" y="99648"/>
                </a:lnTo>
                <a:lnTo>
                  <a:pt x="1155191" y="75950"/>
                </a:lnTo>
                <a:close/>
              </a:path>
              <a:path w="1201420" h="480060">
                <a:moveTo>
                  <a:pt x="1155191" y="71627"/>
                </a:moveTo>
                <a:lnTo>
                  <a:pt x="1142999" y="35051"/>
                </a:lnTo>
                <a:lnTo>
                  <a:pt x="1118103" y="64475"/>
                </a:lnTo>
                <a:lnTo>
                  <a:pt x="1155191" y="716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40973" name="object 16">
            <a:extLst>
              <a:ext uri="{FF2B5EF4-FFF2-40B4-BE49-F238E27FC236}">
                <a16:creationId xmlns:a16="http://schemas.microsoft.com/office/drawing/2014/main" id="{334C3EDF-69BF-4FF2-80E3-17501086DCF7}"/>
              </a:ext>
            </a:extLst>
          </p:cNvPr>
          <p:cNvSpPr>
            <a:spLocks/>
          </p:cNvSpPr>
          <p:nvPr/>
        </p:nvSpPr>
        <p:spPr bwMode="auto">
          <a:xfrm>
            <a:off x="3200404" y="3045010"/>
            <a:ext cx="2781954" cy="1268412"/>
          </a:xfrm>
          <a:custGeom>
            <a:avLst/>
            <a:gdLst>
              <a:gd name="T0" fmla="*/ 1384949 w 2673350"/>
              <a:gd name="T1" fmla="*/ 32141 h 1137285"/>
              <a:gd name="T2" fmla="*/ 1361951 w 2673350"/>
              <a:gd name="T3" fmla="*/ 28811 h 1137285"/>
              <a:gd name="T4" fmla="*/ 0 w 2673350"/>
              <a:gd name="T5" fmla="*/ 587400 h 1137285"/>
              <a:gd name="T6" fmla="*/ 8962 w 2673350"/>
              <a:gd name="T7" fmla="*/ 609458 h 1137285"/>
              <a:gd name="T8" fmla="*/ 1370868 w 2673350"/>
              <a:gd name="T9" fmla="*/ 50889 h 1137285"/>
              <a:gd name="T10" fmla="*/ 1384949 w 2673350"/>
              <a:gd name="T11" fmla="*/ 32141 h 1137285"/>
              <a:gd name="T12" fmla="*/ 1429210 w 2673350"/>
              <a:gd name="T13" fmla="*/ 13887 h 1137285"/>
              <a:gd name="T14" fmla="*/ 1327357 w 2673350"/>
              <a:gd name="T15" fmla="*/ 0 h 1137285"/>
              <a:gd name="T16" fmla="*/ 1320266 w 2673350"/>
              <a:gd name="T17" fmla="*/ 1046 h 1137285"/>
              <a:gd name="T18" fmla="*/ 1315029 w 2673350"/>
              <a:gd name="T19" fmla="*/ 5505 h 1137285"/>
              <a:gd name="T20" fmla="*/ 1314717 w 2673350"/>
              <a:gd name="T21" fmla="*/ 13863 h 1137285"/>
              <a:gd name="T22" fmla="*/ 1317373 w 2673350"/>
              <a:gd name="T23" fmla="*/ 19654 h 1137285"/>
              <a:gd name="T24" fmla="*/ 1322105 w 2673350"/>
              <a:gd name="T25" fmla="*/ 23041 h 1137285"/>
              <a:gd name="T26" fmla="*/ 1361951 w 2673350"/>
              <a:gd name="T27" fmla="*/ 28811 h 1137285"/>
              <a:gd name="T28" fmla="*/ 1402321 w 2673350"/>
              <a:gd name="T29" fmla="*/ 12254 h 1137285"/>
              <a:gd name="T30" fmla="*/ 1411284 w 2673350"/>
              <a:gd name="T31" fmla="*/ 34312 h 1137285"/>
              <a:gd name="T32" fmla="*/ 1411284 w 2673350"/>
              <a:gd name="T33" fmla="*/ 37230 h 1137285"/>
              <a:gd name="T34" fmla="*/ 1429210 w 2673350"/>
              <a:gd name="T35" fmla="*/ 13887 h 1137285"/>
              <a:gd name="T36" fmla="*/ 1411284 w 2673350"/>
              <a:gd name="T37" fmla="*/ 37230 h 1137285"/>
              <a:gd name="T38" fmla="*/ 1411284 w 2673350"/>
              <a:gd name="T39" fmla="*/ 34312 h 1137285"/>
              <a:gd name="T40" fmla="*/ 1370868 w 2673350"/>
              <a:gd name="T41" fmla="*/ 50889 h 1137285"/>
              <a:gd name="T42" fmla="*/ 1347727 w 2673350"/>
              <a:gd name="T43" fmla="*/ 81697 h 1137285"/>
              <a:gd name="T44" fmla="*/ 1345196 w 2673350"/>
              <a:gd name="T45" fmla="*/ 87629 h 1137285"/>
              <a:gd name="T46" fmla="*/ 1346185 w 2673350"/>
              <a:gd name="T47" fmla="*/ 93873 h 1137285"/>
              <a:gd name="T48" fmla="*/ 1353022 w 2673350"/>
              <a:gd name="T49" fmla="*/ 98662 h 1137285"/>
              <a:gd name="T50" fmla="*/ 1358975 w 2673350"/>
              <a:gd name="T51" fmla="*/ 99958 h 1137285"/>
              <a:gd name="T52" fmla="*/ 1363842 w 2673350"/>
              <a:gd name="T53" fmla="*/ 98259 h 1137285"/>
              <a:gd name="T54" fmla="*/ 1366468 w 2673350"/>
              <a:gd name="T55" fmla="*/ 95585 h 1137285"/>
              <a:gd name="T56" fmla="*/ 1411284 w 2673350"/>
              <a:gd name="T57" fmla="*/ 37230 h 1137285"/>
              <a:gd name="T58" fmla="*/ 1411284 w 2673350"/>
              <a:gd name="T59" fmla="*/ 34312 h 1137285"/>
              <a:gd name="T60" fmla="*/ 1402321 w 2673350"/>
              <a:gd name="T61" fmla="*/ 12254 h 1137285"/>
              <a:gd name="T62" fmla="*/ 1361951 w 2673350"/>
              <a:gd name="T63" fmla="*/ 28811 h 1137285"/>
              <a:gd name="T64" fmla="*/ 1384949 w 2673350"/>
              <a:gd name="T65" fmla="*/ 32141 h 1137285"/>
              <a:gd name="T66" fmla="*/ 1397432 w 2673350"/>
              <a:gd name="T67" fmla="*/ 15522 h 1137285"/>
              <a:gd name="T68" fmla="*/ 1405580 w 2673350"/>
              <a:gd name="T69" fmla="*/ 35129 h 1137285"/>
              <a:gd name="T70" fmla="*/ 1405580 w 2673350"/>
              <a:gd name="T71" fmla="*/ 36652 h 1137285"/>
              <a:gd name="T72" fmla="*/ 1411284 w 2673350"/>
              <a:gd name="T73" fmla="*/ 34312 h 1137285"/>
              <a:gd name="T74" fmla="*/ 1405580 w 2673350"/>
              <a:gd name="T75" fmla="*/ 36652 h 1137285"/>
              <a:gd name="T76" fmla="*/ 1405580 w 2673350"/>
              <a:gd name="T77" fmla="*/ 35129 h 1137285"/>
              <a:gd name="T78" fmla="*/ 1384949 w 2673350"/>
              <a:gd name="T79" fmla="*/ 32141 h 1137285"/>
              <a:gd name="T80" fmla="*/ 1370868 w 2673350"/>
              <a:gd name="T81" fmla="*/ 50889 h 1137285"/>
              <a:gd name="T82" fmla="*/ 1405580 w 2673350"/>
              <a:gd name="T83" fmla="*/ 36652 h 1137285"/>
              <a:gd name="T84" fmla="*/ 1405580 w 2673350"/>
              <a:gd name="T85" fmla="*/ 35129 h 1137285"/>
              <a:gd name="T86" fmla="*/ 1397432 w 2673350"/>
              <a:gd name="T87" fmla="*/ 15522 h 1137285"/>
              <a:gd name="T88" fmla="*/ 1384949 w 2673350"/>
              <a:gd name="T89" fmla="*/ 32141 h 1137285"/>
              <a:gd name="T90" fmla="*/ 1405580 w 2673350"/>
              <a:gd name="T91" fmla="*/ 35129 h 11372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50" h="1137285">
                <a:moveTo>
                  <a:pt x="2590312" y="59958"/>
                </a:moveTo>
                <a:lnTo>
                  <a:pt x="2547299" y="53746"/>
                </a:lnTo>
                <a:lnTo>
                  <a:pt x="0" y="1095755"/>
                </a:lnTo>
                <a:lnTo>
                  <a:pt x="16763" y="1136903"/>
                </a:lnTo>
                <a:lnTo>
                  <a:pt x="2563975" y="94930"/>
                </a:lnTo>
                <a:lnTo>
                  <a:pt x="2590312" y="59958"/>
                </a:lnTo>
                <a:close/>
              </a:path>
              <a:path w="2673350" h="1137285">
                <a:moveTo>
                  <a:pt x="2673095" y="25907"/>
                </a:moveTo>
                <a:lnTo>
                  <a:pt x="2482595" y="0"/>
                </a:lnTo>
                <a:lnTo>
                  <a:pt x="2469333" y="1950"/>
                </a:lnTo>
                <a:lnTo>
                  <a:pt x="2459539" y="10269"/>
                </a:lnTo>
                <a:lnTo>
                  <a:pt x="2458955" y="25861"/>
                </a:lnTo>
                <a:lnTo>
                  <a:pt x="2463922" y="36663"/>
                </a:lnTo>
                <a:lnTo>
                  <a:pt x="2472773" y="42981"/>
                </a:lnTo>
                <a:lnTo>
                  <a:pt x="2547299" y="53746"/>
                </a:lnTo>
                <a:lnTo>
                  <a:pt x="2622803" y="22859"/>
                </a:lnTo>
                <a:lnTo>
                  <a:pt x="2639567" y="64007"/>
                </a:lnTo>
                <a:lnTo>
                  <a:pt x="2639567" y="69450"/>
                </a:lnTo>
                <a:lnTo>
                  <a:pt x="2673095" y="25907"/>
                </a:lnTo>
                <a:close/>
              </a:path>
              <a:path w="2673350" h="1137285">
                <a:moveTo>
                  <a:pt x="2639567" y="69450"/>
                </a:moveTo>
                <a:lnTo>
                  <a:pt x="2639567" y="64007"/>
                </a:lnTo>
                <a:lnTo>
                  <a:pt x="2563975" y="94930"/>
                </a:lnTo>
                <a:lnTo>
                  <a:pt x="2520695" y="152399"/>
                </a:lnTo>
                <a:lnTo>
                  <a:pt x="2515960" y="163465"/>
                </a:lnTo>
                <a:lnTo>
                  <a:pt x="2517811" y="175113"/>
                </a:lnTo>
                <a:lnTo>
                  <a:pt x="2530598" y="184047"/>
                </a:lnTo>
                <a:lnTo>
                  <a:pt x="2541734" y="186466"/>
                </a:lnTo>
                <a:lnTo>
                  <a:pt x="2550835" y="183296"/>
                </a:lnTo>
                <a:lnTo>
                  <a:pt x="2555747" y="178307"/>
                </a:lnTo>
                <a:lnTo>
                  <a:pt x="2639567" y="69450"/>
                </a:lnTo>
                <a:close/>
              </a:path>
              <a:path w="2673350" h="1137285">
                <a:moveTo>
                  <a:pt x="2639567" y="64007"/>
                </a:moveTo>
                <a:lnTo>
                  <a:pt x="2622803" y="22859"/>
                </a:lnTo>
                <a:lnTo>
                  <a:pt x="2547299" y="53746"/>
                </a:lnTo>
                <a:lnTo>
                  <a:pt x="2590312" y="59958"/>
                </a:lnTo>
                <a:lnTo>
                  <a:pt x="2613659" y="28955"/>
                </a:lnTo>
                <a:lnTo>
                  <a:pt x="2628899" y="65531"/>
                </a:lnTo>
                <a:lnTo>
                  <a:pt x="2628899" y="68371"/>
                </a:lnTo>
                <a:lnTo>
                  <a:pt x="2639567" y="64007"/>
                </a:lnTo>
                <a:close/>
              </a:path>
              <a:path w="2673350" h="1137285">
                <a:moveTo>
                  <a:pt x="2628899" y="68371"/>
                </a:moveTo>
                <a:lnTo>
                  <a:pt x="2628899" y="65531"/>
                </a:lnTo>
                <a:lnTo>
                  <a:pt x="2590312" y="59958"/>
                </a:lnTo>
                <a:lnTo>
                  <a:pt x="2563975" y="94930"/>
                </a:lnTo>
                <a:lnTo>
                  <a:pt x="2628899" y="68371"/>
                </a:lnTo>
                <a:close/>
              </a:path>
              <a:path w="2673350" h="1137285">
                <a:moveTo>
                  <a:pt x="2628899" y="65531"/>
                </a:moveTo>
                <a:lnTo>
                  <a:pt x="2613659" y="28955"/>
                </a:lnTo>
                <a:lnTo>
                  <a:pt x="2590312" y="59958"/>
                </a:lnTo>
                <a:lnTo>
                  <a:pt x="2628899" y="6553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40974" name="object 17">
            <a:extLst>
              <a:ext uri="{FF2B5EF4-FFF2-40B4-BE49-F238E27FC236}">
                <a16:creationId xmlns:a16="http://schemas.microsoft.com/office/drawing/2014/main" id="{505E96C6-25A0-4AC8-A493-90BF6F134E9B}"/>
              </a:ext>
            </a:extLst>
          </p:cNvPr>
          <p:cNvSpPr>
            <a:spLocks/>
          </p:cNvSpPr>
          <p:nvPr/>
        </p:nvSpPr>
        <p:spPr bwMode="auto">
          <a:xfrm>
            <a:off x="2483224" y="3790949"/>
            <a:ext cx="3074614" cy="1038225"/>
          </a:xfrm>
          <a:custGeom>
            <a:avLst/>
            <a:gdLst>
              <a:gd name="T0" fmla="*/ 888727 w 1739264"/>
              <a:gd name="T1" fmla="*/ 26488 h 929639"/>
              <a:gd name="T2" fmla="*/ 865014 w 1739264"/>
              <a:gd name="T3" fmla="*/ 24947 h 929639"/>
              <a:gd name="T4" fmla="*/ 0 w 1739264"/>
              <a:gd name="T5" fmla="*/ 476811 h 929639"/>
              <a:gd name="T6" fmla="*/ 10598 w 1739264"/>
              <a:gd name="T7" fmla="*/ 498040 h 929639"/>
              <a:gd name="T8" fmla="*/ 876160 w 1739264"/>
              <a:gd name="T9" fmla="*/ 46297 h 929639"/>
              <a:gd name="T10" fmla="*/ 888727 w 1739264"/>
              <a:gd name="T11" fmla="*/ 26488 h 929639"/>
              <a:gd name="T12" fmla="*/ 930298 w 1739264"/>
              <a:gd name="T13" fmla="*/ 4898 h 929639"/>
              <a:gd name="T14" fmla="*/ 826750 w 1739264"/>
              <a:gd name="T15" fmla="*/ 0 h 929639"/>
              <a:gd name="T16" fmla="*/ 819535 w 1739264"/>
              <a:gd name="T17" fmla="*/ 2205 h 929639"/>
              <a:gd name="T18" fmla="*/ 815092 w 1739264"/>
              <a:gd name="T19" fmla="*/ 7946 h 929639"/>
              <a:gd name="T20" fmla="*/ 816285 w 1739264"/>
              <a:gd name="T21" fmla="*/ 16695 h 929639"/>
              <a:gd name="T22" fmla="*/ 820419 w 1739264"/>
              <a:gd name="T23" fmla="*/ 22048 h 929639"/>
              <a:gd name="T24" fmla="*/ 865014 w 1739264"/>
              <a:gd name="T25" fmla="*/ 24947 h 929639"/>
              <a:gd name="T26" fmla="*/ 903392 w 1739264"/>
              <a:gd name="T27" fmla="*/ 4898 h 929639"/>
              <a:gd name="T28" fmla="*/ 914807 w 1739264"/>
              <a:gd name="T29" fmla="*/ 26126 h 929639"/>
              <a:gd name="T30" fmla="*/ 914807 w 1739264"/>
              <a:gd name="T31" fmla="*/ 29308 h 929639"/>
              <a:gd name="T32" fmla="*/ 930298 w 1739264"/>
              <a:gd name="T33" fmla="*/ 4898 h 929639"/>
              <a:gd name="T34" fmla="*/ 914807 w 1739264"/>
              <a:gd name="T35" fmla="*/ 29308 h 929639"/>
              <a:gd name="T36" fmla="*/ 914807 w 1739264"/>
              <a:gd name="T37" fmla="*/ 26126 h 929639"/>
              <a:gd name="T38" fmla="*/ 876160 w 1739264"/>
              <a:gd name="T39" fmla="*/ 46297 h 929639"/>
              <a:gd name="T40" fmla="*/ 855288 w 1739264"/>
              <a:gd name="T41" fmla="*/ 79196 h 929639"/>
              <a:gd name="T42" fmla="*/ 853043 w 1739264"/>
              <a:gd name="T43" fmla="*/ 85393 h 929639"/>
              <a:gd name="T44" fmla="*/ 854399 w 1739264"/>
              <a:gd name="T45" fmla="*/ 91367 h 929639"/>
              <a:gd name="T46" fmla="*/ 861658 w 1739264"/>
              <a:gd name="T47" fmla="*/ 95939 h 929639"/>
              <a:gd name="T48" fmla="*/ 867690 w 1739264"/>
              <a:gd name="T49" fmla="*/ 97014 h 929639"/>
              <a:gd name="T50" fmla="*/ 872318 w 1739264"/>
              <a:gd name="T51" fmla="*/ 95233 h 929639"/>
              <a:gd name="T52" fmla="*/ 874855 w 1739264"/>
              <a:gd name="T53" fmla="*/ 92259 h 929639"/>
              <a:gd name="T54" fmla="*/ 914807 w 1739264"/>
              <a:gd name="T55" fmla="*/ 29308 h 929639"/>
              <a:gd name="T56" fmla="*/ 914807 w 1739264"/>
              <a:gd name="T57" fmla="*/ 26126 h 929639"/>
              <a:gd name="T58" fmla="*/ 903392 w 1739264"/>
              <a:gd name="T59" fmla="*/ 4898 h 929639"/>
              <a:gd name="T60" fmla="*/ 865014 w 1739264"/>
              <a:gd name="T61" fmla="*/ 24947 h 929639"/>
              <a:gd name="T62" fmla="*/ 888727 w 1739264"/>
              <a:gd name="T63" fmla="*/ 26488 h 929639"/>
              <a:gd name="T64" fmla="*/ 899315 w 1739264"/>
              <a:gd name="T65" fmla="*/ 9797 h 929639"/>
              <a:gd name="T66" fmla="*/ 908284 w 1739264"/>
              <a:gd name="T67" fmla="*/ 27760 h 929639"/>
              <a:gd name="T68" fmla="*/ 908284 w 1739264"/>
              <a:gd name="T69" fmla="*/ 29530 h 929639"/>
              <a:gd name="T70" fmla="*/ 914807 w 1739264"/>
              <a:gd name="T71" fmla="*/ 26126 h 929639"/>
              <a:gd name="T72" fmla="*/ 908284 w 1739264"/>
              <a:gd name="T73" fmla="*/ 29530 h 929639"/>
              <a:gd name="T74" fmla="*/ 908284 w 1739264"/>
              <a:gd name="T75" fmla="*/ 27760 h 929639"/>
              <a:gd name="T76" fmla="*/ 888727 w 1739264"/>
              <a:gd name="T77" fmla="*/ 26488 h 929639"/>
              <a:gd name="T78" fmla="*/ 876160 w 1739264"/>
              <a:gd name="T79" fmla="*/ 46297 h 929639"/>
              <a:gd name="T80" fmla="*/ 908284 w 1739264"/>
              <a:gd name="T81" fmla="*/ 29530 h 929639"/>
              <a:gd name="T82" fmla="*/ 908284 w 1739264"/>
              <a:gd name="T83" fmla="*/ 27760 h 929639"/>
              <a:gd name="T84" fmla="*/ 899315 w 1739264"/>
              <a:gd name="T85" fmla="*/ 9797 h 929639"/>
              <a:gd name="T86" fmla="*/ 888727 w 1739264"/>
              <a:gd name="T87" fmla="*/ 26488 h 929639"/>
              <a:gd name="T88" fmla="*/ 908284 w 1739264"/>
              <a:gd name="T89" fmla="*/ 27760 h 9296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9264" h="929639">
                <a:moveTo>
                  <a:pt x="1661179" y="49443"/>
                </a:moveTo>
                <a:lnTo>
                  <a:pt x="1616855" y="46566"/>
                </a:lnTo>
                <a:lnTo>
                  <a:pt x="0" y="890015"/>
                </a:lnTo>
                <a:lnTo>
                  <a:pt x="19811" y="929639"/>
                </a:lnTo>
                <a:lnTo>
                  <a:pt x="1637689" y="86418"/>
                </a:lnTo>
                <a:lnTo>
                  <a:pt x="1661179" y="49443"/>
                </a:lnTo>
                <a:close/>
              </a:path>
              <a:path w="1739264" h="929639">
                <a:moveTo>
                  <a:pt x="1738883" y="9143"/>
                </a:moveTo>
                <a:lnTo>
                  <a:pt x="1545335" y="0"/>
                </a:lnTo>
                <a:lnTo>
                  <a:pt x="1531847" y="4116"/>
                </a:lnTo>
                <a:lnTo>
                  <a:pt x="1523543" y="14832"/>
                </a:lnTo>
                <a:lnTo>
                  <a:pt x="1525773" y="31163"/>
                </a:lnTo>
                <a:lnTo>
                  <a:pt x="1533499" y="41155"/>
                </a:lnTo>
                <a:lnTo>
                  <a:pt x="1616855" y="46566"/>
                </a:lnTo>
                <a:lnTo>
                  <a:pt x="1688591" y="9143"/>
                </a:lnTo>
                <a:lnTo>
                  <a:pt x="1709927" y="48767"/>
                </a:lnTo>
                <a:lnTo>
                  <a:pt x="1709927" y="54707"/>
                </a:lnTo>
                <a:lnTo>
                  <a:pt x="1738883" y="9143"/>
                </a:lnTo>
                <a:close/>
              </a:path>
              <a:path w="1739264" h="929639">
                <a:moveTo>
                  <a:pt x="1709927" y="54707"/>
                </a:moveTo>
                <a:lnTo>
                  <a:pt x="1709927" y="48767"/>
                </a:lnTo>
                <a:lnTo>
                  <a:pt x="1637689" y="86418"/>
                </a:lnTo>
                <a:lnTo>
                  <a:pt x="1598675" y="147827"/>
                </a:lnTo>
                <a:lnTo>
                  <a:pt x="1594480" y="159393"/>
                </a:lnTo>
                <a:lnTo>
                  <a:pt x="1597015" y="170544"/>
                </a:lnTo>
                <a:lnTo>
                  <a:pt x="1610584" y="179079"/>
                </a:lnTo>
                <a:lnTo>
                  <a:pt x="1621856" y="181086"/>
                </a:lnTo>
                <a:lnTo>
                  <a:pt x="1630510" y="177762"/>
                </a:lnTo>
                <a:lnTo>
                  <a:pt x="1635251" y="172211"/>
                </a:lnTo>
                <a:lnTo>
                  <a:pt x="1709927" y="54707"/>
                </a:lnTo>
                <a:close/>
              </a:path>
              <a:path w="1739264" h="929639">
                <a:moveTo>
                  <a:pt x="1709927" y="48767"/>
                </a:moveTo>
                <a:lnTo>
                  <a:pt x="1688591" y="9143"/>
                </a:lnTo>
                <a:lnTo>
                  <a:pt x="1616855" y="46566"/>
                </a:lnTo>
                <a:lnTo>
                  <a:pt x="1661179" y="49443"/>
                </a:lnTo>
                <a:lnTo>
                  <a:pt x="1680971" y="18287"/>
                </a:lnTo>
                <a:lnTo>
                  <a:pt x="1697735" y="51815"/>
                </a:lnTo>
                <a:lnTo>
                  <a:pt x="1697735" y="55122"/>
                </a:lnTo>
                <a:lnTo>
                  <a:pt x="1709927" y="48767"/>
                </a:lnTo>
                <a:close/>
              </a:path>
              <a:path w="1739264" h="929639">
                <a:moveTo>
                  <a:pt x="1697735" y="55122"/>
                </a:moveTo>
                <a:lnTo>
                  <a:pt x="1697735" y="51815"/>
                </a:lnTo>
                <a:lnTo>
                  <a:pt x="1661179" y="49443"/>
                </a:lnTo>
                <a:lnTo>
                  <a:pt x="1637689" y="86418"/>
                </a:lnTo>
                <a:lnTo>
                  <a:pt x="1697735" y="55122"/>
                </a:lnTo>
                <a:close/>
              </a:path>
              <a:path w="1739264" h="929639">
                <a:moveTo>
                  <a:pt x="1697735" y="51815"/>
                </a:moveTo>
                <a:lnTo>
                  <a:pt x="1680971" y="18287"/>
                </a:lnTo>
                <a:lnTo>
                  <a:pt x="1661179" y="49443"/>
                </a:lnTo>
                <a:lnTo>
                  <a:pt x="1697735" y="518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40975" name="object 18">
            <a:extLst>
              <a:ext uri="{FF2B5EF4-FFF2-40B4-BE49-F238E27FC236}">
                <a16:creationId xmlns:a16="http://schemas.microsoft.com/office/drawing/2014/main" id="{673C76EE-F9D9-4AED-80C5-6888BFC37FEA}"/>
              </a:ext>
            </a:extLst>
          </p:cNvPr>
          <p:cNvSpPr>
            <a:spLocks/>
          </p:cNvSpPr>
          <p:nvPr/>
        </p:nvSpPr>
        <p:spPr bwMode="auto">
          <a:xfrm rot="21024628">
            <a:off x="2848217" y="5053120"/>
            <a:ext cx="3606329" cy="292813"/>
          </a:xfrm>
          <a:custGeom>
            <a:avLst/>
            <a:gdLst>
              <a:gd name="T0" fmla="*/ 1239978 w 2413000"/>
              <a:gd name="T1" fmla="*/ 51220 h 228600"/>
              <a:gd name="T2" fmla="*/ 1219050 w 2413000"/>
              <a:gd name="T3" fmla="*/ 40006 h 228600"/>
              <a:gd name="T4" fmla="*/ 0 w 2413000"/>
              <a:gd name="T5" fmla="*/ 97975 h 228600"/>
              <a:gd name="T6" fmla="*/ 813 w 2413000"/>
              <a:gd name="T7" fmla="*/ 121501 h 228600"/>
              <a:gd name="T8" fmla="*/ 1220933 w 2413000"/>
              <a:gd name="T9" fmla="*/ 63519 h 228600"/>
              <a:gd name="T10" fmla="*/ 1239978 w 2413000"/>
              <a:gd name="T11" fmla="*/ 51220 h 228600"/>
              <a:gd name="T12" fmla="*/ 1286851 w 2413000"/>
              <a:gd name="T13" fmla="*/ 48488 h 228600"/>
              <a:gd name="T14" fmla="*/ 1195804 w 2413000"/>
              <a:gd name="T15" fmla="*/ 1434 h 228600"/>
              <a:gd name="T16" fmla="*/ 1189636 w 2413000"/>
              <a:gd name="T17" fmla="*/ 0 h 228600"/>
              <a:gd name="T18" fmla="*/ 1183687 w 2413000"/>
              <a:gd name="T19" fmla="*/ 1954 h 228600"/>
              <a:gd name="T20" fmla="*/ 1180105 w 2413000"/>
              <a:gd name="T21" fmla="*/ 9391 h 228600"/>
              <a:gd name="T22" fmla="*/ 1179663 w 2413000"/>
              <a:gd name="T23" fmla="*/ 15502 h 228600"/>
              <a:gd name="T24" fmla="*/ 1181979 w 2413000"/>
              <a:gd name="T25" fmla="*/ 20140 h 228600"/>
              <a:gd name="T26" fmla="*/ 1219050 w 2413000"/>
              <a:gd name="T27" fmla="*/ 40006 h 228600"/>
              <a:gd name="T28" fmla="*/ 1262463 w 2413000"/>
              <a:gd name="T29" fmla="*/ 37941 h 228600"/>
              <a:gd name="T30" fmla="*/ 1264089 w 2413000"/>
              <a:gd name="T31" fmla="*/ 61468 h 228600"/>
              <a:gd name="T32" fmla="*/ 1264089 w 2413000"/>
              <a:gd name="T33" fmla="*/ 63274 h 228600"/>
              <a:gd name="T34" fmla="*/ 1286851 w 2413000"/>
              <a:gd name="T35" fmla="*/ 48488 h 228600"/>
              <a:gd name="T36" fmla="*/ 1264089 w 2413000"/>
              <a:gd name="T37" fmla="*/ 63274 h 228600"/>
              <a:gd name="T38" fmla="*/ 1264089 w 2413000"/>
              <a:gd name="T39" fmla="*/ 61468 h 228600"/>
              <a:gd name="T40" fmla="*/ 1220933 w 2413000"/>
              <a:gd name="T41" fmla="*/ 63519 h 228600"/>
              <a:gd name="T42" fmla="*/ 1187675 w 2413000"/>
              <a:gd name="T43" fmla="*/ 84995 h 228600"/>
              <a:gd name="T44" fmla="*/ 1183406 w 2413000"/>
              <a:gd name="T45" fmla="*/ 89767 h 228600"/>
              <a:gd name="T46" fmla="*/ 1182652 w 2413000"/>
              <a:gd name="T47" fmla="*/ 96091 h 228600"/>
              <a:gd name="T48" fmla="*/ 1187272 w 2413000"/>
              <a:gd name="T49" fmla="*/ 103033 h 228600"/>
              <a:gd name="T50" fmla="*/ 1192447 w 2413000"/>
              <a:gd name="T51" fmla="*/ 106193 h 228600"/>
              <a:gd name="T52" fmla="*/ 1197678 w 2413000"/>
              <a:gd name="T53" fmla="*/ 106017 h 228600"/>
              <a:gd name="T54" fmla="*/ 1200682 w 2413000"/>
              <a:gd name="T55" fmla="*/ 104465 h 228600"/>
              <a:gd name="T56" fmla="*/ 1264089 w 2413000"/>
              <a:gd name="T57" fmla="*/ 63274 h 228600"/>
              <a:gd name="T58" fmla="*/ 1264089 w 2413000"/>
              <a:gd name="T59" fmla="*/ 61468 h 228600"/>
              <a:gd name="T60" fmla="*/ 1262463 w 2413000"/>
              <a:gd name="T61" fmla="*/ 37941 h 228600"/>
              <a:gd name="T62" fmla="*/ 1219050 w 2413000"/>
              <a:gd name="T63" fmla="*/ 40006 h 228600"/>
              <a:gd name="T64" fmla="*/ 1239978 w 2413000"/>
              <a:gd name="T65" fmla="*/ 51220 h 228600"/>
              <a:gd name="T66" fmla="*/ 1256773 w 2413000"/>
              <a:gd name="T67" fmla="*/ 40375 h 228600"/>
              <a:gd name="T68" fmla="*/ 1257586 w 2413000"/>
              <a:gd name="T69" fmla="*/ 60656 h 228600"/>
              <a:gd name="T70" fmla="*/ 1257586 w 2413000"/>
              <a:gd name="T71" fmla="*/ 61776 h 228600"/>
              <a:gd name="T72" fmla="*/ 1264089 w 2413000"/>
              <a:gd name="T73" fmla="*/ 61468 h 228600"/>
              <a:gd name="T74" fmla="*/ 1257586 w 2413000"/>
              <a:gd name="T75" fmla="*/ 61776 h 228600"/>
              <a:gd name="T76" fmla="*/ 1257586 w 2413000"/>
              <a:gd name="T77" fmla="*/ 60656 h 228600"/>
              <a:gd name="T78" fmla="*/ 1239978 w 2413000"/>
              <a:gd name="T79" fmla="*/ 51220 h 228600"/>
              <a:gd name="T80" fmla="*/ 1220933 w 2413000"/>
              <a:gd name="T81" fmla="*/ 63519 h 228600"/>
              <a:gd name="T82" fmla="*/ 1257586 w 2413000"/>
              <a:gd name="T83" fmla="*/ 61776 h 228600"/>
              <a:gd name="T84" fmla="*/ 1257586 w 2413000"/>
              <a:gd name="T85" fmla="*/ 60656 h 228600"/>
              <a:gd name="T86" fmla="*/ 1256773 w 2413000"/>
              <a:gd name="T87" fmla="*/ 40375 h 228600"/>
              <a:gd name="T88" fmla="*/ 1239978 w 2413000"/>
              <a:gd name="T89" fmla="*/ 51220 h 228600"/>
              <a:gd name="T90" fmla="*/ 1257586 w 2413000"/>
              <a:gd name="T91" fmla="*/ 60656 h 228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13000" h="228600">
                <a:moveTo>
                  <a:pt x="2324617" y="96221"/>
                </a:moveTo>
                <a:lnTo>
                  <a:pt x="2285383" y="75153"/>
                </a:lnTo>
                <a:lnTo>
                  <a:pt x="0" y="184051"/>
                </a:lnTo>
                <a:lnTo>
                  <a:pt x="1523" y="228247"/>
                </a:lnTo>
                <a:lnTo>
                  <a:pt x="2288912" y="119324"/>
                </a:lnTo>
                <a:lnTo>
                  <a:pt x="2324617" y="96221"/>
                </a:lnTo>
                <a:close/>
              </a:path>
              <a:path w="2413000" h="228600">
                <a:moveTo>
                  <a:pt x="2412491" y="91087"/>
                </a:moveTo>
                <a:lnTo>
                  <a:pt x="2241803" y="2695"/>
                </a:lnTo>
                <a:lnTo>
                  <a:pt x="2230238" y="0"/>
                </a:lnTo>
                <a:lnTo>
                  <a:pt x="2219087" y="3671"/>
                </a:lnTo>
                <a:lnTo>
                  <a:pt x="2212371" y="17640"/>
                </a:lnTo>
                <a:lnTo>
                  <a:pt x="2211542" y="29123"/>
                </a:lnTo>
                <a:lnTo>
                  <a:pt x="2215886" y="37834"/>
                </a:lnTo>
                <a:lnTo>
                  <a:pt x="2285383" y="75153"/>
                </a:lnTo>
                <a:lnTo>
                  <a:pt x="2366771" y="71275"/>
                </a:lnTo>
                <a:lnTo>
                  <a:pt x="2369819" y="115471"/>
                </a:lnTo>
                <a:lnTo>
                  <a:pt x="2369819" y="118864"/>
                </a:lnTo>
                <a:lnTo>
                  <a:pt x="2412491" y="91087"/>
                </a:lnTo>
                <a:close/>
              </a:path>
              <a:path w="2413000" h="228600">
                <a:moveTo>
                  <a:pt x="2369819" y="118864"/>
                </a:moveTo>
                <a:lnTo>
                  <a:pt x="2369819" y="115471"/>
                </a:lnTo>
                <a:lnTo>
                  <a:pt x="2288912" y="119324"/>
                </a:lnTo>
                <a:lnTo>
                  <a:pt x="2226563" y="159667"/>
                </a:lnTo>
                <a:lnTo>
                  <a:pt x="2218561" y="168633"/>
                </a:lnTo>
                <a:lnTo>
                  <a:pt x="2217145" y="180515"/>
                </a:lnTo>
                <a:lnTo>
                  <a:pt x="2225806" y="193554"/>
                </a:lnTo>
                <a:lnTo>
                  <a:pt x="2235509" y="199489"/>
                </a:lnTo>
                <a:lnTo>
                  <a:pt x="2245317" y="199159"/>
                </a:lnTo>
                <a:lnTo>
                  <a:pt x="2250947" y="196243"/>
                </a:lnTo>
                <a:lnTo>
                  <a:pt x="2369819" y="118864"/>
                </a:lnTo>
                <a:close/>
              </a:path>
              <a:path w="2413000" h="228600">
                <a:moveTo>
                  <a:pt x="2369819" y="115471"/>
                </a:moveTo>
                <a:lnTo>
                  <a:pt x="2366771" y="71275"/>
                </a:lnTo>
                <a:lnTo>
                  <a:pt x="2285383" y="75153"/>
                </a:lnTo>
                <a:lnTo>
                  <a:pt x="2324617" y="96221"/>
                </a:lnTo>
                <a:lnTo>
                  <a:pt x="2356103" y="75847"/>
                </a:lnTo>
                <a:lnTo>
                  <a:pt x="2357627" y="113947"/>
                </a:lnTo>
                <a:lnTo>
                  <a:pt x="2357627" y="116051"/>
                </a:lnTo>
                <a:lnTo>
                  <a:pt x="2369819" y="115471"/>
                </a:lnTo>
                <a:close/>
              </a:path>
              <a:path w="2413000" h="228600">
                <a:moveTo>
                  <a:pt x="2357627" y="116051"/>
                </a:moveTo>
                <a:lnTo>
                  <a:pt x="2357627" y="113947"/>
                </a:lnTo>
                <a:lnTo>
                  <a:pt x="2324617" y="96221"/>
                </a:lnTo>
                <a:lnTo>
                  <a:pt x="2288912" y="119324"/>
                </a:lnTo>
                <a:lnTo>
                  <a:pt x="2357627" y="116051"/>
                </a:lnTo>
                <a:close/>
              </a:path>
              <a:path w="2413000" h="228600">
                <a:moveTo>
                  <a:pt x="2357627" y="113947"/>
                </a:moveTo>
                <a:lnTo>
                  <a:pt x="2356103" y="75847"/>
                </a:lnTo>
                <a:lnTo>
                  <a:pt x="2324617" y="96221"/>
                </a:lnTo>
                <a:lnTo>
                  <a:pt x="2357627" y="11394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6" name="object 7">
            <a:extLst>
              <a:ext uri="{FF2B5EF4-FFF2-40B4-BE49-F238E27FC236}">
                <a16:creationId xmlns:a16="http://schemas.microsoft.com/office/drawing/2014/main" id="{42889E93-F880-4AAF-AE8E-CC780BF183F2}"/>
              </a:ext>
            </a:extLst>
          </p:cNvPr>
          <p:cNvSpPr>
            <a:spLocks noChangeArrowheads="1"/>
          </p:cNvSpPr>
          <p:nvPr/>
        </p:nvSpPr>
        <p:spPr bwMode="auto">
          <a:xfrm>
            <a:off x="497727" y="5627228"/>
            <a:ext cx="279400"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 name="object 17">
            <a:extLst>
              <a:ext uri="{FF2B5EF4-FFF2-40B4-BE49-F238E27FC236}">
                <a16:creationId xmlns:a16="http://schemas.microsoft.com/office/drawing/2014/main" id="{9B08F153-FD68-4FA7-8545-BFE43BF7E12E}"/>
              </a:ext>
            </a:extLst>
          </p:cNvPr>
          <p:cNvSpPr>
            <a:spLocks/>
          </p:cNvSpPr>
          <p:nvPr/>
        </p:nvSpPr>
        <p:spPr bwMode="auto">
          <a:xfrm>
            <a:off x="2364259" y="4274680"/>
            <a:ext cx="3606329" cy="950996"/>
          </a:xfrm>
          <a:custGeom>
            <a:avLst/>
            <a:gdLst>
              <a:gd name="T0" fmla="*/ 888727 w 1739264"/>
              <a:gd name="T1" fmla="*/ 26488 h 929639"/>
              <a:gd name="T2" fmla="*/ 865014 w 1739264"/>
              <a:gd name="T3" fmla="*/ 24947 h 929639"/>
              <a:gd name="T4" fmla="*/ 0 w 1739264"/>
              <a:gd name="T5" fmla="*/ 476811 h 929639"/>
              <a:gd name="T6" fmla="*/ 10598 w 1739264"/>
              <a:gd name="T7" fmla="*/ 498040 h 929639"/>
              <a:gd name="T8" fmla="*/ 876160 w 1739264"/>
              <a:gd name="T9" fmla="*/ 46297 h 929639"/>
              <a:gd name="T10" fmla="*/ 888727 w 1739264"/>
              <a:gd name="T11" fmla="*/ 26488 h 929639"/>
              <a:gd name="T12" fmla="*/ 930298 w 1739264"/>
              <a:gd name="T13" fmla="*/ 4898 h 929639"/>
              <a:gd name="T14" fmla="*/ 826750 w 1739264"/>
              <a:gd name="T15" fmla="*/ 0 h 929639"/>
              <a:gd name="T16" fmla="*/ 819535 w 1739264"/>
              <a:gd name="T17" fmla="*/ 2205 h 929639"/>
              <a:gd name="T18" fmla="*/ 815092 w 1739264"/>
              <a:gd name="T19" fmla="*/ 7946 h 929639"/>
              <a:gd name="T20" fmla="*/ 816285 w 1739264"/>
              <a:gd name="T21" fmla="*/ 16695 h 929639"/>
              <a:gd name="T22" fmla="*/ 820419 w 1739264"/>
              <a:gd name="T23" fmla="*/ 22048 h 929639"/>
              <a:gd name="T24" fmla="*/ 865014 w 1739264"/>
              <a:gd name="T25" fmla="*/ 24947 h 929639"/>
              <a:gd name="T26" fmla="*/ 903392 w 1739264"/>
              <a:gd name="T27" fmla="*/ 4898 h 929639"/>
              <a:gd name="T28" fmla="*/ 914807 w 1739264"/>
              <a:gd name="T29" fmla="*/ 26126 h 929639"/>
              <a:gd name="T30" fmla="*/ 914807 w 1739264"/>
              <a:gd name="T31" fmla="*/ 29308 h 929639"/>
              <a:gd name="T32" fmla="*/ 930298 w 1739264"/>
              <a:gd name="T33" fmla="*/ 4898 h 929639"/>
              <a:gd name="T34" fmla="*/ 914807 w 1739264"/>
              <a:gd name="T35" fmla="*/ 29308 h 929639"/>
              <a:gd name="T36" fmla="*/ 914807 w 1739264"/>
              <a:gd name="T37" fmla="*/ 26126 h 929639"/>
              <a:gd name="T38" fmla="*/ 876160 w 1739264"/>
              <a:gd name="T39" fmla="*/ 46297 h 929639"/>
              <a:gd name="T40" fmla="*/ 855288 w 1739264"/>
              <a:gd name="T41" fmla="*/ 79196 h 929639"/>
              <a:gd name="T42" fmla="*/ 853043 w 1739264"/>
              <a:gd name="T43" fmla="*/ 85393 h 929639"/>
              <a:gd name="T44" fmla="*/ 854399 w 1739264"/>
              <a:gd name="T45" fmla="*/ 91367 h 929639"/>
              <a:gd name="T46" fmla="*/ 861658 w 1739264"/>
              <a:gd name="T47" fmla="*/ 95939 h 929639"/>
              <a:gd name="T48" fmla="*/ 867690 w 1739264"/>
              <a:gd name="T49" fmla="*/ 97014 h 929639"/>
              <a:gd name="T50" fmla="*/ 872318 w 1739264"/>
              <a:gd name="T51" fmla="*/ 95233 h 929639"/>
              <a:gd name="T52" fmla="*/ 874855 w 1739264"/>
              <a:gd name="T53" fmla="*/ 92259 h 929639"/>
              <a:gd name="T54" fmla="*/ 914807 w 1739264"/>
              <a:gd name="T55" fmla="*/ 29308 h 929639"/>
              <a:gd name="T56" fmla="*/ 914807 w 1739264"/>
              <a:gd name="T57" fmla="*/ 26126 h 929639"/>
              <a:gd name="T58" fmla="*/ 903392 w 1739264"/>
              <a:gd name="T59" fmla="*/ 4898 h 929639"/>
              <a:gd name="T60" fmla="*/ 865014 w 1739264"/>
              <a:gd name="T61" fmla="*/ 24947 h 929639"/>
              <a:gd name="T62" fmla="*/ 888727 w 1739264"/>
              <a:gd name="T63" fmla="*/ 26488 h 929639"/>
              <a:gd name="T64" fmla="*/ 899315 w 1739264"/>
              <a:gd name="T65" fmla="*/ 9797 h 929639"/>
              <a:gd name="T66" fmla="*/ 908284 w 1739264"/>
              <a:gd name="T67" fmla="*/ 27760 h 929639"/>
              <a:gd name="T68" fmla="*/ 908284 w 1739264"/>
              <a:gd name="T69" fmla="*/ 29530 h 929639"/>
              <a:gd name="T70" fmla="*/ 914807 w 1739264"/>
              <a:gd name="T71" fmla="*/ 26126 h 929639"/>
              <a:gd name="T72" fmla="*/ 908284 w 1739264"/>
              <a:gd name="T73" fmla="*/ 29530 h 929639"/>
              <a:gd name="T74" fmla="*/ 908284 w 1739264"/>
              <a:gd name="T75" fmla="*/ 27760 h 929639"/>
              <a:gd name="T76" fmla="*/ 888727 w 1739264"/>
              <a:gd name="T77" fmla="*/ 26488 h 929639"/>
              <a:gd name="T78" fmla="*/ 876160 w 1739264"/>
              <a:gd name="T79" fmla="*/ 46297 h 929639"/>
              <a:gd name="T80" fmla="*/ 908284 w 1739264"/>
              <a:gd name="T81" fmla="*/ 29530 h 929639"/>
              <a:gd name="T82" fmla="*/ 908284 w 1739264"/>
              <a:gd name="T83" fmla="*/ 27760 h 929639"/>
              <a:gd name="T84" fmla="*/ 899315 w 1739264"/>
              <a:gd name="T85" fmla="*/ 9797 h 929639"/>
              <a:gd name="T86" fmla="*/ 888727 w 1739264"/>
              <a:gd name="T87" fmla="*/ 26488 h 929639"/>
              <a:gd name="T88" fmla="*/ 908284 w 1739264"/>
              <a:gd name="T89" fmla="*/ 27760 h 9296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9264" h="929639">
                <a:moveTo>
                  <a:pt x="1661179" y="49443"/>
                </a:moveTo>
                <a:lnTo>
                  <a:pt x="1616855" y="46566"/>
                </a:lnTo>
                <a:lnTo>
                  <a:pt x="0" y="890015"/>
                </a:lnTo>
                <a:lnTo>
                  <a:pt x="19811" y="929639"/>
                </a:lnTo>
                <a:lnTo>
                  <a:pt x="1637689" y="86418"/>
                </a:lnTo>
                <a:lnTo>
                  <a:pt x="1661179" y="49443"/>
                </a:lnTo>
                <a:close/>
              </a:path>
              <a:path w="1739264" h="929639">
                <a:moveTo>
                  <a:pt x="1738883" y="9143"/>
                </a:moveTo>
                <a:lnTo>
                  <a:pt x="1545335" y="0"/>
                </a:lnTo>
                <a:lnTo>
                  <a:pt x="1531847" y="4116"/>
                </a:lnTo>
                <a:lnTo>
                  <a:pt x="1523543" y="14832"/>
                </a:lnTo>
                <a:lnTo>
                  <a:pt x="1525773" y="31163"/>
                </a:lnTo>
                <a:lnTo>
                  <a:pt x="1533499" y="41155"/>
                </a:lnTo>
                <a:lnTo>
                  <a:pt x="1616855" y="46566"/>
                </a:lnTo>
                <a:lnTo>
                  <a:pt x="1688591" y="9143"/>
                </a:lnTo>
                <a:lnTo>
                  <a:pt x="1709927" y="48767"/>
                </a:lnTo>
                <a:lnTo>
                  <a:pt x="1709927" y="54707"/>
                </a:lnTo>
                <a:lnTo>
                  <a:pt x="1738883" y="9143"/>
                </a:lnTo>
                <a:close/>
              </a:path>
              <a:path w="1739264" h="929639">
                <a:moveTo>
                  <a:pt x="1709927" y="54707"/>
                </a:moveTo>
                <a:lnTo>
                  <a:pt x="1709927" y="48767"/>
                </a:lnTo>
                <a:lnTo>
                  <a:pt x="1637689" y="86418"/>
                </a:lnTo>
                <a:lnTo>
                  <a:pt x="1598675" y="147827"/>
                </a:lnTo>
                <a:lnTo>
                  <a:pt x="1594480" y="159393"/>
                </a:lnTo>
                <a:lnTo>
                  <a:pt x="1597015" y="170544"/>
                </a:lnTo>
                <a:lnTo>
                  <a:pt x="1610584" y="179079"/>
                </a:lnTo>
                <a:lnTo>
                  <a:pt x="1621856" y="181086"/>
                </a:lnTo>
                <a:lnTo>
                  <a:pt x="1630510" y="177762"/>
                </a:lnTo>
                <a:lnTo>
                  <a:pt x="1635251" y="172211"/>
                </a:lnTo>
                <a:lnTo>
                  <a:pt x="1709927" y="54707"/>
                </a:lnTo>
                <a:close/>
              </a:path>
              <a:path w="1739264" h="929639">
                <a:moveTo>
                  <a:pt x="1709927" y="48767"/>
                </a:moveTo>
                <a:lnTo>
                  <a:pt x="1688591" y="9143"/>
                </a:lnTo>
                <a:lnTo>
                  <a:pt x="1616855" y="46566"/>
                </a:lnTo>
                <a:lnTo>
                  <a:pt x="1661179" y="49443"/>
                </a:lnTo>
                <a:lnTo>
                  <a:pt x="1680971" y="18287"/>
                </a:lnTo>
                <a:lnTo>
                  <a:pt x="1697735" y="51815"/>
                </a:lnTo>
                <a:lnTo>
                  <a:pt x="1697735" y="55122"/>
                </a:lnTo>
                <a:lnTo>
                  <a:pt x="1709927" y="48767"/>
                </a:lnTo>
                <a:close/>
              </a:path>
              <a:path w="1739264" h="929639">
                <a:moveTo>
                  <a:pt x="1697735" y="55122"/>
                </a:moveTo>
                <a:lnTo>
                  <a:pt x="1697735" y="51815"/>
                </a:lnTo>
                <a:lnTo>
                  <a:pt x="1661179" y="49443"/>
                </a:lnTo>
                <a:lnTo>
                  <a:pt x="1637689" y="86418"/>
                </a:lnTo>
                <a:lnTo>
                  <a:pt x="1697735" y="55122"/>
                </a:lnTo>
                <a:close/>
              </a:path>
              <a:path w="1739264" h="929639">
                <a:moveTo>
                  <a:pt x="1697735" y="51815"/>
                </a:moveTo>
                <a:lnTo>
                  <a:pt x="1680971" y="18287"/>
                </a:lnTo>
                <a:lnTo>
                  <a:pt x="1661179" y="49443"/>
                </a:lnTo>
                <a:lnTo>
                  <a:pt x="1697735" y="518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bject 2">
            <a:extLst>
              <a:ext uri="{FF2B5EF4-FFF2-40B4-BE49-F238E27FC236}">
                <a16:creationId xmlns:a16="http://schemas.microsoft.com/office/drawing/2014/main" id="{4D8BC084-0B36-4EBA-83AC-05AAEC36C4C2}"/>
              </a:ext>
            </a:extLst>
          </p:cNvPr>
          <p:cNvSpPr txBox="1">
            <a:spLocks noChangeArrowheads="1"/>
          </p:cNvSpPr>
          <p:nvPr/>
        </p:nvSpPr>
        <p:spPr bwMode="auto">
          <a:xfrm>
            <a:off x="1192213" y="1586192"/>
            <a:ext cx="662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Schießstätten sind nach den Bestimmungen des Waffengesetzes </a:t>
            </a:r>
            <a:r>
              <a:rPr lang="de-DE" altLang="de-DE" sz="1400" dirty="0">
                <a:cs typeface="Arial" panose="020B0604020202020204" pitchFamily="34" charset="0"/>
              </a:rPr>
              <a:t>und dessen Ausführungsverordnung regelmäßig durch die zuständige Behörde </a:t>
            </a:r>
            <a:r>
              <a:rPr lang="de-DE" altLang="de-DE" sz="1400" b="1" dirty="0">
                <a:cs typeface="Arial" panose="020B0604020202020204" pitchFamily="34" charset="0"/>
              </a:rPr>
              <a:t>zu überprüfen </a:t>
            </a:r>
            <a:r>
              <a:rPr lang="de-DE" altLang="de-DE" sz="1400" dirty="0">
                <a:cs typeface="Arial" panose="020B0604020202020204" pitchFamily="34" charset="0"/>
              </a:rPr>
              <a:t>. Folgende Zeiträume wurde hierfür festgelegt:</a:t>
            </a:r>
          </a:p>
        </p:txBody>
      </p:sp>
      <p:sp>
        <p:nvSpPr>
          <p:cNvPr id="43011" name="object 3">
            <a:extLst>
              <a:ext uri="{FF2B5EF4-FFF2-40B4-BE49-F238E27FC236}">
                <a16:creationId xmlns:a16="http://schemas.microsoft.com/office/drawing/2014/main" id="{8CC974EF-C25B-45E5-BE09-BCE6F80D6912}"/>
              </a:ext>
            </a:extLst>
          </p:cNvPr>
          <p:cNvSpPr>
            <a:spLocks noChangeArrowheads="1"/>
          </p:cNvSpPr>
          <p:nvPr/>
        </p:nvSpPr>
        <p:spPr bwMode="auto">
          <a:xfrm>
            <a:off x="830263" y="2571750"/>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43012" name="object 4">
            <a:extLst>
              <a:ext uri="{FF2B5EF4-FFF2-40B4-BE49-F238E27FC236}">
                <a16:creationId xmlns:a16="http://schemas.microsoft.com/office/drawing/2014/main" id="{97205454-6904-4C20-B9C5-E6A782CE5A27}"/>
              </a:ext>
            </a:extLst>
          </p:cNvPr>
          <p:cNvSpPr>
            <a:spLocks noChangeArrowheads="1"/>
          </p:cNvSpPr>
          <p:nvPr/>
        </p:nvSpPr>
        <p:spPr bwMode="auto">
          <a:xfrm>
            <a:off x="830263" y="2809690"/>
            <a:ext cx="279400" cy="11588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43013" name="object 5">
            <a:extLst>
              <a:ext uri="{FF2B5EF4-FFF2-40B4-BE49-F238E27FC236}">
                <a16:creationId xmlns:a16="http://schemas.microsoft.com/office/drawing/2014/main" id="{8B6C6F14-9033-4CF1-AD95-A10613519DAD}"/>
              </a:ext>
            </a:extLst>
          </p:cNvPr>
          <p:cNvSpPr txBox="1">
            <a:spLocks noChangeArrowheads="1"/>
          </p:cNvSpPr>
          <p:nvPr/>
        </p:nvSpPr>
        <p:spPr bwMode="auto">
          <a:xfrm>
            <a:off x="1206500" y="2549525"/>
            <a:ext cx="41364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Schießstände für erlaubnispflichtige Schusswaffen:</a:t>
            </a:r>
          </a:p>
          <a:p>
            <a:r>
              <a:rPr lang="de-DE" altLang="de-DE" sz="1400" dirty="0">
                <a:cs typeface="Arial" panose="020B0604020202020204" pitchFamily="34" charset="0"/>
              </a:rPr>
              <a:t> Schießstände für erlaubnisfreie Schusswaffen:</a:t>
            </a:r>
          </a:p>
        </p:txBody>
      </p:sp>
      <p:sp>
        <p:nvSpPr>
          <p:cNvPr id="6" name="object 6">
            <a:extLst>
              <a:ext uri="{FF2B5EF4-FFF2-40B4-BE49-F238E27FC236}">
                <a16:creationId xmlns:a16="http://schemas.microsoft.com/office/drawing/2014/main" id="{CD6E949C-C44D-4401-9730-A0A3785B76D4}"/>
              </a:ext>
            </a:extLst>
          </p:cNvPr>
          <p:cNvSpPr txBox="1"/>
          <p:nvPr/>
        </p:nvSpPr>
        <p:spPr>
          <a:xfrm>
            <a:off x="5535987" y="2514600"/>
            <a:ext cx="1797143" cy="430887"/>
          </a:xfrm>
          <a:prstGeom prst="rect">
            <a:avLst/>
          </a:prstGeom>
        </p:spPr>
        <p:txBody>
          <a:bodyPr wrap="square" lIns="0" tIns="0" rIns="0" bIns="0">
            <a:spAutoFit/>
          </a:bodyPr>
          <a:lstStyle/>
          <a:p>
            <a:pPr marL="10860">
              <a:defRPr/>
            </a:pPr>
            <a:r>
              <a:rPr sz="1400" b="1" spc="-4" dirty="0">
                <a:latin typeface="Arial"/>
                <a:cs typeface="Arial"/>
              </a:rPr>
              <a:t>a</a:t>
            </a:r>
            <a:r>
              <a:rPr sz="1400" b="1" spc="4" dirty="0">
                <a:latin typeface="Arial"/>
                <a:cs typeface="Arial"/>
              </a:rPr>
              <a:t>ll</a:t>
            </a:r>
            <a:r>
              <a:rPr sz="1400" b="1" dirty="0">
                <a:latin typeface="Arial"/>
                <a:cs typeface="Arial"/>
              </a:rPr>
              <a:t>e</a:t>
            </a:r>
            <a:r>
              <a:rPr sz="1400" b="1" spc="-26" dirty="0">
                <a:latin typeface="Arial"/>
                <a:cs typeface="Arial"/>
              </a:rPr>
              <a:t> </a:t>
            </a:r>
            <a:r>
              <a:rPr sz="1400" b="1" dirty="0">
                <a:latin typeface="Arial"/>
                <a:cs typeface="Arial"/>
              </a:rPr>
              <a:t>4</a:t>
            </a:r>
            <a:r>
              <a:rPr sz="1400" b="1" spc="-9" dirty="0">
                <a:latin typeface="Arial"/>
                <a:cs typeface="Arial"/>
              </a:rPr>
              <a:t> </a:t>
            </a:r>
            <a:r>
              <a:rPr sz="1400" b="1" spc="-4" dirty="0">
                <a:latin typeface="Arial"/>
                <a:cs typeface="Arial"/>
              </a:rPr>
              <a:t>Ja</a:t>
            </a:r>
            <a:r>
              <a:rPr sz="1400" b="1" spc="-9" dirty="0">
                <a:latin typeface="Arial"/>
                <a:cs typeface="Arial"/>
              </a:rPr>
              <a:t>h</a:t>
            </a:r>
            <a:r>
              <a:rPr sz="1400" b="1" spc="4" dirty="0">
                <a:latin typeface="Arial"/>
                <a:cs typeface="Arial"/>
              </a:rPr>
              <a:t>r</a:t>
            </a:r>
            <a:r>
              <a:rPr sz="1400" b="1" dirty="0">
                <a:latin typeface="Arial"/>
                <a:cs typeface="Arial"/>
              </a:rPr>
              <a:t>e</a:t>
            </a:r>
            <a:endParaRPr sz="1400" dirty="0">
              <a:latin typeface="Arial"/>
              <a:cs typeface="Arial"/>
            </a:endParaRPr>
          </a:p>
          <a:p>
            <a:pPr marL="10860">
              <a:defRPr/>
            </a:pPr>
            <a:r>
              <a:rPr sz="1400" b="1" spc="-4" dirty="0">
                <a:latin typeface="Arial"/>
                <a:cs typeface="Arial"/>
              </a:rPr>
              <a:t>a</a:t>
            </a:r>
            <a:r>
              <a:rPr sz="1400" b="1" spc="4" dirty="0">
                <a:latin typeface="Arial"/>
                <a:cs typeface="Arial"/>
              </a:rPr>
              <a:t>ll</a:t>
            </a:r>
            <a:r>
              <a:rPr sz="1400" b="1" dirty="0">
                <a:latin typeface="Arial"/>
                <a:cs typeface="Arial"/>
              </a:rPr>
              <a:t>e</a:t>
            </a:r>
            <a:r>
              <a:rPr sz="1400" b="1" spc="-26" dirty="0">
                <a:latin typeface="Arial"/>
                <a:cs typeface="Arial"/>
              </a:rPr>
              <a:t> </a:t>
            </a:r>
            <a:r>
              <a:rPr sz="1400" b="1" dirty="0">
                <a:latin typeface="Arial"/>
                <a:cs typeface="Arial"/>
              </a:rPr>
              <a:t>6</a:t>
            </a:r>
            <a:r>
              <a:rPr sz="1400" b="1" spc="-9" dirty="0">
                <a:latin typeface="Arial"/>
                <a:cs typeface="Arial"/>
              </a:rPr>
              <a:t> </a:t>
            </a:r>
            <a:r>
              <a:rPr sz="1400" b="1" spc="-4" dirty="0">
                <a:latin typeface="Arial"/>
                <a:cs typeface="Arial"/>
              </a:rPr>
              <a:t>Ja</a:t>
            </a:r>
            <a:r>
              <a:rPr sz="1400" b="1" spc="-9" dirty="0">
                <a:latin typeface="Arial"/>
                <a:cs typeface="Arial"/>
              </a:rPr>
              <a:t>h</a:t>
            </a:r>
            <a:r>
              <a:rPr sz="1400" b="1" spc="4" dirty="0">
                <a:latin typeface="Arial"/>
                <a:cs typeface="Arial"/>
              </a:rPr>
              <a:t>r</a:t>
            </a:r>
            <a:r>
              <a:rPr sz="1400" b="1" dirty="0">
                <a:latin typeface="Arial"/>
                <a:cs typeface="Arial"/>
              </a:rPr>
              <a:t>e</a:t>
            </a:r>
            <a:endParaRPr sz="1400" dirty="0">
              <a:latin typeface="Arial"/>
              <a:cs typeface="Arial"/>
            </a:endParaRPr>
          </a:p>
        </p:txBody>
      </p:sp>
      <p:sp>
        <p:nvSpPr>
          <p:cNvPr id="43015" name="object 7">
            <a:extLst>
              <a:ext uri="{FF2B5EF4-FFF2-40B4-BE49-F238E27FC236}">
                <a16:creationId xmlns:a16="http://schemas.microsoft.com/office/drawing/2014/main" id="{73457DB1-CE1D-4922-A8B8-E02B767BA0CA}"/>
              </a:ext>
            </a:extLst>
          </p:cNvPr>
          <p:cNvSpPr>
            <a:spLocks noChangeArrowheads="1"/>
          </p:cNvSpPr>
          <p:nvPr/>
        </p:nvSpPr>
        <p:spPr bwMode="auto">
          <a:xfrm>
            <a:off x="857250" y="3773488"/>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3016" name="object 8">
            <a:extLst>
              <a:ext uri="{FF2B5EF4-FFF2-40B4-BE49-F238E27FC236}">
                <a16:creationId xmlns:a16="http://schemas.microsoft.com/office/drawing/2014/main" id="{3406CAB6-629E-4955-83AF-AA482DD4CBCD}"/>
              </a:ext>
            </a:extLst>
          </p:cNvPr>
          <p:cNvSpPr>
            <a:spLocks noChangeArrowheads="1"/>
          </p:cNvSpPr>
          <p:nvPr/>
        </p:nvSpPr>
        <p:spPr bwMode="auto">
          <a:xfrm>
            <a:off x="857250" y="4195018"/>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3017" name="object 9">
            <a:extLst>
              <a:ext uri="{FF2B5EF4-FFF2-40B4-BE49-F238E27FC236}">
                <a16:creationId xmlns:a16="http://schemas.microsoft.com/office/drawing/2014/main" id="{3AF0AFCC-7CA8-4C85-A0FA-D09A607116BB}"/>
              </a:ext>
            </a:extLst>
          </p:cNvPr>
          <p:cNvSpPr>
            <a:spLocks noChangeArrowheads="1"/>
          </p:cNvSpPr>
          <p:nvPr/>
        </p:nvSpPr>
        <p:spPr bwMode="auto">
          <a:xfrm>
            <a:off x="857250" y="4567056"/>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3018" name="object 10">
            <a:extLst>
              <a:ext uri="{FF2B5EF4-FFF2-40B4-BE49-F238E27FC236}">
                <a16:creationId xmlns:a16="http://schemas.microsoft.com/office/drawing/2014/main" id="{38A49622-0567-495D-8725-1EA9F514910A}"/>
              </a:ext>
            </a:extLst>
          </p:cNvPr>
          <p:cNvSpPr>
            <a:spLocks noChangeArrowheads="1"/>
          </p:cNvSpPr>
          <p:nvPr/>
        </p:nvSpPr>
        <p:spPr bwMode="auto">
          <a:xfrm>
            <a:off x="857250" y="5106613"/>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3019" name="object 11">
            <a:extLst>
              <a:ext uri="{FF2B5EF4-FFF2-40B4-BE49-F238E27FC236}">
                <a16:creationId xmlns:a16="http://schemas.microsoft.com/office/drawing/2014/main" id="{3BC9D9D1-7787-4169-8D3F-2227682B6383}"/>
              </a:ext>
            </a:extLst>
          </p:cNvPr>
          <p:cNvSpPr>
            <a:spLocks noChangeArrowheads="1"/>
          </p:cNvSpPr>
          <p:nvPr/>
        </p:nvSpPr>
        <p:spPr bwMode="auto">
          <a:xfrm>
            <a:off x="857250" y="5489580"/>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3020" name="object 13">
            <a:extLst>
              <a:ext uri="{FF2B5EF4-FFF2-40B4-BE49-F238E27FC236}">
                <a16:creationId xmlns:a16="http://schemas.microsoft.com/office/drawing/2014/main" id="{86A375B2-69E7-480D-B56F-D67FB26888BB}"/>
              </a:ext>
            </a:extLst>
          </p:cNvPr>
          <p:cNvSpPr txBox="1">
            <a:spLocks noChangeArrowheads="1"/>
          </p:cNvSpPr>
          <p:nvPr/>
        </p:nvSpPr>
        <p:spPr bwMode="auto">
          <a:xfrm>
            <a:off x="1206500" y="3735388"/>
            <a:ext cx="7440613" cy="27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Ausgenommen </a:t>
            </a:r>
            <a:r>
              <a:rPr lang="de-DE" altLang="de-DE" sz="1400" dirty="0">
                <a:cs typeface="Arial" panose="020B0604020202020204" pitchFamily="34" charset="0"/>
              </a:rPr>
              <a:t>von der Überprüfungsfrist sind </a:t>
            </a:r>
            <a:r>
              <a:rPr lang="de-DE" altLang="de-DE" sz="1400" b="1" dirty="0">
                <a:cs typeface="Arial" panose="020B0604020202020204" pitchFamily="34" charset="0"/>
              </a:rPr>
              <a:t>ortsveränderliche Schießstände</a:t>
            </a:r>
            <a:r>
              <a:rPr lang="de-DE" altLang="de-DE" sz="1400" dirty="0">
                <a:cs typeface="Arial" panose="020B0604020202020204" pitchFamily="34" charset="0"/>
              </a:rPr>
              <a:t>.</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Ein Schießstand muss so errichtet werden, dass Gefährdungen</a:t>
            </a:r>
          </a:p>
          <a:p>
            <a:pPr>
              <a:spcBef>
                <a:spcPts val="825"/>
              </a:spcBef>
            </a:pPr>
            <a:r>
              <a:rPr lang="de-DE" altLang="de-DE" sz="1400" dirty="0">
                <a:cs typeface="Arial" panose="020B0604020202020204" pitchFamily="34" charset="0"/>
              </a:rPr>
              <a:t>sowohl nach innen (für die am Schießen beteiligten Personen) als auch nach außen (für die Umgebung/Nachbarschaft)</a:t>
            </a:r>
          </a:p>
          <a:p>
            <a:pPr>
              <a:lnSpc>
                <a:spcPct val="200000"/>
              </a:lnSpc>
            </a:pPr>
            <a:r>
              <a:rPr lang="de-DE" altLang="de-DE" sz="1400" dirty="0">
                <a:cs typeface="Arial" panose="020B0604020202020204" pitchFamily="34" charset="0"/>
              </a:rPr>
              <a:t>ausgeschlossen werden können.  Der Schießbetrieb ist zu regeln nach:</a:t>
            </a:r>
          </a:p>
          <a:p>
            <a:pPr>
              <a:spcBef>
                <a:spcPts val="825"/>
              </a:spcBef>
            </a:pPr>
            <a:r>
              <a:rPr lang="de-DE" altLang="de-DE" sz="1400" dirty="0">
                <a:cs typeface="Arial" panose="020B0604020202020204" pitchFamily="34" charset="0"/>
              </a:rPr>
              <a:t>Waffengesetz (WaffG)</a:t>
            </a:r>
          </a:p>
          <a:p>
            <a:r>
              <a:rPr lang="de-DE" altLang="de-DE" sz="1400" dirty="0">
                <a:cs typeface="Arial" panose="020B0604020202020204" pitchFamily="34" charset="0"/>
              </a:rPr>
              <a:t>Allgemeine Waffengesetz-Verordnung (</a:t>
            </a:r>
            <a:r>
              <a:rPr lang="de-DE" altLang="de-DE" sz="1400" dirty="0" err="1">
                <a:cs typeface="Arial" panose="020B0604020202020204" pitchFamily="34" charset="0"/>
              </a:rPr>
              <a:t>AWaffV</a:t>
            </a:r>
            <a:r>
              <a:rPr lang="de-DE" altLang="de-DE" sz="1400" dirty="0">
                <a:cs typeface="Arial" panose="020B0604020202020204" pitchFamily="34" charset="0"/>
              </a:rPr>
              <a:t>)</a:t>
            </a:r>
          </a:p>
          <a:p>
            <a:r>
              <a:rPr lang="de-DE" altLang="de-DE" sz="1400" dirty="0">
                <a:cs typeface="Arial" panose="020B0604020202020204" pitchFamily="34" charset="0"/>
              </a:rPr>
              <a:t>Vollzugsbestimmungen und Erlasse der Bundesländer zum Waffengesetz (Allgemeine Verwaltungsvorschrift zum Waffengesetz (</a:t>
            </a:r>
            <a:r>
              <a:rPr lang="de-DE" altLang="de-DE" sz="1400" dirty="0" err="1">
                <a:cs typeface="Arial" panose="020B0604020202020204" pitchFamily="34" charset="0"/>
              </a:rPr>
              <a:t>WaffVwV</a:t>
            </a:r>
            <a:r>
              <a:rPr lang="de-DE" altLang="de-DE" sz="1400" dirty="0">
                <a:cs typeface="Arial" panose="020B0604020202020204" pitchFamily="34" charset="0"/>
              </a:rPr>
              <a:t>) vom 04.11.2011) Sportordnung des Deutschen Schützenbundes etc.</a:t>
            </a:r>
          </a:p>
        </p:txBody>
      </p:sp>
      <p:sp>
        <p:nvSpPr>
          <p:cNvPr id="16" name="object 16">
            <a:extLst>
              <a:ext uri="{FF2B5EF4-FFF2-40B4-BE49-F238E27FC236}">
                <a16:creationId xmlns:a16="http://schemas.microsoft.com/office/drawing/2014/main" id="{1379D28F-3C06-47A9-AD0E-B24B4791D246}"/>
              </a:ext>
            </a:extLst>
          </p:cNvPr>
          <p:cNvSpPr txBox="1"/>
          <p:nvPr/>
        </p:nvSpPr>
        <p:spPr>
          <a:xfrm>
            <a:off x="1192213" y="1155700"/>
            <a:ext cx="4967287" cy="328613"/>
          </a:xfrm>
          <a:prstGeom prst="rect">
            <a:avLst/>
          </a:prstGeom>
        </p:spPr>
        <p:txBody>
          <a:bodyPr lIns="0" tIns="0" rIns="0" bIns="0">
            <a:spAutoFit/>
          </a:bodyPr>
          <a:lstStyle/>
          <a:p>
            <a:pPr marL="10860">
              <a:spcBef>
                <a:spcPts val="1411"/>
              </a:spcBef>
              <a:defRPr/>
            </a:pPr>
            <a:r>
              <a:rPr sz="2138" b="1" spc="-17" dirty="0" err="1">
                <a:latin typeface="Arial"/>
                <a:cs typeface="Arial"/>
              </a:rPr>
              <a:t>Sc</a:t>
            </a:r>
            <a:r>
              <a:rPr sz="2138" b="1" spc="-21" dirty="0" err="1">
                <a:latin typeface="Arial"/>
                <a:cs typeface="Arial"/>
              </a:rPr>
              <a:t>h</a:t>
            </a:r>
            <a:r>
              <a:rPr sz="2138" b="1" spc="-13" dirty="0" err="1">
                <a:latin typeface="Arial"/>
                <a:cs typeface="Arial"/>
              </a:rPr>
              <a:t>ie</a:t>
            </a:r>
            <a:r>
              <a:rPr sz="2138" b="1" spc="-21" dirty="0" err="1">
                <a:latin typeface="Arial"/>
                <a:cs typeface="Arial"/>
              </a:rPr>
              <a:t>ß</a:t>
            </a:r>
            <a:r>
              <a:rPr sz="2138" b="1" spc="-13" dirty="0" err="1">
                <a:latin typeface="Arial"/>
                <a:cs typeface="Arial"/>
              </a:rPr>
              <a:t>sta</a:t>
            </a:r>
            <a:r>
              <a:rPr sz="2138" b="1" spc="-17" dirty="0" err="1">
                <a:latin typeface="Arial"/>
                <a:cs typeface="Arial"/>
              </a:rPr>
              <a:t>nd-R</a:t>
            </a:r>
            <a:r>
              <a:rPr sz="2138" b="1" spc="-13" dirty="0" err="1">
                <a:latin typeface="Arial"/>
                <a:cs typeface="Arial"/>
              </a:rPr>
              <a:t>ic</a:t>
            </a:r>
            <a:r>
              <a:rPr sz="2138" b="1" spc="-17" dirty="0" err="1">
                <a:latin typeface="Arial"/>
                <a:cs typeface="Arial"/>
              </a:rPr>
              <a:t>ht</a:t>
            </a:r>
            <a:r>
              <a:rPr sz="2138" b="1" spc="-9" dirty="0" err="1">
                <a:latin typeface="Arial"/>
                <a:cs typeface="Arial"/>
              </a:rPr>
              <a:t>li</a:t>
            </a:r>
            <a:r>
              <a:rPr sz="2138" b="1" spc="-21" dirty="0" err="1">
                <a:latin typeface="Arial"/>
                <a:cs typeface="Arial"/>
              </a:rPr>
              <a:t>n</a:t>
            </a:r>
            <a:r>
              <a:rPr sz="2138" b="1" spc="-13" dirty="0" err="1">
                <a:latin typeface="Arial"/>
                <a:cs typeface="Arial"/>
              </a:rPr>
              <a:t>ien</a:t>
            </a:r>
            <a:endParaRPr sz="2138"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bject 2">
            <a:extLst>
              <a:ext uri="{FF2B5EF4-FFF2-40B4-BE49-F238E27FC236}">
                <a16:creationId xmlns:a16="http://schemas.microsoft.com/office/drawing/2014/main" id="{FD4A77BF-2AD3-4B36-9AE0-0B15755121DD}"/>
              </a:ext>
            </a:extLst>
          </p:cNvPr>
          <p:cNvSpPr txBox="1">
            <a:spLocks noChangeArrowheads="1"/>
          </p:cNvSpPr>
          <p:nvPr/>
        </p:nvSpPr>
        <p:spPr bwMode="auto">
          <a:xfrm>
            <a:off x="322634" y="1326214"/>
            <a:ext cx="68072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Grundsätzlich ist die Umgebung von Schießbahnen</a:t>
            </a:r>
            <a:r>
              <a:rPr lang="de-DE" altLang="de-DE" sz="1400" dirty="0">
                <a:cs typeface="Arial" panose="020B0604020202020204" pitchFamily="34" charset="0"/>
              </a:rPr>
              <a:t>, soweit ihre Gefahrenbereiche nicht gegen ein Betreten durch eine Absperrung oder Einzäunung abgegrenzt sind, </a:t>
            </a:r>
            <a:r>
              <a:rPr lang="de-DE" altLang="de-DE" sz="1400" b="1" dirty="0">
                <a:cs typeface="Arial" panose="020B0604020202020204" pitchFamily="34" charset="0"/>
              </a:rPr>
              <a:t>derart zu sichern, dass Geschosse </a:t>
            </a:r>
            <a:r>
              <a:rPr lang="de-DE" altLang="de-DE" sz="1400" dirty="0">
                <a:cs typeface="Arial" panose="020B0604020202020204" pitchFamily="34" charset="0"/>
              </a:rPr>
              <a:t>oder Schrote, die von Schützen abgefeuert werden, </a:t>
            </a:r>
            <a:r>
              <a:rPr lang="de-DE" altLang="de-DE" sz="1400" b="1" dirty="0">
                <a:cs typeface="Arial" panose="020B0604020202020204" pitchFamily="34" charset="0"/>
              </a:rPr>
              <a:t>die Schießbahn </a:t>
            </a:r>
            <a:r>
              <a:rPr lang="de-DE" altLang="de-DE" sz="1400" dirty="0">
                <a:cs typeface="Arial" panose="020B0604020202020204" pitchFamily="34" charset="0"/>
              </a:rPr>
              <a:t>oder deren nach außen abgesperrte Umgebung nach menschlichem Ermessen </a:t>
            </a:r>
            <a:r>
              <a:rPr lang="de-DE" altLang="de-DE" sz="1400" b="1" dirty="0">
                <a:cs typeface="Arial" panose="020B0604020202020204" pitchFamily="34" charset="0"/>
              </a:rPr>
              <a:t>nicht verlassen können</a:t>
            </a:r>
            <a:r>
              <a:rPr lang="de-DE" altLang="de-DE" sz="1400" dirty="0">
                <a:cs typeface="Arial" panose="020B0604020202020204" pitchFamily="34" charset="0"/>
              </a:rPr>
              <a:t>.</a:t>
            </a:r>
          </a:p>
          <a:p>
            <a:endParaRPr lang="de-DE" altLang="de-DE" sz="1400" dirty="0">
              <a:latin typeface="Times New Roman" panose="02020603050405020304" pitchFamily="18" charset="0"/>
              <a:cs typeface="Times New Roman" panose="02020603050405020304" pitchFamily="18" charset="0"/>
            </a:endParaRPr>
          </a:p>
          <a:p>
            <a:pPr>
              <a:spcBef>
                <a:spcPts val="25"/>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Jeder Schießstand ist laufend in einwandfreiem Zustand zu erhalten</a:t>
            </a:r>
            <a:r>
              <a:rPr lang="de-DE" altLang="de-DE" sz="1400" dirty="0">
                <a:cs typeface="Arial" panose="020B0604020202020204" pitchFamily="34" charset="0"/>
              </a:rPr>
              <a:t>. Die vorgeschriebenen Sicherheitseinrichtungen eines Schießstandes sind durch den Betreiber bzw. Erlaubnisinhaber ständig auf ihre Gebrauchssicherheit zu überwachen. Liegen erhebliche Mängel vor, ist der Schießbetrieb bis zu deren Beseitigung einzustellen.</a:t>
            </a:r>
          </a:p>
          <a:p>
            <a:endParaRPr lang="de-DE" altLang="de-DE" sz="1400" dirty="0">
              <a:latin typeface="Times New Roman" panose="02020603050405020304" pitchFamily="18" charset="0"/>
              <a:cs typeface="Times New Roman" panose="02020603050405020304" pitchFamily="18" charset="0"/>
            </a:endParaRPr>
          </a:p>
          <a:p>
            <a:pPr>
              <a:spcBef>
                <a:spcPts val="25"/>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Die Gefährdung </a:t>
            </a:r>
            <a:r>
              <a:rPr lang="de-DE" altLang="de-DE" sz="1400" dirty="0">
                <a:cs typeface="Arial" panose="020B0604020202020204" pitchFamily="34" charset="0"/>
              </a:rPr>
              <a:t>innerhalb des eingefriedeten Gebietes von Schießständen </a:t>
            </a:r>
            <a:r>
              <a:rPr lang="de-DE" altLang="de-DE" sz="1400" b="1" dirty="0">
                <a:cs typeface="Arial" panose="020B0604020202020204" pitchFamily="34" charset="0"/>
              </a:rPr>
              <a:t>ist durch sichtbare Warntafeln</a:t>
            </a:r>
            <a:r>
              <a:rPr lang="de-DE" altLang="de-DE" sz="1400" dirty="0">
                <a:cs typeface="Arial" panose="020B0604020202020204" pitchFamily="34" charset="0"/>
              </a:rPr>
              <a:t>, die in genügenden Abständen voneinander anzubringen sind, </a:t>
            </a:r>
            <a:r>
              <a:rPr lang="de-DE" altLang="de-DE" sz="1400" b="1" dirty="0">
                <a:cs typeface="Arial" panose="020B0604020202020204" pitchFamily="34" charset="0"/>
              </a:rPr>
              <a:t>anzuzeigen</a:t>
            </a:r>
            <a:r>
              <a:rPr lang="de-DE" altLang="de-DE" sz="1400" dirty="0">
                <a:cs typeface="Arial" panose="020B0604020202020204" pitchFamily="34" charset="0"/>
              </a:rPr>
              <a:t>. Die gelben Warntafeln sollen eine Größe von mindestens 20 x 25 cm haben  und folgende schwarze Beschriftung aufweisen:</a:t>
            </a:r>
          </a:p>
          <a:p>
            <a:endParaRPr lang="de-DE" altLang="de-DE" sz="1400" dirty="0">
              <a:latin typeface="Times New Roman" panose="02020603050405020304" pitchFamily="18" charset="0"/>
              <a:cs typeface="Times New Roman" panose="02020603050405020304" pitchFamily="18" charset="0"/>
            </a:endParaRPr>
          </a:p>
          <a:p>
            <a:pPr>
              <a:spcBef>
                <a:spcPts val="25"/>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Jede </a:t>
            </a:r>
            <a:r>
              <a:rPr lang="de-DE" altLang="de-DE" sz="1400" b="1" dirty="0">
                <a:cs typeface="Arial" panose="020B0604020202020204" pitchFamily="34" charset="0"/>
              </a:rPr>
              <a:t>Schießbahn darf nur von den Schützenständen aus oder durch einen unter Verschluss  zu haltenden Zugang betreten werden können</a:t>
            </a:r>
            <a:r>
              <a:rPr lang="de-DE" altLang="de-DE" sz="1400" dirty="0">
                <a:cs typeface="Arial" panose="020B0604020202020204" pitchFamily="34" charset="0"/>
              </a:rPr>
              <a:t>. Sie darf nur von hierzu beauftragten oder befugten Personen unter Wahrung aller Vorsichts- und Sicherungsmaßnahmen betreten werden.</a:t>
            </a:r>
          </a:p>
        </p:txBody>
      </p:sp>
      <p:sp>
        <p:nvSpPr>
          <p:cNvPr id="45059" name="object 7">
            <a:extLst>
              <a:ext uri="{FF2B5EF4-FFF2-40B4-BE49-F238E27FC236}">
                <a16:creationId xmlns:a16="http://schemas.microsoft.com/office/drawing/2014/main" id="{6E3D62B7-9F30-4301-9999-8473CDDD034C}"/>
              </a:ext>
            </a:extLst>
          </p:cNvPr>
          <p:cNvSpPr>
            <a:spLocks noChangeArrowheads="1"/>
          </p:cNvSpPr>
          <p:nvPr/>
        </p:nvSpPr>
        <p:spPr bwMode="auto">
          <a:xfrm>
            <a:off x="7219950" y="3065929"/>
            <a:ext cx="1601416" cy="1378214"/>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0E94D3C-CFD5-4659-802D-C71FFFBF9EA3}"/>
              </a:ext>
            </a:extLst>
          </p:cNvPr>
          <p:cNvSpPr txBox="1"/>
          <p:nvPr/>
        </p:nvSpPr>
        <p:spPr>
          <a:xfrm>
            <a:off x="933218" y="1989604"/>
            <a:ext cx="1387707" cy="215444"/>
          </a:xfrm>
          <a:prstGeom prst="rect">
            <a:avLst/>
          </a:prstGeom>
        </p:spPr>
        <p:txBody>
          <a:bodyPr wrap="square" lIns="0" tIns="0" rIns="0" bIns="0">
            <a:spAutoFit/>
          </a:bodyPr>
          <a:lstStyle/>
          <a:p>
            <a:pPr marL="10860">
              <a:defRPr/>
            </a:pPr>
            <a:r>
              <a:rPr sz="1400" b="1" spc="-4" dirty="0">
                <a:latin typeface="Arial"/>
                <a:cs typeface="Arial"/>
              </a:rPr>
              <a:t>Ge</a:t>
            </a:r>
            <a:r>
              <a:rPr sz="1400" b="1" spc="17" dirty="0">
                <a:latin typeface="Arial"/>
                <a:cs typeface="Arial"/>
              </a:rPr>
              <a:t>w</a:t>
            </a:r>
            <a:r>
              <a:rPr sz="1400" b="1" spc="-13" dirty="0">
                <a:latin typeface="Arial"/>
                <a:cs typeface="Arial"/>
              </a:rPr>
              <a:t>e</a:t>
            </a:r>
            <a:r>
              <a:rPr sz="1400" b="1" spc="-9" dirty="0">
                <a:latin typeface="Arial"/>
                <a:cs typeface="Arial"/>
              </a:rPr>
              <a:t>h</a:t>
            </a:r>
            <a:r>
              <a:rPr sz="1400" b="1" spc="4" dirty="0">
                <a:latin typeface="Arial"/>
                <a:cs typeface="Arial"/>
              </a:rPr>
              <a:t>r</a:t>
            </a:r>
            <a:r>
              <a:rPr sz="1400" b="1" spc="-4" dirty="0">
                <a:latin typeface="Arial"/>
                <a:cs typeface="Arial"/>
              </a:rPr>
              <a:t>s</a:t>
            </a:r>
            <a:r>
              <a:rPr sz="1400" b="1" spc="-13" dirty="0">
                <a:latin typeface="Arial"/>
                <a:cs typeface="Arial"/>
              </a:rPr>
              <a:t>t</a:t>
            </a:r>
            <a:r>
              <a:rPr sz="1400" b="1" spc="-4" dirty="0">
                <a:latin typeface="Arial"/>
                <a:cs typeface="Arial"/>
              </a:rPr>
              <a:t>ä</a:t>
            </a:r>
            <a:r>
              <a:rPr sz="1400" b="1" spc="-9" dirty="0">
                <a:latin typeface="Arial"/>
                <a:cs typeface="Arial"/>
              </a:rPr>
              <a:t>n</a:t>
            </a:r>
            <a:r>
              <a:rPr sz="1400" b="1" spc="-17" dirty="0">
                <a:latin typeface="Arial"/>
                <a:cs typeface="Arial"/>
              </a:rPr>
              <a:t>d</a:t>
            </a:r>
            <a:r>
              <a:rPr sz="1400" b="1" spc="-4" dirty="0">
                <a:latin typeface="Arial"/>
                <a:cs typeface="Arial"/>
              </a:rPr>
              <a:t>e</a:t>
            </a:r>
            <a:r>
              <a:rPr sz="1400" b="1" dirty="0">
                <a:latin typeface="Arial"/>
                <a:cs typeface="Arial"/>
              </a:rPr>
              <a:t>r</a:t>
            </a:r>
            <a:endParaRPr sz="1400">
              <a:latin typeface="Arial"/>
              <a:cs typeface="Arial"/>
            </a:endParaRPr>
          </a:p>
        </p:txBody>
      </p:sp>
      <p:sp>
        <p:nvSpPr>
          <p:cNvPr id="47107" name="object 3">
            <a:extLst>
              <a:ext uri="{FF2B5EF4-FFF2-40B4-BE49-F238E27FC236}">
                <a16:creationId xmlns:a16="http://schemas.microsoft.com/office/drawing/2014/main" id="{92129B14-7884-40AD-A42D-B25BE36E261F}"/>
              </a:ext>
            </a:extLst>
          </p:cNvPr>
          <p:cNvSpPr txBox="1">
            <a:spLocks noChangeArrowheads="1"/>
          </p:cNvSpPr>
          <p:nvPr/>
        </p:nvSpPr>
        <p:spPr bwMode="auto">
          <a:xfrm>
            <a:off x="2641600" y="1846263"/>
            <a:ext cx="50307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r>
              <a:rPr lang="de-DE" altLang="de-DE" sz="1400" dirty="0">
                <a:cs typeface="Arial" panose="020B0604020202020204" pitchFamily="34" charset="0"/>
              </a:rPr>
              <a:t>Seitlich oder hinter der Brüstung sind im Schützenstand Gewehrständer in ausreichender Anzahl aufzustellen, soweit nicht geeignete Gewehrablagen an der Brüstung angebracht sind.</a:t>
            </a:r>
          </a:p>
        </p:txBody>
      </p:sp>
      <p:sp>
        <p:nvSpPr>
          <p:cNvPr id="4" name="object 4">
            <a:extLst>
              <a:ext uri="{FF2B5EF4-FFF2-40B4-BE49-F238E27FC236}">
                <a16:creationId xmlns:a16="http://schemas.microsoft.com/office/drawing/2014/main" id="{FEBAB331-B757-4064-8D12-6C3FE59AEEA0}"/>
              </a:ext>
            </a:extLst>
          </p:cNvPr>
          <p:cNvSpPr txBox="1"/>
          <p:nvPr/>
        </p:nvSpPr>
        <p:spPr>
          <a:xfrm>
            <a:off x="968188" y="3212909"/>
            <a:ext cx="1200337" cy="215444"/>
          </a:xfrm>
          <a:prstGeom prst="rect">
            <a:avLst/>
          </a:prstGeom>
        </p:spPr>
        <p:txBody>
          <a:bodyPr wrap="square" lIns="0" tIns="0" rIns="0" bIns="0">
            <a:spAutoFit/>
          </a:bodyPr>
          <a:lstStyle/>
          <a:p>
            <a:pPr marL="10860">
              <a:defRPr/>
            </a:pPr>
            <a:r>
              <a:rPr sz="1400" b="1" spc="-9" dirty="0">
                <a:latin typeface="Arial"/>
                <a:cs typeface="Arial"/>
              </a:rPr>
              <a:t>F</a:t>
            </a:r>
            <a:r>
              <a:rPr sz="1400" b="1" spc="-4" dirty="0">
                <a:latin typeface="Arial"/>
                <a:cs typeface="Arial"/>
              </a:rPr>
              <a:t>e</a:t>
            </a:r>
            <a:r>
              <a:rPr sz="1400" b="1" spc="-9" dirty="0">
                <a:latin typeface="Arial"/>
                <a:cs typeface="Arial"/>
              </a:rPr>
              <a:t>u</a:t>
            </a:r>
            <a:r>
              <a:rPr sz="1400" b="1" spc="-4" dirty="0">
                <a:latin typeface="Arial"/>
                <a:cs typeface="Arial"/>
              </a:rPr>
              <a:t>e</a:t>
            </a:r>
            <a:r>
              <a:rPr sz="1400" b="1" spc="4" dirty="0">
                <a:latin typeface="Arial"/>
                <a:cs typeface="Arial"/>
              </a:rPr>
              <a:t>rl</a:t>
            </a:r>
            <a:r>
              <a:rPr sz="1400" b="1" spc="-9" dirty="0">
                <a:latin typeface="Arial"/>
                <a:cs typeface="Arial"/>
              </a:rPr>
              <a:t>ö</a:t>
            </a:r>
            <a:r>
              <a:rPr sz="1400" b="1" spc="-4" dirty="0">
                <a:latin typeface="Arial"/>
                <a:cs typeface="Arial"/>
              </a:rPr>
              <a:t>sc</a:t>
            </a:r>
            <a:r>
              <a:rPr sz="1400" b="1" spc="-9" dirty="0">
                <a:latin typeface="Arial"/>
                <a:cs typeface="Arial"/>
              </a:rPr>
              <a:t>h</a:t>
            </a:r>
            <a:r>
              <a:rPr sz="1400" b="1" spc="-13" dirty="0">
                <a:latin typeface="Arial"/>
                <a:cs typeface="Arial"/>
              </a:rPr>
              <a:t>e</a:t>
            </a:r>
            <a:r>
              <a:rPr sz="1400" b="1" dirty="0">
                <a:latin typeface="Arial"/>
                <a:cs typeface="Arial"/>
              </a:rPr>
              <a:t>r</a:t>
            </a:r>
            <a:endParaRPr sz="1400" dirty="0">
              <a:latin typeface="Arial"/>
              <a:cs typeface="Arial"/>
            </a:endParaRPr>
          </a:p>
        </p:txBody>
      </p:sp>
      <p:sp>
        <p:nvSpPr>
          <p:cNvPr id="47109" name="object 5">
            <a:extLst>
              <a:ext uri="{FF2B5EF4-FFF2-40B4-BE49-F238E27FC236}">
                <a16:creationId xmlns:a16="http://schemas.microsoft.com/office/drawing/2014/main" id="{F8623A00-D68E-47D4-85CE-3FDBC566A56D}"/>
              </a:ext>
            </a:extLst>
          </p:cNvPr>
          <p:cNvSpPr txBox="1">
            <a:spLocks noChangeArrowheads="1"/>
          </p:cNvSpPr>
          <p:nvPr/>
        </p:nvSpPr>
        <p:spPr bwMode="auto">
          <a:xfrm>
            <a:off x="2641600" y="2970961"/>
            <a:ext cx="509746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Unbeschadet baurechtlicher Forderungen oder Auflagen sind geeignete Feuerlöscher im Schützenstand anzubringen. Wasserlöscher entsprechen ebenfalls den derzeitigen Erkenntnissen des vorbeugenden Brandschutzes. Ablaufdatum!</a:t>
            </a:r>
          </a:p>
        </p:txBody>
      </p:sp>
      <p:sp>
        <p:nvSpPr>
          <p:cNvPr id="6" name="object 6">
            <a:extLst>
              <a:ext uri="{FF2B5EF4-FFF2-40B4-BE49-F238E27FC236}">
                <a16:creationId xmlns:a16="http://schemas.microsoft.com/office/drawing/2014/main" id="{F21E54C7-46F6-41BE-809B-911DC56FC4B8}"/>
              </a:ext>
            </a:extLst>
          </p:cNvPr>
          <p:cNvSpPr txBox="1"/>
          <p:nvPr/>
        </p:nvSpPr>
        <p:spPr>
          <a:xfrm>
            <a:off x="968188" y="5132347"/>
            <a:ext cx="1461874" cy="215444"/>
          </a:xfrm>
          <a:prstGeom prst="rect">
            <a:avLst/>
          </a:prstGeom>
        </p:spPr>
        <p:txBody>
          <a:bodyPr wrap="square" lIns="0" tIns="0" rIns="0" bIns="0">
            <a:spAutoFit/>
          </a:bodyPr>
          <a:lstStyle/>
          <a:p>
            <a:pPr marL="10860">
              <a:defRPr/>
            </a:pPr>
            <a:r>
              <a:rPr sz="1400" b="1" spc="-64" dirty="0">
                <a:latin typeface="Arial"/>
                <a:cs typeface="Arial"/>
              </a:rPr>
              <a:t>V</a:t>
            </a:r>
            <a:r>
              <a:rPr sz="1400" b="1" spc="-4" dirty="0">
                <a:latin typeface="Arial"/>
                <a:cs typeface="Arial"/>
              </a:rPr>
              <a:t>e</a:t>
            </a:r>
            <a:r>
              <a:rPr sz="1400" b="1" spc="4" dirty="0">
                <a:latin typeface="Arial"/>
                <a:cs typeface="Arial"/>
              </a:rPr>
              <a:t>r</a:t>
            </a:r>
            <a:r>
              <a:rPr sz="1400" b="1" spc="-9" dirty="0">
                <a:latin typeface="Arial"/>
                <a:cs typeface="Arial"/>
              </a:rPr>
              <a:t>b</a:t>
            </a:r>
            <a:r>
              <a:rPr sz="1400" b="1" spc="-4" dirty="0">
                <a:latin typeface="Arial"/>
                <a:cs typeface="Arial"/>
              </a:rPr>
              <a:t>a</a:t>
            </a:r>
            <a:r>
              <a:rPr sz="1400" b="1" spc="-9" dirty="0">
                <a:latin typeface="Arial"/>
                <a:cs typeface="Arial"/>
              </a:rPr>
              <a:t>nd</a:t>
            </a:r>
            <a:r>
              <a:rPr sz="1400" b="1" spc="-4" dirty="0">
                <a:latin typeface="Arial"/>
                <a:cs typeface="Arial"/>
              </a:rPr>
              <a:t>skas</a:t>
            </a:r>
            <a:r>
              <a:rPr sz="1400" b="1" spc="-13" dirty="0">
                <a:latin typeface="Arial"/>
                <a:cs typeface="Arial"/>
              </a:rPr>
              <a:t>t</a:t>
            </a:r>
            <a:r>
              <a:rPr sz="1400" b="1" spc="-4" dirty="0">
                <a:latin typeface="Arial"/>
                <a:cs typeface="Arial"/>
              </a:rPr>
              <a:t>e</a:t>
            </a:r>
            <a:r>
              <a:rPr sz="1400" b="1" dirty="0">
                <a:latin typeface="Arial"/>
                <a:cs typeface="Arial"/>
              </a:rPr>
              <a:t>n</a:t>
            </a:r>
            <a:endParaRPr sz="1400" dirty="0">
              <a:latin typeface="Arial"/>
              <a:cs typeface="Arial"/>
            </a:endParaRPr>
          </a:p>
        </p:txBody>
      </p:sp>
      <p:sp>
        <p:nvSpPr>
          <p:cNvPr id="47111" name="object 7">
            <a:extLst>
              <a:ext uri="{FF2B5EF4-FFF2-40B4-BE49-F238E27FC236}">
                <a16:creationId xmlns:a16="http://schemas.microsoft.com/office/drawing/2014/main" id="{F9840CAE-1A4F-4024-8188-4F6D1E8B80B6}"/>
              </a:ext>
            </a:extLst>
          </p:cNvPr>
          <p:cNvSpPr txBox="1">
            <a:spLocks noChangeArrowheads="1"/>
          </p:cNvSpPr>
          <p:nvPr/>
        </p:nvSpPr>
        <p:spPr bwMode="auto">
          <a:xfrm>
            <a:off x="2641600" y="4273369"/>
            <a:ext cx="49149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r>
              <a:rPr lang="de-DE" altLang="de-DE" sz="1400">
                <a:cs typeface="Arial" panose="020B0604020202020204" pitchFamily="34" charset="0"/>
              </a:rPr>
              <a:t>Um im Bedarfsfall erste Hilfe leisten zu können, ist an leicht zugänglicher Stelle ein Verbandskasten aufzubewahren. Der Aufbewahrungsort ist mit einem grünen Kreuz deutlich zu kennzeichnen.</a:t>
            </a:r>
          </a:p>
        </p:txBody>
      </p:sp>
      <p:sp>
        <p:nvSpPr>
          <p:cNvPr id="10" name="object 10">
            <a:extLst>
              <a:ext uri="{FF2B5EF4-FFF2-40B4-BE49-F238E27FC236}">
                <a16:creationId xmlns:a16="http://schemas.microsoft.com/office/drawing/2014/main" id="{A13221C2-175B-4B92-8684-7ADD044F9A51}"/>
              </a:ext>
            </a:extLst>
          </p:cNvPr>
          <p:cNvSpPr txBox="1"/>
          <p:nvPr/>
        </p:nvSpPr>
        <p:spPr>
          <a:xfrm>
            <a:off x="1192213" y="733425"/>
            <a:ext cx="4967287" cy="785813"/>
          </a:xfrm>
          <a:prstGeom prst="rect">
            <a:avLst/>
          </a:prstGeom>
        </p:spPr>
        <p:txBody>
          <a:bodyPr lIns="0" tIns="0" rIns="0" bIns="0">
            <a:spAutoFit/>
          </a:bodyPr>
          <a:lstStyle/>
          <a:p>
            <a:pPr marL="1033307">
              <a:defRPr/>
            </a:pPr>
            <a:endParaRPr sz="1796" dirty="0">
              <a:latin typeface="Book Antiqua"/>
              <a:cs typeface="Book Antiqua"/>
            </a:endParaRPr>
          </a:p>
          <a:p>
            <a:pPr marL="10860">
              <a:spcBef>
                <a:spcPts val="1411"/>
              </a:spcBef>
              <a:defRPr/>
            </a:pPr>
            <a:r>
              <a:rPr sz="2138" b="1" spc="-17" dirty="0">
                <a:latin typeface="Arial"/>
                <a:cs typeface="Arial"/>
              </a:rPr>
              <a:t>Sc</a:t>
            </a:r>
            <a:r>
              <a:rPr sz="2138" b="1" spc="-21" dirty="0">
                <a:latin typeface="Arial"/>
                <a:cs typeface="Arial"/>
              </a:rPr>
              <a:t>h</a:t>
            </a:r>
            <a:r>
              <a:rPr sz="2138" b="1" spc="-13" dirty="0">
                <a:latin typeface="Arial"/>
                <a:cs typeface="Arial"/>
              </a:rPr>
              <a:t>ie</a:t>
            </a:r>
            <a:r>
              <a:rPr sz="2138" b="1" spc="-21" dirty="0">
                <a:latin typeface="Arial"/>
                <a:cs typeface="Arial"/>
              </a:rPr>
              <a:t>ß</a:t>
            </a:r>
            <a:r>
              <a:rPr sz="2138" b="1" spc="-13" dirty="0">
                <a:latin typeface="Arial"/>
                <a:cs typeface="Arial"/>
              </a:rPr>
              <a:t>sta</a:t>
            </a:r>
            <a:r>
              <a:rPr sz="2138" b="1" spc="-17" dirty="0">
                <a:latin typeface="Arial"/>
                <a:cs typeface="Arial"/>
              </a:rPr>
              <a:t>nd-R</a:t>
            </a:r>
            <a:r>
              <a:rPr sz="2138" b="1" spc="-13" dirty="0">
                <a:latin typeface="Arial"/>
                <a:cs typeface="Arial"/>
              </a:rPr>
              <a:t>ic</a:t>
            </a:r>
            <a:r>
              <a:rPr sz="2138" b="1" spc="-17" dirty="0">
                <a:latin typeface="Arial"/>
                <a:cs typeface="Arial"/>
              </a:rPr>
              <a:t>ht</a:t>
            </a:r>
            <a:r>
              <a:rPr sz="2138" b="1" spc="-9" dirty="0">
                <a:latin typeface="Arial"/>
                <a:cs typeface="Arial"/>
              </a:rPr>
              <a:t>li</a:t>
            </a:r>
            <a:r>
              <a:rPr sz="2138" b="1" spc="-21" dirty="0">
                <a:latin typeface="Arial"/>
                <a:cs typeface="Arial"/>
              </a:rPr>
              <a:t>n</a:t>
            </a:r>
            <a:r>
              <a:rPr sz="2138" b="1" spc="-13" dirty="0">
                <a:latin typeface="Arial"/>
                <a:cs typeface="Arial"/>
              </a:rPr>
              <a:t>ien</a:t>
            </a:r>
            <a:endParaRPr sz="2138" dirty="0">
              <a:latin typeface="Arial"/>
              <a:cs typeface="Arial"/>
            </a:endParaRPr>
          </a:p>
        </p:txBody>
      </p:sp>
      <p:sp>
        <p:nvSpPr>
          <p:cNvPr id="47113" name="object 12">
            <a:extLst>
              <a:ext uri="{FF2B5EF4-FFF2-40B4-BE49-F238E27FC236}">
                <a16:creationId xmlns:a16="http://schemas.microsoft.com/office/drawing/2014/main" id="{8A3504DE-7835-45C4-9113-EE1C633C06AB}"/>
              </a:ext>
            </a:extLst>
          </p:cNvPr>
          <p:cNvSpPr>
            <a:spLocks noChangeArrowheads="1"/>
          </p:cNvSpPr>
          <p:nvPr/>
        </p:nvSpPr>
        <p:spPr bwMode="auto">
          <a:xfrm>
            <a:off x="2641600" y="4979807"/>
            <a:ext cx="2119313" cy="15970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47114" name="object 13">
            <a:extLst>
              <a:ext uri="{FF2B5EF4-FFF2-40B4-BE49-F238E27FC236}">
                <a16:creationId xmlns:a16="http://schemas.microsoft.com/office/drawing/2014/main" id="{A67120B1-06DA-4616-8E80-44C4F513B445}"/>
              </a:ext>
            </a:extLst>
          </p:cNvPr>
          <p:cNvSpPr>
            <a:spLocks noChangeArrowheads="1"/>
          </p:cNvSpPr>
          <p:nvPr/>
        </p:nvSpPr>
        <p:spPr bwMode="auto">
          <a:xfrm>
            <a:off x="5861050" y="5003619"/>
            <a:ext cx="1522413" cy="15224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50D69DA-DAD3-497F-9B10-0C3F55961B72}"/>
              </a:ext>
            </a:extLst>
          </p:cNvPr>
          <p:cNvSpPr txBox="1"/>
          <p:nvPr/>
        </p:nvSpPr>
        <p:spPr>
          <a:xfrm>
            <a:off x="1192213" y="1189038"/>
            <a:ext cx="4967287" cy="330200"/>
          </a:xfrm>
          <a:prstGeom prst="rect">
            <a:avLst/>
          </a:prstGeom>
        </p:spPr>
        <p:txBody>
          <a:bodyPr lIns="0" tIns="0" rIns="0" bIns="0">
            <a:spAutoFit/>
          </a:bodyPr>
          <a:lstStyle/>
          <a:p>
            <a:pPr marL="10860">
              <a:spcBef>
                <a:spcPts val="1411"/>
              </a:spcBef>
              <a:defRPr/>
            </a:pPr>
            <a:r>
              <a:rPr sz="2138" b="1" spc="-17" dirty="0" err="1">
                <a:latin typeface="Arial"/>
                <a:cs typeface="Arial"/>
              </a:rPr>
              <a:t>Sc</a:t>
            </a:r>
            <a:r>
              <a:rPr sz="2138" b="1" spc="-21" dirty="0" err="1">
                <a:latin typeface="Arial"/>
                <a:cs typeface="Arial"/>
              </a:rPr>
              <a:t>h</a:t>
            </a:r>
            <a:r>
              <a:rPr sz="2138" b="1" spc="-13" dirty="0" err="1">
                <a:latin typeface="Arial"/>
                <a:cs typeface="Arial"/>
              </a:rPr>
              <a:t>ie</a:t>
            </a:r>
            <a:r>
              <a:rPr sz="2138" b="1" spc="-21" dirty="0" err="1">
                <a:latin typeface="Arial"/>
                <a:cs typeface="Arial"/>
              </a:rPr>
              <a:t>ß</a:t>
            </a:r>
            <a:r>
              <a:rPr sz="2138" b="1" spc="-13" dirty="0" err="1">
                <a:latin typeface="Arial"/>
                <a:cs typeface="Arial"/>
              </a:rPr>
              <a:t>sta</a:t>
            </a:r>
            <a:r>
              <a:rPr sz="2138" b="1" spc="-17" dirty="0" err="1">
                <a:latin typeface="Arial"/>
                <a:cs typeface="Arial"/>
              </a:rPr>
              <a:t>nd-R</a:t>
            </a:r>
            <a:r>
              <a:rPr sz="2138" b="1" spc="-13" dirty="0" err="1">
                <a:latin typeface="Arial"/>
                <a:cs typeface="Arial"/>
              </a:rPr>
              <a:t>ic</a:t>
            </a:r>
            <a:r>
              <a:rPr sz="2138" b="1" spc="-17" dirty="0" err="1">
                <a:latin typeface="Arial"/>
                <a:cs typeface="Arial"/>
              </a:rPr>
              <a:t>ht</a:t>
            </a:r>
            <a:r>
              <a:rPr sz="2138" b="1" spc="-9" dirty="0" err="1">
                <a:latin typeface="Arial"/>
                <a:cs typeface="Arial"/>
              </a:rPr>
              <a:t>li</a:t>
            </a:r>
            <a:r>
              <a:rPr sz="2138" b="1" spc="-21" dirty="0" err="1">
                <a:latin typeface="Arial"/>
                <a:cs typeface="Arial"/>
              </a:rPr>
              <a:t>n</a:t>
            </a:r>
            <a:r>
              <a:rPr sz="2138" b="1" spc="-13" dirty="0" err="1">
                <a:latin typeface="Arial"/>
                <a:cs typeface="Arial"/>
              </a:rPr>
              <a:t>ien</a:t>
            </a:r>
            <a:endParaRPr sz="2138" dirty="0">
              <a:latin typeface="Arial"/>
              <a:cs typeface="Arial"/>
            </a:endParaRPr>
          </a:p>
        </p:txBody>
      </p:sp>
      <p:sp>
        <p:nvSpPr>
          <p:cNvPr id="6" name="object 6">
            <a:extLst>
              <a:ext uri="{FF2B5EF4-FFF2-40B4-BE49-F238E27FC236}">
                <a16:creationId xmlns:a16="http://schemas.microsoft.com/office/drawing/2014/main" id="{54E00A15-8E6D-4F5C-AC8D-02B80F285D5D}"/>
              </a:ext>
            </a:extLst>
          </p:cNvPr>
          <p:cNvSpPr txBox="1"/>
          <p:nvPr/>
        </p:nvSpPr>
        <p:spPr>
          <a:xfrm>
            <a:off x="812801" y="1819275"/>
            <a:ext cx="1541462" cy="215444"/>
          </a:xfrm>
          <a:prstGeom prst="rect">
            <a:avLst/>
          </a:prstGeom>
        </p:spPr>
        <p:txBody>
          <a:bodyPr wrap="square" lIns="0" tIns="0" rIns="0" bIns="0">
            <a:spAutoFit/>
          </a:bodyPr>
          <a:lstStyle/>
          <a:p>
            <a:pPr marL="10860">
              <a:defRPr/>
            </a:pPr>
            <a:r>
              <a:rPr sz="1400" b="1" spc="-97" dirty="0">
                <a:latin typeface="Arial"/>
                <a:cs typeface="Arial"/>
              </a:rPr>
              <a:t>T</a:t>
            </a:r>
            <a:r>
              <a:rPr sz="1400" b="1" spc="-4" dirty="0">
                <a:latin typeface="Arial"/>
                <a:cs typeface="Arial"/>
              </a:rPr>
              <a:t>a</a:t>
            </a:r>
            <a:r>
              <a:rPr sz="1400" b="1" dirty="0">
                <a:latin typeface="Arial"/>
                <a:cs typeface="Arial"/>
              </a:rPr>
              <a:t>f</a:t>
            </a:r>
            <a:r>
              <a:rPr sz="1400" b="1" spc="-4" dirty="0">
                <a:latin typeface="Arial"/>
                <a:cs typeface="Arial"/>
              </a:rPr>
              <a:t>e</a:t>
            </a:r>
            <a:r>
              <a:rPr sz="1400" b="1" dirty="0">
                <a:latin typeface="Arial"/>
                <a:cs typeface="Arial"/>
              </a:rPr>
              <a:t>l</a:t>
            </a:r>
            <a:r>
              <a:rPr sz="1400" b="1" spc="-21" dirty="0">
                <a:latin typeface="Arial"/>
                <a:cs typeface="Arial"/>
              </a:rPr>
              <a:t> </a:t>
            </a:r>
            <a:r>
              <a:rPr sz="1400" b="1" spc="4" dirty="0">
                <a:latin typeface="Arial"/>
                <a:cs typeface="Arial"/>
              </a:rPr>
              <a:t>„</a:t>
            </a:r>
            <a:r>
              <a:rPr sz="1400" b="1" spc="-38" dirty="0">
                <a:latin typeface="Arial"/>
                <a:cs typeface="Arial"/>
              </a:rPr>
              <a:t>A</a:t>
            </a:r>
            <a:r>
              <a:rPr sz="1400" b="1" spc="-9" dirty="0">
                <a:latin typeface="Arial"/>
                <a:cs typeface="Arial"/>
              </a:rPr>
              <a:t>u</a:t>
            </a:r>
            <a:r>
              <a:rPr sz="1400" b="1" dirty="0">
                <a:latin typeface="Arial"/>
                <a:cs typeface="Arial"/>
              </a:rPr>
              <a:t>f</a:t>
            </a:r>
            <a:r>
              <a:rPr sz="1400" b="1" spc="-4" dirty="0">
                <a:latin typeface="Arial"/>
                <a:cs typeface="Arial"/>
              </a:rPr>
              <a:t>s</a:t>
            </a:r>
            <a:r>
              <a:rPr sz="1400" b="1" spc="4" dirty="0">
                <a:latin typeface="Arial"/>
                <a:cs typeface="Arial"/>
              </a:rPr>
              <a:t>i</a:t>
            </a:r>
            <a:r>
              <a:rPr sz="1400" b="1" spc="-4" dirty="0">
                <a:latin typeface="Arial"/>
                <a:cs typeface="Arial"/>
              </a:rPr>
              <a:t>c</a:t>
            </a:r>
            <a:r>
              <a:rPr sz="1400" b="1" spc="-9" dirty="0">
                <a:latin typeface="Arial"/>
                <a:cs typeface="Arial"/>
              </a:rPr>
              <a:t>h</a:t>
            </a:r>
            <a:r>
              <a:rPr sz="1400" b="1" dirty="0">
                <a:latin typeface="Arial"/>
                <a:cs typeface="Arial"/>
              </a:rPr>
              <a:t>t“</a:t>
            </a:r>
            <a:endParaRPr sz="1400" dirty="0">
              <a:latin typeface="Arial"/>
              <a:cs typeface="Arial"/>
            </a:endParaRPr>
          </a:p>
        </p:txBody>
      </p:sp>
      <p:sp>
        <p:nvSpPr>
          <p:cNvPr id="49156" name="object 7">
            <a:extLst>
              <a:ext uri="{FF2B5EF4-FFF2-40B4-BE49-F238E27FC236}">
                <a16:creationId xmlns:a16="http://schemas.microsoft.com/office/drawing/2014/main" id="{E3DD9F60-D7D4-41B4-948A-3869AD16678E}"/>
              </a:ext>
            </a:extLst>
          </p:cNvPr>
          <p:cNvSpPr txBox="1">
            <a:spLocks noChangeArrowheads="1"/>
          </p:cNvSpPr>
          <p:nvPr/>
        </p:nvSpPr>
        <p:spPr bwMode="auto">
          <a:xfrm>
            <a:off x="2840038" y="1819275"/>
            <a:ext cx="54911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eine Tafel mit dem Namen der jeweiligen verantwortlichen Aufsichtsperson ist an gut sichtbarer Stelle auszuhängen. </a:t>
            </a:r>
            <a:r>
              <a:rPr lang="de-DE" altLang="de-DE" sz="1400" b="1" dirty="0">
                <a:cs typeface="Arial" panose="020B0604020202020204" pitchFamily="34" charset="0"/>
              </a:rPr>
              <a:t>(bin ich jetzt als </a:t>
            </a:r>
            <a:r>
              <a:rPr lang="de-DE" altLang="de-DE" sz="1400" b="1" dirty="0" err="1">
                <a:cs typeface="Arial" panose="020B0604020202020204" pitchFamily="34" charset="0"/>
              </a:rPr>
              <a:t>Ausfsicht</a:t>
            </a:r>
            <a:r>
              <a:rPr lang="de-DE" altLang="de-DE" sz="1400" b="1" dirty="0">
                <a:cs typeface="Arial" panose="020B0604020202020204" pitchFamily="34" charset="0"/>
              </a:rPr>
              <a:t> eingetragen?)</a:t>
            </a:r>
            <a:endParaRPr lang="de-DE" altLang="de-DE" sz="1400" dirty="0">
              <a:cs typeface="Arial" panose="020B0604020202020204" pitchFamily="34" charset="0"/>
            </a:endParaRPr>
          </a:p>
          <a:p>
            <a:endParaRPr lang="de-DE" altLang="de-DE" sz="1400" dirty="0">
              <a:cs typeface="Arial" panose="020B0604020202020204" pitchFamily="34" charset="0"/>
            </a:endParaRPr>
          </a:p>
        </p:txBody>
      </p:sp>
      <p:sp>
        <p:nvSpPr>
          <p:cNvPr id="8" name="object 8">
            <a:extLst>
              <a:ext uri="{FF2B5EF4-FFF2-40B4-BE49-F238E27FC236}">
                <a16:creationId xmlns:a16="http://schemas.microsoft.com/office/drawing/2014/main" id="{40C12253-60DF-477E-863C-73D1BC1E445D}"/>
              </a:ext>
            </a:extLst>
          </p:cNvPr>
          <p:cNvSpPr txBox="1"/>
          <p:nvPr/>
        </p:nvSpPr>
        <p:spPr>
          <a:xfrm>
            <a:off x="812801" y="2680724"/>
            <a:ext cx="1920874" cy="399661"/>
          </a:xfrm>
          <a:prstGeom prst="rect">
            <a:avLst/>
          </a:prstGeom>
        </p:spPr>
        <p:txBody>
          <a:bodyPr wrap="square" lIns="0" tIns="0" rIns="0" bIns="0">
            <a:spAutoFit/>
          </a:bodyPr>
          <a:lstStyle/>
          <a:p>
            <a:pPr marL="10860">
              <a:defRPr/>
            </a:pPr>
            <a:endParaRPr lang="de-DE" sz="1197" b="1" spc="-4" dirty="0">
              <a:latin typeface="Arial"/>
              <a:cs typeface="Arial"/>
            </a:endParaRPr>
          </a:p>
          <a:p>
            <a:pPr marL="10860">
              <a:defRPr/>
            </a:pPr>
            <a:r>
              <a:rPr sz="1400" b="1" spc="-4" dirty="0" err="1">
                <a:latin typeface="Arial"/>
                <a:cs typeface="Arial"/>
              </a:rPr>
              <a:t>Sc</a:t>
            </a:r>
            <a:r>
              <a:rPr sz="1400" b="1" spc="-9" dirty="0" err="1">
                <a:latin typeface="Arial"/>
                <a:cs typeface="Arial"/>
              </a:rPr>
              <a:t>h</a:t>
            </a:r>
            <a:r>
              <a:rPr sz="1400" b="1" spc="4" dirty="0" err="1">
                <a:latin typeface="Arial"/>
                <a:cs typeface="Arial"/>
              </a:rPr>
              <a:t>i</a:t>
            </a:r>
            <a:r>
              <a:rPr sz="1400" b="1" spc="-4" dirty="0" err="1">
                <a:latin typeface="Arial"/>
                <a:cs typeface="Arial"/>
              </a:rPr>
              <a:t>e</a:t>
            </a:r>
            <a:r>
              <a:rPr sz="1400" b="1" spc="-9" dirty="0" err="1">
                <a:latin typeface="Arial"/>
                <a:cs typeface="Arial"/>
              </a:rPr>
              <a:t>ß</a:t>
            </a:r>
            <a:r>
              <a:rPr sz="1400" b="1" spc="-4" dirty="0" err="1">
                <a:latin typeface="Arial"/>
                <a:cs typeface="Arial"/>
              </a:rPr>
              <a:t>s</a:t>
            </a:r>
            <a:r>
              <a:rPr sz="1400" b="1" dirty="0" err="1">
                <a:latin typeface="Arial"/>
                <a:cs typeface="Arial"/>
              </a:rPr>
              <a:t>t</a:t>
            </a:r>
            <a:r>
              <a:rPr sz="1400" b="1" spc="-4" dirty="0" err="1">
                <a:latin typeface="Arial"/>
                <a:cs typeface="Arial"/>
              </a:rPr>
              <a:t>a</a:t>
            </a:r>
            <a:r>
              <a:rPr sz="1400" b="1" spc="-9" dirty="0" err="1">
                <a:latin typeface="Arial"/>
                <a:cs typeface="Arial"/>
              </a:rPr>
              <a:t>nd</a:t>
            </a:r>
            <a:r>
              <a:rPr sz="1400" b="1" spc="-17" dirty="0" err="1">
                <a:latin typeface="Arial"/>
                <a:cs typeface="Arial"/>
              </a:rPr>
              <a:t>o</a:t>
            </a:r>
            <a:r>
              <a:rPr sz="1400" b="1" spc="4" dirty="0" err="1">
                <a:latin typeface="Arial"/>
                <a:cs typeface="Arial"/>
              </a:rPr>
              <a:t>r</a:t>
            </a:r>
            <a:r>
              <a:rPr sz="1400" b="1" spc="-9" dirty="0" err="1">
                <a:latin typeface="Arial"/>
                <a:cs typeface="Arial"/>
              </a:rPr>
              <a:t>dnun</a:t>
            </a:r>
            <a:r>
              <a:rPr sz="1400" b="1" dirty="0" err="1">
                <a:latin typeface="Arial"/>
                <a:cs typeface="Arial"/>
              </a:rPr>
              <a:t>g</a:t>
            </a:r>
            <a:endParaRPr sz="1400" dirty="0">
              <a:latin typeface="Arial"/>
              <a:cs typeface="Arial"/>
            </a:endParaRPr>
          </a:p>
        </p:txBody>
      </p:sp>
      <p:sp>
        <p:nvSpPr>
          <p:cNvPr id="49158" name="object 9">
            <a:extLst>
              <a:ext uri="{FF2B5EF4-FFF2-40B4-BE49-F238E27FC236}">
                <a16:creationId xmlns:a16="http://schemas.microsoft.com/office/drawing/2014/main" id="{DEBD2A16-3FDD-4CC7-80F0-975A1D161517}"/>
              </a:ext>
            </a:extLst>
          </p:cNvPr>
          <p:cNvSpPr txBox="1">
            <a:spLocks noChangeArrowheads="1"/>
          </p:cNvSpPr>
          <p:nvPr/>
        </p:nvSpPr>
        <p:spPr bwMode="auto">
          <a:xfrm>
            <a:off x="2840038" y="2671764"/>
            <a:ext cx="54911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dirty="0">
              <a:cs typeface="Arial" panose="020B0604020202020204" pitchFamily="34" charset="0"/>
            </a:endParaRPr>
          </a:p>
          <a:p>
            <a:r>
              <a:rPr lang="de-DE" altLang="de-DE" sz="1400" dirty="0">
                <a:cs typeface="Arial" panose="020B0604020202020204" pitchFamily="34" charset="0"/>
              </a:rPr>
              <a:t>des Deutschen Schützenbundes ist in der jeweils gültigen Fassung an für jedermann erkennbarer Stelle auszuhängen. Gültige Version am Gau oder beim BSSB erfragen, wird bei der Standabnahme festgestellt.</a:t>
            </a:r>
          </a:p>
        </p:txBody>
      </p:sp>
      <p:sp>
        <p:nvSpPr>
          <p:cNvPr id="49159" name="object 10">
            <a:extLst>
              <a:ext uri="{FF2B5EF4-FFF2-40B4-BE49-F238E27FC236}">
                <a16:creationId xmlns:a16="http://schemas.microsoft.com/office/drawing/2014/main" id="{E1BD11A4-9DA5-4AE2-969F-31CA9B3D9D1A}"/>
              </a:ext>
            </a:extLst>
          </p:cNvPr>
          <p:cNvSpPr txBox="1">
            <a:spLocks noChangeArrowheads="1"/>
          </p:cNvSpPr>
          <p:nvPr/>
        </p:nvSpPr>
        <p:spPr bwMode="auto">
          <a:xfrm>
            <a:off x="2840036" y="3481727"/>
            <a:ext cx="5080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dirty="0">
              <a:cs typeface="Arial" panose="020B0604020202020204" pitchFamily="34" charset="0"/>
            </a:endParaRPr>
          </a:p>
          <a:p>
            <a:endParaRPr lang="de-DE" altLang="de-DE" sz="1400" dirty="0">
              <a:cs typeface="Arial" panose="020B0604020202020204" pitchFamily="34" charset="0"/>
            </a:endParaRPr>
          </a:p>
          <a:p>
            <a:r>
              <a:rPr lang="de-DE" altLang="de-DE" sz="1400" dirty="0">
                <a:cs typeface="Arial" panose="020B0604020202020204" pitchFamily="34" charset="0"/>
              </a:rPr>
              <a:t>Entsprechende Regeln anderer Verbände oder des Deutschen Jagdschutzverbandes können ebenfalls ausgehängt werden.</a:t>
            </a:r>
          </a:p>
        </p:txBody>
      </p:sp>
      <p:sp>
        <p:nvSpPr>
          <p:cNvPr id="49160" name="object 11">
            <a:extLst>
              <a:ext uri="{FF2B5EF4-FFF2-40B4-BE49-F238E27FC236}">
                <a16:creationId xmlns:a16="http://schemas.microsoft.com/office/drawing/2014/main" id="{84ACA78B-DA1E-4B60-81CB-77C1B35ABB7A}"/>
              </a:ext>
            </a:extLst>
          </p:cNvPr>
          <p:cNvSpPr txBox="1">
            <a:spLocks noChangeArrowheads="1"/>
          </p:cNvSpPr>
          <p:nvPr/>
        </p:nvSpPr>
        <p:spPr bwMode="auto">
          <a:xfrm>
            <a:off x="812801" y="3631079"/>
            <a:ext cx="1490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zugelassene Waffen- und Munitionsarten</a:t>
            </a:r>
            <a:endParaRPr lang="de-DE" altLang="de-DE" sz="1400" dirty="0">
              <a:cs typeface="Arial" panose="020B0604020202020204" pitchFamily="34" charset="0"/>
            </a:endParaRPr>
          </a:p>
        </p:txBody>
      </p:sp>
      <p:sp>
        <p:nvSpPr>
          <p:cNvPr id="49161" name="object 12">
            <a:extLst>
              <a:ext uri="{FF2B5EF4-FFF2-40B4-BE49-F238E27FC236}">
                <a16:creationId xmlns:a16="http://schemas.microsoft.com/office/drawing/2014/main" id="{FD50B93C-709C-4640-8990-19D19A7CBEB4}"/>
              </a:ext>
            </a:extLst>
          </p:cNvPr>
          <p:cNvSpPr txBox="1">
            <a:spLocks noChangeArrowheads="1"/>
          </p:cNvSpPr>
          <p:nvPr/>
        </p:nvSpPr>
        <p:spPr bwMode="auto">
          <a:xfrm>
            <a:off x="2840037" y="4509627"/>
            <a:ext cx="5491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solidFill>
                  <a:srgbClr val="FF0000"/>
                </a:solidFill>
                <a:cs typeface="Arial" panose="020B0604020202020204" pitchFamily="34" charset="0"/>
              </a:rPr>
              <a:t>Hinweistafeln, aus denen die für den jeweiligen Schießstand zugelassenen Waffen- und Munitionsarten hervorgehen, sind an gut sichtbarer Stelle anzubringen.</a:t>
            </a:r>
          </a:p>
        </p:txBody>
      </p:sp>
      <p:sp>
        <p:nvSpPr>
          <p:cNvPr id="49162" name="object 13">
            <a:extLst>
              <a:ext uri="{FF2B5EF4-FFF2-40B4-BE49-F238E27FC236}">
                <a16:creationId xmlns:a16="http://schemas.microsoft.com/office/drawing/2014/main" id="{1A02AF6D-029A-4A60-A5A4-C1EF01C62CAD}"/>
              </a:ext>
            </a:extLst>
          </p:cNvPr>
          <p:cNvSpPr txBox="1">
            <a:spLocks noChangeArrowheads="1"/>
          </p:cNvSpPr>
          <p:nvPr/>
        </p:nvSpPr>
        <p:spPr bwMode="auto">
          <a:xfrm>
            <a:off x="2840038" y="5338490"/>
            <a:ext cx="54911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Die Verwendung von Geschossen mit </a:t>
            </a:r>
            <a:r>
              <a:rPr lang="de-DE" altLang="de-DE" sz="1400" dirty="0" err="1">
                <a:cs typeface="Arial" panose="020B0604020202020204" pitchFamily="34" charset="0"/>
              </a:rPr>
              <a:t>Hartkern</a:t>
            </a:r>
            <a:r>
              <a:rPr lang="de-DE" altLang="de-DE" sz="1400" dirty="0">
                <a:cs typeface="Arial" panose="020B0604020202020204" pitchFamily="34" charset="0"/>
              </a:rPr>
              <a:t>, Leuchtspurmunition und Brandsätzen sowie sonstigen pyrotechnischen Geschossen ist durch einen deutlichen Hinweis in den Schützenständen zu untersagen.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97F6DBC0-50A3-4B10-B511-0FB14FBDE4F9}"/>
              </a:ext>
            </a:extLst>
          </p:cNvPr>
          <p:cNvSpPr txBox="1"/>
          <p:nvPr/>
        </p:nvSpPr>
        <p:spPr>
          <a:xfrm>
            <a:off x="204788" y="1082780"/>
            <a:ext cx="8832119" cy="5899757"/>
          </a:xfrm>
          <a:prstGeom prst="rect">
            <a:avLst/>
          </a:prstGeom>
        </p:spPr>
        <p:txBody>
          <a:bodyPr wrap="square" lIns="0" tIns="0" rIns="0" bIns="0">
            <a:spAutoFit/>
          </a:bodyPr>
          <a:lstStyle/>
          <a:p>
            <a:pPr marL="10860">
              <a:defRPr/>
            </a:pPr>
            <a:r>
              <a:rPr lang="de-DE" sz="2000" dirty="0">
                <a:latin typeface="Arial"/>
                <a:cs typeface="Arial"/>
              </a:rPr>
              <a:t>Ein paar Worte zu Organisationsstruktur der Schützen</a:t>
            </a:r>
          </a:p>
          <a:p>
            <a:pPr marL="10860">
              <a:defRPr/>
            </a:pPr>
            <a:endParaRPr lang="de-DE" dirty="0">
              <a:latin typeface="Arial"/>
              <a:cs typeface="Arial"/>
            </a:endParaRPr>
          </a:p>
          <a:p>
            <a:pPr marL="10860">
              <a:defRPr/>
            </a:pPr>
            <a:r>
              <a:rPr lang="de-DE" dirty="0">
                <a:latin typeface="Arial"/>
                <a:cs typeface="Arial"/>
              </a:rPr>
              <a:t>		Die Schützen im BSSB sind folgendermaßen organisiert:</a:t>
            </a:r>
          </a:p>
          <a:p>
            <a:pPr marL="10860">
              <a:defRPr/>
            </a:pPr>
            <a:r>
              <a:rPr lang="de-DE" dirty="0">
                <a:latin typeface="Arial"/>
                <a:cs typeface="Arial"/>
              </a:rPr>
              <a:t>		</a:t>
            </a:r>
            <a:r>
              <a:rPr lang="de-DE" sz="1600" dirty="0">
                <a:latin typeface="Arial"/>
                <a:cs typeface="Arial"/>
              </a:rPr>
              <a:t>(es gibt noch weitere Schießsportvereinigungen)</a:t>
            </a:r>
          </a:p>
          <a:p>
            <a:pPr marL="10860">
              <a:defRPr/>
            </a:pPr>
            <a:endParaRPr lang="de-DE" dirty="0">
              <a:latin typeface="Arial"/>
              <a:cs typeface="Arial"/>
            </a:endParaRPr>
          </a:p>
          <a:p>
            <a:pPr marL="10860">
              <a:defRPr/>
            </a:pPr>
            <a:r>
              <a:rPr lang="de-DE" dirty="0">
                <a:latin typeface="Arial"/>
                <a:cs typeface="Arial"/>
              </a:rPr>
              <a:t>		Oberster Dachverband in Deutschland ist der </a:t>
            </a:r>
            <a:r>
              <a:rPr lang="de-DE" b="1" dirty="0">
                <a:latin typeface="Arial"/>
                <a:cs typeface="Arial"/>
              </a:rPr>
              <a:t>DOSB</a:t>
            </a:r>
          </a:p>
          <a:p>
            <a:pPr marL="10860">
              <a:defRPr/>
            </a:pPr>
            <a:r>
              <a:rPr lang="de-DE" dirty="0">
                <a:latin typeface="Arial"/>
                <a:cs typeface="Arial"/>
              </a:rPr>
              <a:t>		(</a:t>
            </a:r>
            <a:r>
              <a:rPr lang="de-DE" b="1" dirty="0">
                <a:effectLst>
                  <a:outerShdw blurRad="38100" dist="38100" dir="2700000" algn="tl">
                    <a:srgbClr val="000000">
                      <a:alpha val="43137"/>
                    </a:srgbClr>
                  </a:outerShdw>
                </a:effectLst>
                <a:latin typeface="Arial"/>
                <a:cs typeface="Arial"/>
              </a:rPr>
              <a:t>D</a:t>
            </a:r>
            <a:r>
              <a:rPr lang="de-DE" dirty="0">
                <a:latin typeface="Arial"/>
                <a:cs typeface="Arial"/>
              </a:rPr>
              <a:t>eutscher </a:t>
            </a:r>
            <a:r>
              <a:rPr lang="de-DE" b="1" dirty="0">
                <a:effectLst>
                  <a:outerShdw blurRad="38100" dist="38100" dir="2700000" algn="tl">
                    <a:srgbClr val="000000">
                      <a:alpha val="43137"/>
                    </a:srgbClr>
                  </a:outerShdw>
                </a:effectLst>
                <a:latin typeface="Arial"/>
                <a:cs typeface="Arial"/>
              </a:rPr>
              <a:t>O</a:t>
            </a:r>
            <a:r>
              <a:rPr lang="de-DE" dirty="0">
                <a:latin typeface="Arial"/>
                <a:cs typeface="Arial"/>
              </a:rPr>
              <a:t>lympischer </a:t>
            </a:r>
            <a:r>
              <a:rPr lang="de-DE" b="1" dirty="0">
                <a:effectLst>
                  <a:outerShdw blurRad="38100" dist="38100" dir="2700000" algn="tl">
                    <a:srgbClr val="000000">
                      <a:alpha val="43137"/>
                    </a:srgbClr>
                  </a:outerShdw>
                </a:effectLst>
                <a:latin typeface="Arial"/>
                <a:cs typeface="Arial"/>
              </a:rPr>
              <a:t>S</a:t>
            </a:r>
            <a:r>
              <a:rPr lang="de-DE" dirty="0">
                <a:latin typeface="Arial"/>
                <a:cs typeface="Arial"/>
              </a:rPr>
              <a:t>port </a:t>
            </a:r>
            <a:r>
              <a:rPr lang="de-DE" b="1" dirty="0">
                <a:effectLst>
                  <a:outerShdw blurRad="38100" dist="38100" dir="2700000" algn="tl">
                    <a:srgbClr val="000000">
                      <a:alpha val="43137"/>
                    </a:srgbClr>
                  </a:outerShdw>
                </a:effectLst>
                <a:latin typeface="Arial"/>
                <a:cs typeface="Arial"/>
              </a:rPr>
              <a:t>B</a:t>
            </a:r>
            <a:r>
              <a:rPr lang="de-DE" dirty="0">
                <a:latin typeface="Arial"/>
                <a:cs typeface="Arial"/>
              </a:rPr>
              <a:t>und)</a:t>
            </a:r>
          </a:p>
          <a:p>
            <a:pPr marL="10860">
              <a:defRPr/>
            </a:pPr>
            <a:endParaRPr lang="de-DE" dirty="0">
              <a:latin typeface="Arial"/>
              <a:cs typeface="Arial"/>
            </a:endParaRPr>
          </a:p>
          <a:p>
            <a:pPr marL="10860">
              <a:defRPr/>
            </a:pPr>
            <a:r>
              <a:rPr lang="de-DE" dirty="0">
                <a:latin typeface="Arial"/>
                <a:cs typeface="Arial"/>
              </a:rPr>
              <a:t>		Deutscher Schützenbund	DSB</a:t>
            </a:r>
          </a:p>
          <a:p>
            <a:pPr marL="10860">
              <a:defRPr/>
            </a:pPr>
            <a:endParaRPr lang="de-DE" dirty="0">
              <a:latin typeface="Arial"/>
              <a:cs typeface="Arial"/>
            </a:endParaRPr>
          </a:p>
          <a:p>
            <a:pPr marL="10860">
              <a:defRPr/>
            </a:pPr>
            <a:r>
              <a:rPr lang="de-DE" dirty="0">
                <a:latin typeface="Arial"/>
                <a:cs typeface="Arial"/>
              </a:rPr>
              <a:t>		Bayerischer Sportschützenbund BSSB</a:t>
            </a:r>
          </a:p>
          <a:p>
            <a:pPr marL="10860">
              <a:defRPr/>
            </a:pPr>
            <a:r>
              <a:rPr lang="de-DE" dirty="0">
                <a:latin typeface="Arial"/>
                <a:cs typeface="Arial"/>
              </a:rPr>
              <a:t>		</a:t>
            </a:r>
          </a:p>
          <a:p>
            <a:pPr marL="10860">
              <a:defRPr/>
            </a:pPr>
            <a:r>
              <a:rPr lang="de-DE" dirty="0">
                <a:latin typeface="Arial"/>
                <a:cs typeface="Arial"/>
              </a:rPr>
              <a:t>		Bezirke (8 Bezirke, die Stadt München bildet einen eigenen Bezirk)</a:t>
            </a:r>
          </a:p>
          <a:p>
            <a:pPr marL="10860">
              <a:defRPr/>
            </a:pPr>
            <a:r>
              <a:rPr lang="de-DE" dirty="0">
                <a:latin typeface="Arial"/>
                <a:cs typeface="Arial"/>
              </a:rPr>
              <a:t>																					Gaue, bei uns zuständig </a:t>
            </a:r>
            <a:r>
              <a:rPr lang="de-DE" b="1" dirty="0">
                <a:latin typeface="Arial"/>
                <a:cs typeface="Arial"/>
              </a:rPr>
              <a:t>KSV Oberpfalz und </a:t>
            </a:r>
            <a:r>
              <a:rPr lang="de-DE" b="1" dirty="0" err="1">
                <a:latin typeface="Arial"/>
                <a:cs typeface="Arial"/>
              </a:rPr>
              <a:t>Donaugau</a:t>
            </a:r>
            <a:r>
              <a:rPr lang="de-DE" b="1" dirty="0">
                <a:latin typeface="Arial"/>
                <a:cs typeface="Arial"/>
              </a:rPr>
              <a:t> e.V.</a:t>
            </a:r>
          </a:p>
          <a:p>
            <a:pPr marL="10860">
              <a:defRPr/>
            </a:pPr>
            <a:r>
              <a:rPr lang="de-DE" dirty="0">
                <a:latin typeface="Arial"/>
                <a:cs typeface="Arial"/>
              </a:rPr>
              <a:t>		</a:t>
            </a:r>
            <a:r>
              <a:rPr lang="de-DE" dirty="0" err="1">
                <a:latin typeface="Arial"/>
                <a:cs typeface="Arial"/>
              </a:rPr>
              <a:t>Donaugau</a:t>
            </a:r>
            <a:r>
              <a:rPr lang="de-DE" dirty="0">
                <a:latin typeface="Arial"/>
                <a:cs typeface="Arial"/>
              </a:rPr>
              <a:t>, </a:t>
            </a:r>
            <a:r>
              <a:rPr lang="de-DE" dirty="0" err="1">
                <a:latin typeface="Arial"/>
                <a:cs typeface="Arial"/>
              </a:rPr>
              <a:t>Juragau</a:t>
            </a:r>
            <a:r>
              <a:rPr lang="de-DE" dirty="0">
                <a:latin typeface="Arial"/>
                <a:cs typeface="Arial"/>
              </a:rPr>
              <a:t>, Regentalgau, Grenzlandgau, Stiftlandgau, Nordgau.</a:t>
            </a:r>
          </a:p>
          <a:p>
            <a:pPr marL="10860">
              <a:defRPr/>
            </a:pPr>
            <a:endParaRPr lang="de-DE" dirty="0">
              <a:latin typeface="Arial"/>
              <a:cs typeface="Arial"/>
            </a:endParaRPr>
          </a:p>
          <a:p>
            <a:pPr marL="10860">
              <a:defRPr/>
            </a:pPr>
            <a:r>
              <a:rPr lang="de-DE" dirty="0">
                <a:latin typeface="Arial"/>
                <a:cs typeface="Arial"/>
              </a:rPr>
              <a:t>		Sektionen, Schützenvereine, Schützengesellschaften, Gilden, </a:t>
            </a:r>
          </a:p>
          <a:p>
            <a:pPr marL="10860">
              <a:defRPr/>
            </a:pPr>
            <a:r>
              <a:rPr lang="de-DE" dirty="0">
                <a:latin typeface="Arial"/>
                <a:cs typeface="Arial"/>
              </a:rPr>
              <a:t>		königlich priv. Schützen Gesellschaften</a:t>
            </a:r>
          </a:p>
          <a:p>
            <a:pPr marL="10860">
              <a:defRPr/>
            </a:pPr>
            <a:endParaRPr lang="de-DE" dirty="0">
              <a:latin typeface="Arial"/>
              <a:cs typeface="Arial"/>
            </a:endParaRPr>
          </a:p>
          <a:p>
            <a:pPr marL="10860">
              <a:defRPr/>
            </a:pPr>
            <a:r>
              <a:rPr lang="de-DE" dirty="0">
                <a:latin typeface="Arial"/>
                <a:cs typeface="Arial"/>
              </a:rPr>
              <a:t>			</a:t>
            </a:r>
            <a:endParaRPr lang="de-DE" sz="2138" dirty="0">
              <a:latin typeface="Arial"/>
              <a:cs typeface="Arial"/>
            </a:endParaRPr>
          </a:p>
        </p:txBody>
      </p:sp>
      <p:sp>
        <p:nvSpPr>
          <p:cNvPr id="3" name="Pfeil nach rechts 2">
            <a:extLst>
              <a:ext uri="{FF2B5EF4-FFF2-40B4-BE49-F238E27FC236}">
                <a16:creationId xmlns:a16="http://schemas.microsoft.com/office/drawing/2014/main" id="{02A7B35B-C2EB-44B1-BFAF-3D0A4138B8C7}"/>
              </a:ext>
            </a:extLst>
          </p:cNvPr>
          <p:cNvSpPr/>
          <p:nvPr/>
        </p:nvSpPr>
        <p:spPr>
          <a:xfrm>
            <a:off x="314325" y="2511528"/>
            <a:ext cx="722313" cy="242888"/>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 name="Pfeil nach rechts 5">
            <a:extLst>
              <a:ext uri="{FF2B5EF4-FFF2-40B4-BE49-F238E27FC236}">
                <a16:creationId xmlns:a16="http://schemas.microsoft.com/office/drawing/2014/main" id="{ADF51059-0A78-4D83-96F5-DFBB11277D23}"/>
              </a:ext>
            </a:extLst>
          </p:cNvPr>
          <p:cNvSpPr/>
          <p:nvPr/>
        </p:nvSpPr>
        <p:spPr>
          <a:xfrm>
            <a:off x="330200" y="3311628"/>
            <a:ext cx="722313" cy="242888"/>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 name="Pfeil nach rechts 6">
            <a:extLst>
              <a:ext uri="{FF2B5EF4-FFF2-40B4-BE49-F238E27FC236}">
                <a16:creationId xmlns:a16="http://schemas.microsoft.com/office/drawing/2014/main" id="{C3AADF01-A0D9-45C3-9618-8DBF0919EEBE}"/>
              </a:ext>
            </a:extLst>
          </p:cNvPr>
          <p:cNvSpPr/>
          <p:nvPr/>
        </p:nvSpPr>
        <p:spPr>
          <a:xfrm>
            <a:off x="330200" y="3865666"/>
            <a:ext cx="722313" cy="24288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 name="Pfeil nach rechts 7">
            <a:extLst>
              <a:ext uri="{FF2B5EF4-FFF2-40B4-BE49-F238E27FC236}">
                <a16:creationId xmlns:a16="http://schemas.microsoft.com/office/drawing/2014/main" id="{41D77B7F-A188-4C8A-B1BB-FF13C01BD69D}"/>
              </a:ext>
            </a:extLst>
          </p:cNvPr>
          <p:cNvSpPr/>
          <p:nvPr/>
        </p:nvSpPr>
        <p:spPr>
          <a:xfrm>
            <a:off x="315913" y="4426053"/>
            <a:ext cx="723900" cy="241300"/>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Pfeil nach rechts 9">
            <a:extLst>
              <a:ext uri="{FF2B5EF4-FFF2-40B4-BE49-F238E27FC236}">
                <a16:creationId xmlns:a16="http://schemas.microsoft.com/office/drawing/2014/main" id="{5336FA5B-1615-48DB-8CCE-D1118FDB2601}"/>
              </a:ext>
            </a:extLst>
          </p:cNvPr>
          <p:cNvSpPr/>
          <p:nvPr/>
        </p:nvSpPr>
        <p:spPr>
          <a:xfrm>
            <a:off x="314324" y="5793100"/>
            <a:ext cx="722313" cy="241300"/>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Pfeil nach rechts 10">
            <a:extLst>
              <a:ext uri="{FF2B5EF4-FFF2-40B4-BE49-F238E27FC236}">
                <a16:creationId xmlns:a16="http://schemas.microsoft.com/office/drawing/2014/main" id="{942EB9F0-E63A-4C66-8F8E-CDF1A26A4938}"/>
              </a:ext>
            </a:extLst>
          </p:cNvPr>
          <p:cNvSpPr/>
          <p:nvPr/>
        </p:nvSpPr>
        <p:spPr>
          <a:xfrm>
            <a:off x="330200" y="4981498"/>
            <a:ext cx="723900" cy="242888"/>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7E43988D-B8B5-431F-A28B-FB10EF0D35C3}"/>
              </a:ext>
            </a:extLst>
          </p:cNvPr>
          <p:cNvSpPr txBox="1"/>
          <p:nvPr/>
        </p:nvSpPr>
        <p:spPr>
          <a:xfrm>
            <a:off x="1260475" y="1189038"/>
            <a:ext cx="4967288" cy="330200"/>
          </a:xfrm>
          <a:prstGeom prst="rect">
            <a:avLst/>
          </a:prstGeom>
        </p:spPr>
        <p:txBody>
          <a:bodyPr lIns="0" tIns="0" rIns="0" bIns="0">
            <a:spAutoFit/>
          </a:bodyPr>
          <a:lstStyle/>
          <a:p>
            <a:pPr marL="10860">
              <a:spcBef>
                <a:spcPts val="1411"/>
              </a:spcBef>
              <a:defRPr/>
            </a:pPr>
            <a:r>
              <a:rPr sz="2138" b="1" spc="-17" dirty="0" err="1">
                <a:latin typeface="Arial"/>
                <a:cs typeface="Arial"/>
              </a:rPr>
              <a:t>Sc</a:t>
            </a:r>
            <a:r>
              <a:rPr sz="2138" b="1" spc="-21" dirty="0" err="1">
                <a:latin typeface="Arial"/>
                <a:cs typeface="Arial"/>
              </a:rPr>
              <a:t>h</a:t>
            </a:r>
            <a:r>
              <a:rPr sz="2138" b="1" spc="-13" dirty="0" err="1">
                <a:latin typeface="Arial"/>
                <a:cs typeface="Arial"/>
              </a:rPr>
              <a:t>ie</a:t>
            </a:r>
            <a:r>
              <a:rPr sz="2138" b="1" spc="-21" dirty="0" err="1">
                <a:latin typeface="Arial"/>
                <a:cs typeface="Arial"/>
              </a:rPr>
              <a:t>ß</a:t>
            </a:r>
            <a:r>
              <a:rPr sz="2138" b="1" spc="-13" dirty="0" err="1">
                <a:latin typeface="Arial"/>
                <a:cs typeface="Arial"/>
              </a:rPr>
              <a:t>sta</a:t>
            </a:r>
            <a:r>
              <a:rPr sz="2138" b="1" spc="-17" dirty="0" err="1">
                <a:latin typeface="Arial"/>
                <a:cs typeface="Arial"/>
              </a:rPr>
              <a:t>nd-R</a:t>
            </a:r>
            <a:r>
              <a:rPr sz="2138" b="1" spc="-13" dirty="0" err="1">
                <a:latin typeface="Arial"/>
                <a:cs typeface="Arial"/>
              </a:rPr>
              <a:t>ic</a:t>
            </a:r>
            <a:r>
              <a:rPr sz="2138" b="1" spc="-17" dirty="0" err="1">
                <a:latin typeface="Arial"/>
                <a:cs typeface="Arial"/>
              </a:rPr>
              <a:t>ht</a:t>
            </a:r>
            <a:r>
              <a:rPr sz="2138" b="1" spc="-9" dirty="0" err="1">
                <a:latin typeface="Arial"/>
                <a:cs typeface="Arial"/>
              </a:rPr>
              <a:t>li</a:t>
            </a:r>
            <a:r>
              <a:rPr sz="2138" b="1" spc="-21" dirty="0" err="1">
                <a:latin typeface="Arial"/>
                <a:cs typeface="Arial"/>
              </a:rPr>
              <a:t>n</a:t>
            </a:r>
            <a:r>
              <a:rPr sz="2138" b="1" spc="-13" dirty="0" err="1">
                <a:latin typeface="Arial"/>
                <a:cs typeface="Arial"/>
              </a:rPr>
              <a:t>ien</a:t>
            </a:r>
            <a:endParaRPr sz="2138" dirty="0">
              <a:latin typeface="Arial"/>
              <a:cs typeface="Arial"/>
            </a:endParaRPr>
          </a:p>
        </p:txBody>
      </p:sp>
      <p:sp>
        <p:nvSpPr>
          <p:cNvPr id="2" name="Textfeld 1">
            <a:extLst>
              <a:ext uri="{FF2B5EF4-FFF2-40B4-BE49-F238E27FC236}">
                <a16:creationId xmlns:a16="http://schemas.microsoft.com/office/drawing/2014/main" id="{13376E48-AADD-41A6-A9CD-50FA1D16A9C2}"/>
              </a:ext>
            </a:extLst>
          </p:cNvPr>
          <p:cNvSpPr txBox="1"/>
          <p:nvPr/>
        </p:nvSpPr>
        <p:spPr>
          <a:xfrm>
            <a:off x="174625" y="1920875"/>
            <a:ext cx="8805863" cy="4156075"/>
          </a:xfrm>
          <a:prstGeom prst="rect">
            <a:avLst/>
          </a:prstGeom>
          <a:noFill/>
        </p:spPr>
        <p:txBody>
          <a:bodyPr>
            <a:spAutoFit/>
          </a:bodyPr>
          <a:lstStyle/>
          <a:p>
            <a:pPr>
              <a:defRPr/>
            </a:pPr>
            <a:r>
              <a:rPr lang="de-DE" dirty="0"/>
              <a:t>Auf den Schießständen dürfen nur solche </a:t>
            </a:r>
          </a:p>
          <a:p>
            <a:pPr>
              <a:defRPr/>
            </a:pPr>
            <a:endParaRPr lang="de-DE" dirty="0"/>
          </a:p>
          <a:p>
            <a:pPr>
              <a:defRPr/>
            </a:pPr>
            <a:r>
              <a:rPr lang="de-DE" b="1" dirty="0"/>
              <a:t>Waffen</a:t>
            </a:r>
            <a:r>
              <a:rPr lang="de-DE" dirty="0"/>
              <a:t>  und </a:t>
            </a:r>
            <a:r>
              <a:rPr lang="de-DE" b="1" dirty="0"/>
              <a:t>Munition</a:t>
            </a:r>
            <a:r>
              <a:rPr lang="de-DE" dirty="0"/>
              <a:t> verwendet werden </a:t>
            </a:r>
          </a:p>
          <a:p>
            <a:pPr>
              <a:defRPr/>
            </a:pPr>
            <a:endParaRPr lang="de-DE" dirty="0"/>
          </a:p>
          <a:p>
            <a:pPr>
              <a:defRPr/>
            </a:pPr>
            <a:r>
              <a:rPr lang="de-DE" dirty="0"/>
              <a:t>für diese der Stand vom Schießstandgutachter </a:t>
            </a:r>
            <a:r>
              <a:rPr lang="de-DE" b="1" dirty="0">
                <a:effectLst>
                  <a:outerShdw blurRad="38100" dist="38100" dir="2700000" algn="tl">
                    <a:srgbClr val="000000">
                      <a:alpha val="43137"/>
                    </a:srgbClr>
                  </a:outerShdw>
                </a:effectLst>
              </a:rPr>
              <a:t>freigegeben</a:t>
            </a:r>
            <a:r>
              <a:rPr lang="de-DE" dirty="0"/>
              <a:t> wurde.</a:t>
            </a:r>
          </a:p>
          <a:p>
            <a:pPr>
              <a:defRPr/>
            </a:pPr>
            <a:endParaRPr lang="de-DE" dirty="0"/>
          </a:p>
          <a:p>
            <a:pPr algn="ctr">
              <a:defRPr/>
            </a:pPr>
            <a:r>
              <a:rPr lang="de-DE" sz="2400" b="1" dirty="0">
                <a:solidFill>
                  <a:srgbClr val="C00000"/>
                </a:solidFill>
              </a:rPr>
              <a:t>Alle anderen Waffen und Munition sind an diesen</a:t>
            </a:r>
          </a:p>
          <a:p>
            <a:pPr algn="ctr">
              <a:defRPr/>
            </a:pPr>
            <a:r>
              <a:rPr lang="de-DE" sz="2400" b="1" dirty="0">
                <a:solidFill>
                  <a:srgbClr val="C00000"/>
                </a:solidFill>
              </a:rPr>
              <a:t>Schießständen VERBOTEN!</a:t>
            </a:r>
          </a:p>
          <a:p>
            <a:pPr algn="ctr">
              <a:defRPr/>
            </a:pPr>
            <a:endParaRPr lang="de-DE" b="1" dirty="0">
              <a:solidFill>
                <a:srgbClr val="C00000"/>
              </a:solidFill>
            </a:endParaRPr>
          </a:p>
          <a:p>
            <a:pPr algn="ctr">
              <a:defRPr/>
            </a:pPr>
            <a:r>
              <a:rPr lang="de-DE" b="1" dirty="0"/>
              <a:t>Jede Aufsicht muss sich informieren (Schießstandgutachten) und die </a:t>
            </a:r>
          </a:p>
          <a:p>
            <a:pPr algn="ctr">
              <a:defRPr/>
            </a:pPr>
            <a:r>
              <a:rPr lang="de-DE" b="1" dirty="0"/>
              <a:t>Hinweistafeln an den Schießständen beachten. </a:t>
            </a:r>
          </a:p>
          <a:p>
            <a:pPr algn="ctr">
              <a:defRPr/>
            </a:pPr>
            <a:endParaRPr lang="de-DE" b="1" dirty="0"/>
          </a:p>
          <a:p>
            <a:pPr algn="ctr">
              <a:defRPr/>
            </a:pPr>
            <a:r>
              <a:rPr lang="de-DE" b="1" dirty="0">
                <a:solidFill>
                  <a:srgbClr val="FF0000"/>
                </a:solidFill>
              </a:rPr>
              <a:t>Als verantwortliche Aufsicht muss sie die Einhaltung der Vorschrift auch durchsetzen.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9532DAB4-554D-4D03-ACE0-19C3F8AD8891}"/>
              </a:ext>
            </a:extLst>
          </p:cNvPr>
          <p:cNvSpPr txBox="1"/>
          <p:nvPr/>
        </p:nvSpPr>
        <p:spPr>
          <a:xfrm>
            <a:off x="484188" y="1074738"/>
            <a:ext cx="7183437" cy="658812"/>
          </a:xfrm>
          <a:prstGeom prst="rect">
            <a:avLst/>
          </a:prstGeom>
        </p:spPr>
        <p:txBody>
          <a:bodyPr lIns="0" tIns="0" rIns="0" bIns="0">
            <a:spAutoFit/>
          </a:bodyPr>
          <a:lstStyle/>
          <a:p>
            <a:pPr marL="10860">
              <a:spcBef>
                <a:spcPts val="1411"/>
              </a:spcBef>
              <a:defRPr/>
            </a:pPr>
            <a:r>
              <a:rPr lang="de-DE" sz="2138" b="1" spc="-17" dirty="0">
                <a:latin typeface="Arial"/>
                <a:cs typeface="Arial"/>
              </a:rPr>
              <a:t>Diese Tafel ist Pflicht bei Luftdruckwaffen und Zimmerstutzen</a:t>
            </a:r>
            <a:endParaRPr sz="2138" dirty="0">
              <a:latin typeface="Arial"/>
              <a:cs typeface="Arial"/>
            </a:endParaRPr>
          </a:p>
        </p:txBody>
      </p:sp>
      <p:sp>
        <p:nvSpPr>
          <p:cNvPr id="2" name="Rechteck 1">
            <a:extLst>
              <a:ext uri="{FF2B5EF4-FFF2-40B4-BE49-F238E27FC236}">
                <a16:creationId xmlns:a16="http://schemas.microsoft.com/office/drawing/2014/main" id="{B4E406E5-AFD7-49A5-84A2-DE924D968B2E}"/>
              </a:ext>
            </a:extLst>
          </p:cNvPr>
          <p:cNvSpPr/>
          <p:nvPr/>
        </p:nvSpPr>
        <p:spPr>
          <a:xfrm>
            <a:off x="484188" y="1817688"/>
            <a:ext cx="8362950" cy="46926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de-DE" sz="2000" b="1" dirty="0">
                <a:solidFill>
                  <a:schemeClr val="tx1"/>
                </a:solidFill>
              </a:rPr>
              <a:t>ZUGELASSENE WAFFEN- UND MUNITIONSARTEN</a:t>
            </a:r>
          </a:p>
          <a:p>
            <a:pPr>
              <a:defRPr/>
            </a:pPr>
            <a:r>
              <a:rPr lang="de-DE" sz="2000" dirty="0">
                <a:solidFill>
                  <a:schemeClr val="tx1"/>
                </a:solidFill>
              </a:rPr>
              <a:t>Auf diesem Schießstand darf gemäß § 27 Abs. 1, Satz 1, WaffG und § 9, </a:t>
            </a:r>
            <a:r>
              <a:rPr lang="de-DE" sz="2000" dirty="0" err="1">
                <a:solidFill>
                  <a:schemeClr val="tx1"/>
                </a:solidFill>
              </a:rPr>
              <a:t>AWaffV</a:t>
            </a:r>
            <a:endParaRPr lang="de-DE" sz="2000" dirty="0">
              <a:solidFill>
                <a:schemeClr val="tx1"/>
              </a:solidFill>
            </a:endParaRPr>
          </a:p>
          <a:p>
            <a:pPr>
              <a:defRPr/>
            </a:pPr>
            <a:r>
              <a:rPr lang="de-DE" sz="2000" dirty="0">
                <a:solidFill>
                  <a:schemeClr val="tx1"/>
                </a:solidFill>
              </a:rPr>
              <a:t>nur mit folgenden Waffen- und Munitionsarten geschossen werden:</a:t>
            </a:r>
          </a:p>
          <a:p>
            <a:pPr>
              <a:defRPr/>
            </a:pPr>
            <a:r>
              <a:rPr lang="de-DE" sz="2000" dirty="0">
                <a:solidFill>
                  <a:schemeClr val="tx1"/>
                </a:solidFill>
              </a:rPr>
              <a:t>Druckluftwaffen, Federdruckwaffen und Waffen, bei denen zum Antrieb der Geschosse kalte Treibgase verwendet werden</a:t>
            </a:r>
          </a:p>
          <a:p>
            <a:pPr>
              <a:defRPr/>
            </a:pPr>
            <a:r>
              <a:rPr lang="de-DE" sz="2000" dirty="0">
                <a:solidFill>
                  <a:schemeClr val="tx1"/>
                </a:solidFill>
              </a:rPr>
              <a:t>(Lang – und Kurzwaffen) bis zu einer maximalen Bewegungsenergie der Projektile von 7,5 Joule und Blei- Kelchgeschossen im Kaliber 4,5 mm.</a:t>
            </a:r>
          </a:p>
          <a:p>
            <a:pPr>
              <a:defRPr/>
            </a:pPr>
            <a:endParaRPr lang="de-DE" sz="2000" dirty="0">
              <a:solidFill>
                <a:schemeClr val="tx1"/>
              </a:solidFill>
            </a:endParaRPr>
          </a:p>
          <a:p>
            <a:pPr>
              <a:defRPr/>
            </a:pPr>
            <a:r>
              <a:rPr lang="de-DE" sz="2000" dirty="0">
                <a:solidFill>
                  <a:schemeClr val="tx1"/>
                </a:solidFill>
              </a:rPr>
              <a:t>Langwaffen für Randfeuerpatronenmunition (Zimmerstutzen)</a:t>
            </a:r>
          </a:p>
          <a:p>
            <a:pPr>
              <a:defRPr/>
            </a:pPr>
            <a:r>
              <a:rPr lang="de-DE" sz="2000" dirty="0">
                <a:solidFill>
                  <a:schemeClr val="tx1"/>
                </a:solidFill>
              </a:rPr>
              <a:t>bis zu einer maximalen Bewegungsenergie der Projektile von 30 Joule</a:t>
            </a:r>
          </a:p>
          <a:p>
            <a:pPr>
              <a:defRPr/>
            </a:pPr>
            <a:r>
              <a:rPr lang="de-DE" sz="2000" dirty="0">
                <a:solidFill>
                  <a:schemeClr val="tx1"/>
                </a:solidFill>
              </a:rPr>
              <a:t>und handelsübliche Munition mit Bleigeschossen bis Kaliber 4,65 mm.</a:t>
            </a:r>
          </a:p>
          <a:p>
            <a:pPr algn="ctr">
              <a:defRPr/>
            </a:pPr>
            <a:endParaRPr lang="de-D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7B2109D3-0946-4C84-81FF-B57C48F2E0DE}"/>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20" name="Rechteck 19">
            <a:extLst>
              <a:ext uri="{FF2B5EF4-FFF2-40B4-BE49-F238E27FC236}">
                <a16:creationId xmlns:a16="http://schemas.microsoft.com/office/drawing/2014/main" id="{2CB0ABE3-0690-44DC-97EA-DDDC54061881}"/>
              </a:ext>
            </a:extLst>
          </p:cNvPr>
          <p:cNvSpPr/>
          <p:nvPr/>
        </p:nvSpPr>
        <p:spPr>
          <a:xfrm>
            <a:off x="396875" y="2071688"/>
            <a:ext cx="8482013" cy="431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de-DE" sz="2000" b="1" dirty="0">
                <a:solidFill>
                  <a:schemeClr val="tx1"/>
                </a:solidFill>
              </a:rPr>
              <a:t>ZUGELASSENE WAFFEN- UND MUNITIONSARTEN</a:t>
            </a:r>
          </a:p>
          <a:p>
            <a:pPr>
              <a:defRPr/>
            </a:pPr>
            <a:r>
              <a:rPr lang="de-DE" sz="2000" dirty="0">
                <a:solidFill>
                  <a:schemeClr val="tx1"/>
                </a:solidFill>
              </a:rPr>
              <a:t>Auf diesem Schießstand darf gemäß § 27 Abs. 1, Satz 1, WaffG und § 9, </a:t>
            </a:r>
            <a:r>
              <a:rPr lang="de-DE" sz="2000" dirty="0" err="1">
                <a:solidFill>
                  <a:schemeClr val="tx1"/>
                </a:solidFill>
              </a:rPr>
              <a:t>AWaffV</a:t>
            </a:r>
            <a:endParaRPr lang="de-DE" sz="2000" dirty="0">
              <a:solidFill>
                <a:schemeClr val="tx1"/>
              </a:solidFill>
            </a:endParaRPr>
          </a:p>
          <a:p>
            <a:pPr>
              <a:defRPr/>
            </a:pPr>
            <a:r>
              <a:rPr lang="de-DE" sz="2000" dirty="0">
                <a:solidFill>
                  <a:schemeClr val="tx1"/>
                </a:solidFill>
              </a:rPr>
              <a:t>nur mit folgenden Waffen- und Munitionsarten geschossen werden:</a:t>
            </a:r>
          </a:p>
          <a:p>
            <a:pPr>
              <a:defRPr/>
            </a:pPr>
            <a:r>
              <a:rPr lang="de-DE" sz="2000" dirty="0">
                <a:solidFill>
                  <a:schemeClr val="tx1"/>
                </a:solidFill>
              </a:rPr>
              <a:t>Waffen für Randfeuerpatronenmunition (Lang – und Kurzwaffen)</a:t>
            </a:r>
          </a:p>
          <a:p>
            <a:pPr>
              <a:defRPr/>
            </a:pPr>
            <a:r>
              <a:rPr lang="de-DE" sz="2000" dirty="0">
                <a:solidFill>
                  <a:schemeClr val="tx1"/>
                </a:solidFill>
              </a:rPr>
              <a:t>bis zu einer maximalen Bewegungsenergie der Projektile von 200 Joule</a:t>
            </a:r>
          </a:p>
          <a:p>
            <a:pPr>
              <a:defRPr/>
            </a:pPr>
            <a:r>
              <a:rPr lang="de-DE" sz="2000" dirty="0">
                <a:solidFill>
                  <a:schemeClr val="tx1"/>
                </a:solidFill>
              </a:rPr>
              <a:t>und handelsübliche Munition mit Bleigeschossen bis Kaliber .22 </a:t>
            </a:r>
            <a:r>
              <a:rPr lang="de-DE" sz="2000" dirty="0" err="1">
                <a:solidFill>
                  <a:schemeClr val="tx1"/>
                </a:solidFill>
              </a:rPr>
              <a:t>lfb</a:t>
            </a:r>
            <a:r>
              <a:rPr lang="de-DE" sz="2000" dirty="0">
                <a:solidFill>
                  <a:schemeClr val="tx1"/>
                </a:solidFill>
              </a:rPr>
              <a:t>.</a:t>
            </a:r>
          </a:p>
          <a:p>
            <a:pPr>
              <a:defRPr/>
            </a:pPr>
            <a:endParaRPr lang="de-DE" sz="2000" dirty="0">
              <a:solidFill>
                <a:schemeClr val="tx1"/>
              </a:solidFill>
            </a:endParaRPr>
          </a:p>
          <a:p>
            <a:pPr>
              <a:defRPr/>
            </a:pPr>
            <a:r>
              <a:rPr lang="de-DE" sz="2000" dirty="0">
                <a:solidFill>
                  <a:schemeClr val="tx1"/>
                </a:solidFill>
              </a:rPr>
              <a:t>Die Verwendung von Geschossen mit </a:t>
            </a:r>
            <a:r>
              <a:rPr lang="de-DE" sz="2000" dirty="0" err="1">
                <a:solidFill>
                  <a:schemeClr val="tx1"/>
                </a:solidFill>
              </a:rPr>
              <a:t>Hartkern</a:t>
            </a:r>
            <a:r>
              <a:rPr lang="de-DE" sz="2000" dirty="0">
                <a:solidFill>
                  <a:schemeClr val="tx1"/>
                </a:solidFill>
              </a:rPr>
              <a:t> oder Lichtspurzusatz (Leuchtspurmunition)</a:t>
            </a:r>
          </a:p>
          <a:p>
            <a:pPr>
              <a:defRPr/>
            </a:pPr>
            <a:r>
              <a:rPr lang="de-DE" sz="2000" dirty="0">
                <a:solidFill>
                  <a:schemeClr val="tx1"/>
                </a:solidFill>
              </a:rPr>
              <a:t>bzw. mit Brandsätzen sowie die Verwendung sonstiger pyrotechnischer Munition ist verboten.</a:t>
            </a:r>
          </a:p>
        </p:txBody>
      </p:sp>
      <p:sp>
        <p:nvSpPr>
          <p:cNvPr id="21" name="Textfeld 20">
            <a:extLst>
              <a:ext uri="{FF2B5EF4-FFF2-40B4-BE49-F238E27FC236}">
                <a16:creationId xmlns:a16="http://schemas.microsoft.com/office/drawing/2014/main" id="{B71E14EA-A6C9-4A75-B401-A1A826ECE538}"/>
              </a:ext>
            </a:extLst>
          </p:cNvPr>
          <p:cNvSpPr txBox="1"/>
          <p:nvPr/>
        </p:nvSpPr>
        <p:spPr>
          <a:xfrm>
            <a:off x="782638" y="1574800"/>
            <a:ext cx="4887912" cy="647700"/>
          </a:xfrm>
          <a:prstGeom prst="rect">
            <a:avLst/>
          </a:prstGeom>
          <a:noFill/>
        </p:spPr>
        <p:txBody>
          <a:bodyPr wrap="none">
            <a:spAutoFit/>
          </a:bodyPr>
          <a:lstStyle/>
          <a:p>
            <a:pPr>
              <a:defRPr/>
            </a:pPr>
            <a:r>
              <a:rPr lang="de-DE" b="1" spc="-17" dirty="0">
                <a:latin typeface="Arial"/>
                <a:cs typeface="Arial"/>
              </a:rPr>
              <a:t>Diese Tafel ist Pflicht bei Kleinkaliberwaffen</a:t>
            </a:r>
            <a:endParaRPr lang="de-DE" dirty="0">
              <a:latin typeface="Arial"/>
              <a:cs typeface="Arial"/>
            </a:endParaRPr>
          </a:p>
          <a:p>
            <a:pPr>
              <a:defRPr/>
            </a:pPr>
            <a:endParaRPr lang="de-DE"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78A0D855-87FB-4456-8C82-8E5B3D41000D}"/>
              </a:ext>
            </a:extLst>
          </p:cNvPr>
          <p:cNvSpPr txBox="1">
            <a:spLocks/>
          </p:cNvSpPr>
          <p:nvPr/>
        </p:nvSpPr>
        <p:spPr>
          <a:xfrm>
            <a:off x="315913" y="1166813"/>
            <a:ext cx="7402941" cy="4333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a:lst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a:lstStyle>
          <a:p>
            <a:pPr algn="ctr">
              <a:defRPr/>
            </a:pPr>
            <a:r>
              <a:rPr lang="de-DE" altLang="de-DE" sz="1800" dirty="0">
                <a:solidFill>
                  <a:srgbClr val="FF0000"/>
                </a:solidFill>
              </a:rPr>
              <a:t>Schießstandzulassung am Beispiel der Sektion „Am Wenzenbach“</a:t>
            </a:r>
          </a:p>
        </p:txBody>
      </p:sp>
      <p:sp>
        <p:nvSpPr>
          <p:cNvPr id="2" name="Textfeld 1">
            <a:extLst>
              <a:ext uri="{FF2B5EF4-FFF2-40B4-BE49-F238E27FC236}">
                <a16:creationId xmlns:a16="http://schemas.microsoft.com/office/drawing/2014/main" id="{B8682DB6-97DD-48F2-8891-B4786D69D739}"/>
              </a:ext>
            </a:extLst>
          </p:cNvPr>
          <p:cNvSpPr txBox="1"/>
          <p:nvPr/>
        </p:nvSpPr>
        <p:spPr>
          <a:xfrm>
            <a:off x="139969" y="1789363"/>
            <a:ext cx="8872226" cy="4662815"/>
          </a:xfrm>
          <a:prstGeom prst="rect">
            <a:avLst/>
          </a:prstGeom>
          <a:solidFill>
            <a:schemeClr val="accent3">
              <a:lumMod val="60000"/>
              <a:lumOff val="40000"/>
            </a:schemeClr>
          </a:solidFill>
          <a:ln w="38100">
            <a:solidFill>
              <a:srgbClr val="FF0000"/>
            </a:solidFill>
          </a:ln>
        </p:spPr>
        <p:txBody>
          <a:bodyPr wrap="square" rtlCol="0">
            <a:spAutoFit/>
          </a:bodyPr>
          <a:lstStyle/>
          <a:p>
            <a:pPr algn="ctr">
              <a:defRPr/>
            </a:pPr>
            <a:r>
              <a:rPr lang="de-DE" sz="2400" dirty="0">
                <a:solidFill>
                  <a:schemeClr val="tx1"/>
                </a:solidFill>
              </a:rPr>
              <a:t>Auf diesem Schießstand darf gemäß § 27 Abs. 1, Satz 1, WaffG</a:t>
            </a:r>
          </a:p>
          <a:p>
            <a:pPr algn="ctr">
              <a:defRPr/>
            </a:pPr>
            <a:r>
              <a:rPr lang="de-DE" sz="2400" dirty="0">
                <a:solidFill>
                  <a:schemeClr val="tx1"/>
                </a:solidFill>
              </a:rPr>
              <a:t>und § 9, </a:t>
            </a:r>
            <a:r>
              <a:rPr lang="de-DE" sz="2400" dirty="0" err="1">
                <a:solidFill>
                  <a:schemeClr val="tx1"/>
                </a:solidFill>
              </a:rPr>
              <a:t>AWaffV</a:t>
            </a:r>
            <a:r>
              <a:rPr lang="de-DE" sz="2400" dirty="0">
                <a:solidFill>
                  <a:schemeClr val="tx1"/>
                </a:solidFill>
              </a:rPr>
              <a:t> nur mit folgenden Waffen- und Munitionsarten </a:t>
            </a:r>
          </a:p>
          <a:p>
            <a:pPr algn="ctr">
              <a:defRPr/>
            </a:pPr>
            <a:r>
              <a:rPr lang="de-DE" sz="2400" dirty="0">
                <a:solidFill>
                  <a:schemeClr val="tx1"/>
                </a:solidFill>
              </a:rPr>
              <a:t>geschossen werden:</a:t>
            </a:r>
          </a:p>
          <a:p>
            <a:pPr algn="ctr">
              <a:defRPr/>
            </a:pPr>
            <a:endParaRPr lang="de-DE" sz="1100" dirty="0">
              <a:solidFill>
                <a:schemeClr val="tx1"/>
              </a:solidFill>
            </a:endParaRPr>
          </a:p>
          <a:p>
            <a:pPr algn="ctr">
              <a:defRPr/>
            </a:pPr>
            <a:r>
              <a:rPr lang="de-DE" sz="2400" dirty="0">
                <a:solidFill>
                  <a:schemeClr val="tx1"/>
                </a:solidFill>
              </a:rPr>
              <a:t>Druckluftwaffen, Federdruckwaffen, CO2 Waffen und Waffen, </a:t>
            </a:r>
          </a:p>
          <a:p>
            <a:pPr algn="ctr">
              <a:defRPr/>
            </a:pPr>
            <a:r>
              <a:rPr lang="de-DE" sz="2400" dirty="0">
                <a:solidFill>
                  <a:schemeClr val="tx1"/>
                </a:solidFill>
              </a:rPr>
              <a:t>bei denen zum Antrieb der Geschosse kalte Treibgase </a:t>
            </a:r>
          </a:p>
          <a:p>
            <a:pPr algn="ctr">
              <a:defRPr/>
            </a:pPr>
            <a:r>
              <a:rPr lang="de-DE" sz="2400" dirty="0">
                <a:solidFill>
                  <a:schemeClr val="tx1"/>
                </a:solidFill>
              </a:rPr>
              <a:t>verwendet werden</a:t>
            </a:r>
          </a:p>
          <a:p>
            <a:pPr algn="ctr">
              <a:defRPr/>
            </a:pPr>
            <a:endParaRPr lang="de-DE" sz="1100" dirty="0">
              <a:solidFill>
                <a:schemeClr val="tx1"/>
              </a:solidFill>
            </a:endParaRPr>
          </a:p>
          <a:p>
            <a:pPr algn="ctr">
              <a:defRPr/>
            </a:pPr>
            <a:r>
              <a:rPr lang="de-DE" sz="2400" dirty="0">
                <a:solidFill>
                  <a:schemeClr val="tx1"/>
                </a:solidFill>
              </a:rPr>
              <a:t>(Lang – und Kurzwaffen) bis zu einer maximalen Bewegungs-energie der Projektile von 7,5 Joule und Blei- Kelchgeschossen im Kaliber 4,5 mm. </a:t>
            </a:r>
            <a:r>
              <a:rPr lang="de-DE" sz="2400" dirty="0"/>
              <a:t>Einzellader.</a:t>
            </a:r>
          </a:p>
          <a:p>
            <a:pPr algn="ctr">
              <a:defRPr/>
            </a:pPr>
            <a:r>
              <a:rPr lang="de-DE" sz="2400" dirty="0"/>
              <a:t>Zugelassen sind 10 Stände.</a:t>
            </a:r>
          </a:p>
          <a:p>
            <a:pPr algn="ctr">
              <a:defRPr/>
            </a:pPr>
            <a:endParaRPr lang="de-DE" sz="1100" dirty="0"/>
          </a:p>
          <a:p>
            <a:pPr algn="ctr">
              <a:defRPr/>
            </a:pPr>
            <a:r>
              <a:rPr lang="de-DE" sz="2400" b="1" dirty="0"/>
              <a:t>Alle anderen Waffen und Munitionsarten sind verboten!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FE12DF6-DF9B-4A1C-8B76-18FA18B8F8AA}"/>
              </a:ext>
            </a:extLst>
          </p:cNvPr>
          <p:cNvSpPr txBox="1"/>
          <p:nvPr/>
        </p:nvSpPr>
        <p:spPr>
          <a:xfrm>
            <a:off x="1192213" y="742950"/>
            <a:ext cx="4967287" cy="784225"/>
          </a:xfrm>
          <a:prstGeom prst="rect">
            <a:avLst/>
          </a:prstGeom>
        </p:spPr>
        <p:txBody>
          <a:bodyPr lIns="0" tIns="0" rIns="0" bIns="0">
            <a:spAutoFit/>
          </a:bodyPr>
          <a:lstStyle/>
          <a:p>
            <a:pPr marL="1033307">
              <a:defRPr/>
            </a:pPr>
            <a:endParaRPr sz="1796" dirty="0">
              <a:latin typeface="Book Antiqua"/>
              <a:cs typeface="Book Antiqua"/>
            </a:endParaRPr>
          </a:p>
          <a:p>
            <a:pPr marL="10860">
              <a:spcBef>
                <a:spcPts val="1411"/>
              </a:spcBef>
              <a:defRPr/>
            </a:pPr>
            <a:r>
              <a:rPr sz="2138" b="1" spc="-17" dirty="0">
                <a:latin typeface="Arial"/>
                <a:cs typeface="Arial"/>
              </a:rPr>
              <a:t>Sc</a:t>
            </a:r>
            <a:r>
              <a:rPr sz="2138" b="1" spc="-21" dirty="0">
                <a:latin typeface="Arial"/>
                <a:cs typeface="Arial"/>
              </a:rPr>
              <a:t>h</a:t>
            </a:r>
            <a:r>
              <a:rPr sz="2138" b="1" spc="-13" dirty="0">
                <a:latin typeface="Arial"/>
                <a:cs typeface="Arial"/>
              </a:rPr>
              <a:t>ie</a:t>
            </a:r>
            <a:r>
              <a:rPr sz="2138" b="1" spc="-21" dirty="0">
                <a:latin typeface="Arial"/>
                <a:cs typeface="Arial"/>
              </a:rPr>
              <a:t>ß</a:t>
            </a:r>
            <a:r>
              <a:rPr sz="2138" b="1" spc="-13" dirty="0">
                <a:latin typeface="Arial"/>
                <a:cs typeface="Arial"/>
              </a:rPr>
              <a:t>sta</a:t>
            </a:r>
            <a:r>
              <a:rPr sz="2138" b="1" spc="-17" dirty="0">
                <a:latin typeface="Arial"/>
                <a:cs typeface="Arial"/>
              </a:rPr>
              <a:t>nd-R</a:t>
            </a:r>
            <a:r>
              <a:rPr sz="2138" b="1" spc="-13" dirty="0">
                <a:latin typeface="Arial"/>
                <a:cs typeface="Arial"/>
              </a:rPr>
              <a:t>ic</a:t>
            </a:r>
            <a:r>
              <a:rPr sz="2138" b="1" spc="-17" dirty="0">
                <a:latin typeface="Arial"/>
                <a:cs typeface="Arial"/>
              </a:rPr>
              <a:t>ht</a:t>
            </a:r>
            <a:r>
              <a:rPr sz="2138" b="1" spc="-9" dirty="0">
                <a:latin typeface="Arial"/>
                <a:cs typeface="Arial"/>
              </a:rPr>
              <a:t>li</a:t>
            </a:r>
            <a:r>
              <a:rPr sz="2138" b="1" spc="-21" dirty="0">
                <a:latin typeface="Arial"/>
                <a:cs typeface="Arial"/>
              </a:rPr>
              <a:t>n</a:t>
            </a:r>
            <a:r>
              <a:rPr sz="2138" b="1" spc="-13" dirty="0">
                <a:latin typeface="Arial"/>
                <a:cs typeface="Arial"/>
              </a:rPr>
              <a:t>ien</a:t>
            </a:r>
            <a:endParaRPr sz="2138" dirty="0">
              <a:latin typeface="Arial"/>
              <a:cs typeface="Arial"/>
            </a:endParaRPr>
          </a:p>
        </p:txBody>
      </p:sp>
      <p:sp>
        <p:nvSpPr>
          <p:cNvPr id="59395" name="object 6">
            <a:extLst>
              <a:ext uri="{FF2B5EF4-FFF2-40B4-BE49-F238E27FC236}">
                <a16:creationId xmlns:a16="http://schemas.microsoft.com/office/drawing/2014/main" id="{E7529FAC-6335-45EC-90CA-9E97E6883A4B}"/>
              </a:ext>
            </a:extLst>
          </p:cNvPr>
          <p:cNvSpPr txBox="1">
            <a:spLocks noChangeArrowheads="1"/>
          </p:cNvSpPr>
          <p:nvPr/>
        </p:nvSpPr>
        <p:spPr bwMode="auto">
          <a:xfrm>
            <a:off x="851647" y="1855975"/>
            <a:ext cx="13121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Gehörschutz</a:t>
            </a:r>
            <a:r>
              <a:rPr lang="de-DE" altLang="de-DE" sz="1100" b="1" dirty="0">
                <a:cs typeface="Arial" panose="020B0604020202020204" pitchFamily="34" charset="0"/>
              </a:rPr>
              <a:t> </a:t>
            </a:r>
            <a:r>
              <a:rPr lang="de-DE" altLang="de-DE" sz="1400" b="1" dirty="0">
                <a:cs typeface="Arial" panose="020B0604020202020204" pitchFamily="34" charset="0"/>
              </a:rPr>
              <a:t>Augenschutz</a:t>
            </a:r>
            <a:endParaRPr lang="de-DE" altLang="de-DE" sz="1400" dirty="0">
              <a:cs typeface="Arial" panose="020B0604020202020204" pitchFamily="34" charset="0"/>
            </a:endParaRPr>
          </a:p>
        </p:txBody>
      </p:sp>
      <p:sp>
        <p:nvSpPr>
          <p:cNvPr id="59396" name="object 7">
            <a:extLst>
              <a:ext uri="{FF2B5EF4-FFF2-40B4-BE49-F238E27FC236}">
                <a16:creationId xmlns:a16="http://schemas.microsoft.com/office/drawing/2014/main" id="{6C5D0CBA-95A6-49C1-B198-5D8D5E7F18B3}"/>
              </a:ext>
            </a:extLst>
          </p:cNvPr>
          <p:cNvSpPr txBox="1">
            <a:spLocks noChangeArrowheads="1"/>
          </p:cNvSpPr>
          <p:nvPr/>
        </p:nvSpPr>
        <p:spPr bwMode="auto">
          <a:xfrm>
            <a:off x="2840038" y="1595150"/>
            <a:ext cx="5154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Je nach Art der Nutzung sind entsprechende Gebotsschilder an gut sichtbarer Stelle im </a:t>
            </a:r>
            <a:r>
              <a:rPr lang="de-DE" altLang="de-DE" sz="1400" b="1" dirty="0">
                <a:cs typeface="Arial" panose="020B0604020202020204" pitchFamily="34" charset="0"/>
              </a:rPr>
              <a:t>Zugangsbereich </a:t>
            </a:r>
            <a:r>
              <a:rPr lang="de-DE" altLang="de-DE" sz="1400" dirty="0">
                <a:cs typeface="Arial" panose="020B0604020202020204" pitchFamily="34" charset="0"/>
              </a:rPr>
              <a:t>zu den Schützenständen anzubringen.</a:t>
            </a:r>
          </a:p>
        </p:txBody>
      </p:sp>
      <p:sp>
        <p:nvSpPr>
          <p:cNvPr id="59397" name="object 8">
            <a:extLst>
              <a:ext uri="{FF2B5EF4-FFF2-40B4-BE49-F238E27FC236}">
                <a16:creationId xmlns:a16="http://schemas.microsoft.com/office/drawing/2014/main" id="{367E34D3-663D-4BF2-ADE0-29AEE0C8377F}"/>
              </a:ext>
            </a:extLst>
          </p:cNvPr>
          <p:cNvSpPr txBox="1">
            <a:spLocks noChangeArrowheads="1"/>
          </p:cNvSpPr>
          <p:nvPr/>
        </p:nvSpPr>
        <p:spPr bwMode="auto">
          <a:xfrm>
            <a:off x="851647" y="3627736"/>
            <a:ext cx="142081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Rauchverbot</a:t>
            </a:r>
            <a:r>
              <a:rPr lang="de-DE" altLang="de-DE" sz="1100" b="1" dirty="0">
                <a:cs typeface="Arial" panose="020B0604020202020204" pitchFamily="34" charset="0"/>
              </a:rPr>
              <a:t> Feuer/offenes Licht</a:t>
            </a:r>
            <a:endParaRPr lang="de-DE" altLang="de-DE" sz="1100" dirty="0">
              <a:cs typeface="Arial" panose="020B0604020202020204" pitchFamily="34" charset="0"/>
            </a:endParaRPr>
          </a:p>
        </p:txBody>
      </p:sp>
      <p:sp>
        <p:nvSpPr>
          <p:cNvPr id="59398" name="object 9">
            <a:extLst>
              <a:ext uri="{FF2B5EF4-FFF2-40B4-BE49-F238E27FC236}">
                <a16:creationId xmlns:a16="http://schemas.microsoft.com/office/drawing/2014/main" id="{9B86E7D1-E3C0-4EBA-B65F-5483BB2D844F}"/>
              </a:ext>
            </a:extLst>
          </p:cNvPr>
          <p:cNvSpPr txBox="1">
            <a:spLocks noChangeArrowheads="1"/>
          </p:cNvSpPr>
          <p:nvPr/>
        </p:nvSpPr>
        <p:spPr bwMode="auto">
          <a:xfrm>
            <a:off x="2840038" y="3496932"/>
            <a:ext cx="508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463" indent="-79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Auf das Rauchverbot in Schützenständen hinweisende Schilder sind an gut sichtbarer Stelle im Zugangsbereich zu den Schützenständen anzubringen</a:t>
            </a:r>
            <a:r>
              <a:rPr lang="de-DE" altLang="de-DE" sz="1100" dirty="0">
                <a:cs typeface="Arial" panose="020B0604020202020204" pitchFamily="34" charset="0"/>
              </a:rPr>
              <a:t>.5</a:t>
            </a:r>
          </a:p>
        </p:txBody>
      </p:sp>
      <p:sp>
        <p:nvSpPr>
          <p:cNvPr id="59399" name="object 10">
            <a:extLst>
              <a:ext uri="{FF2B5EF4-FFF2-40B4-BE49-F238E27FC236}">
                <a16:creationId xmlns:a16="http://schemas.microsoft.com/office/drawing/2014/main" id="{9CE990D4-E88E-4618-A72D-9820CCEF1DC7}"/>
              </a:ext>
            </a:extLst>
          </p:cNvPr>
          <p:cNvSpPr txBox="1">
            <a:spLocks noChangeArrowheads="1"/>
          </p:cNvSpPr>
          <p:nvPr/>
        </p:nvSpPr>
        <p:spPr bwMode="auto">
          <a:xfrm>
            <a:off x="2840038" y="4451823"/>
            <a:ext cx="477996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r>
              <a:rPr lang="de-DE" altLang="de-DE" sz="1400" dirty="0">
                <a:cs typeface="Arial" panose="020B0604020202020204" pitchFamily="34" charset="0"/>
              </a:rPr>
              <a:t>Rauchen, Feuer und offenes Licht sind in Schießständen verboten. Die Überwachung, insbesondere des Rauchverbots, obliegt den jeweiligen verantwortlichen Aufsichtspersonen.</a:t>
            </a:r>
          </a:p>
        </p:txBody>
      </p:sp>
      <p:sp>
        <p:nvSpPr>
          <p:cNvPr id="59400" name="object 11">
            <a:extLst>
              <a:ext uri="{FF2B5EF4-FFF2-40B4-BE49-F238E27FC236}">
                <a16:creationId xmlns:a16="http://schemas.microsoft.com/office/drawing/2014/main" id="{FFCD089F-67F8-40AD-BBEE-38A2F810D7DF}"/>
              </a:ext>
            </a:extLst>
          </p:cNvPr>
          <p:cNvSpPr>
            <a:spLocks noChangeArrowheads="1"/>
          </p:cNvSpPr>
          <p:nvPr/>
        </p:nvSpPr>
        <p:spPr bwMode="auto">
          <a:xfrm>
            <a:off x="3306763" y="2255838"/>
            <a:ext cx="1112837" cy="11176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59401" name="object 12">
            <a:extLst>
              <a:ext uri="{FF2B5EF4-FFF2-40B4-BE49-F238E27FC236}">
                <a16:creationId xmlns:a16="http://schemas.microsoft.com/office/drawing/2014/main" id="{E2A4F8B7-4047-4E7E-B0E0-5781583BDA2B}"/>
              </a:ext>
            </a:extLst>
          </p:cNvPr>
          <p:cNvSpPr>
            <a:spLocks noChangeArrowheads="1"/>
          </p:cNvSpPr>
          <p:nvPr/>
        </p:nvSpPr>
        <p:spPr bwMode="auto">
          <a:xfrm>
            <a:off x="5729288" y="2308225"/>
            <a:ext cx="1123950" cy="11239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59402" name="object 13">
            <a:extLst>
              <a:ext uri="{FF2B5EF4-FFF2-40B4-BE49-F238E27FC236}">
                <a16:creationId xmlns:a16="http://schemas.microsoft.com/office/drawing/2014/main" id="{FA391BB1-6F2E-43E2-A361-4F5CABB0DFB5}"/>
              </a:ext>
            </a:extLst>
          </p:cNvPr>
          <p:cNvSpPr>
            <a:spLocks noChangeArrowheads="1"/>
          </p:cNvSpPr>
          <p:nvPr/>
        </p:nvSpPr>
        <p:spPr bwMode="auto">
          <a:xfrm>
            <a:off x="5737225" y="5352121"/>
            <a:ext cx="1149350" cy="114935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59403" name="object 14">
            <a:extLst>
              <a:ext uri="{FF2B5EF4-FFF2-40B4-BE49-F238E27FC236}">
                <a16:creationId xmlns:a16="http://schemas.microsoft.com/office/drawing/2014/main" id="{DF7FDABD-ECC7-4C6D-A647-1C087EB97E4A}"/>
              </a:ext>
            </a:extLst>
          </p:cNvPr>
          <p:cNvSpPr>
            <a:spLocks noChangeArrowheads="1"/>
          </p:cNvSpPr>
          <p:nvPr/>
        </p:nvSpPr>
        <p:spPr bwMode="auto">
          <a:xfrm>
            <a:off x="3141663" y="5358471"/>
            <a:ext cx="1558925" cy="117157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4B66519D-299E-44DF-826E-75504B992740}"/>
              </a:ext>
            </a:extLst>
          </p:cNvPr>
          <p:cNvSpPr txBox="1"/>
          <p:nvPr/>
        </p:nvSpPr>
        <p:spPr>
          <a:xfrm>
            <a:off x="1192213" y="709613"/>
            <a:ext cx="4324350" cy="784225"/>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err="1">
                <a:latin typeface="Arial"/>
                <a:cs typeface="Arial"/>
              </a:rPr>
              <a:t>S</a:t>
            </a:r>
            <a:r>
              <a:rPr sz="2138" b="1" spc="-21" dirty="0" err="1">
                <a:latin typeface="Arial"/>
                <a:cs typeface="Arial"/>
              </a:rPr>
              <a:t>po</a:t>
            </a:r>
            <a:r>
              <a:rPr sz="2138" b="1" spc="-9" dirty="0" err="1">
                <a:latin typeface="Arial"/>
                <a:cs typeface="Arial"/>
              </a:rPr>
              <a:t>r</a:t>
            </a:r>
            <a:r>
              <a:rPr sz="2138" b="1" spc="-17" dirty="0" err="1">
                <a:latin typeface="Arial"/>
                <a:cs typeface="Arial"/>
              </a:rPr>
              <a:t>to</a:t>
            </a:r>
            <a:r>
              <a:rPr sz="2138" b="1" spc="-9" dirty="0" err="1">
                <a:latin typeface="Arial"/>
                <a:cs typeface="Arial"/>
              </a:rPr>
              <a:t>r</a:t>
            </a:r>
            <a:r>
              <a:rPr sz="2138" b="1" spc="-21" dirty="0" err="1">
                <a:latin typeface="Arial"/>
                <a:cs typeface="Arial"/>
              </a:rPr>
              <a:t>dnun</a:t>
            </a:r>
            <a:r>
              <a:rPr sz="2138" b="1" spc="-17" dirty="0" err="1">
                <a:latin typeface="Arial"/>
                <a:cs typeface="Arial"/>
              </a:rPr>
              <a:t>g</a:t>
            </a:r>
            <a:r>
              <a:rPr lang="de-DE" sz="2138" b="1" spc="-17" dirty="0">
                <a:latin typeface="Arial"/>
                <a:cs typeface="Arial"/>
              </a:rPr>
              <a:t>          Sicherheit</a:t>
            </a:r>
            <a:endParaRPr sz="2138" dirty="0">
              <a:latin typeface="Arial"/>
              <a:cs typeface="Arial"/>
            </a:endParaRPr>
          </a:p>
        </p:txBody>
      </p:sp>
      <p:sp>
        <p:nvSpPr>
          <p:cNvPr id="61443" name="object 7">
            <a:extLst>
              <a:ext uri="{FF2B5EF4-FFF2-40B4-BE49-F238E27FC236}">
                <a16:creationId xmlns:a16="http://schemas.microsoft.com/office/drawing/2014/main" id="{471143EB-F215-4782-B25F-4FCF497EC187}"/>
              </a:ext>
            </a:extLst>
          </p:cNvPr>
          <p:cNvSpPr>
            <a:spLocks/>
          </p:cNvSpPr>
          <p:nvPr/>
        </p:nvSpPr>
        <p:spPr bwMode="auto">
          <a:xfrm>
            <a:off x="3260725" y="2133600"/>
            <a:ext cx="2655888" cy="314325"/>
          </a:xfrm>
          <a:custGeom>
            <a:avLst/>
            <a:gdLst>
              <a:gd name="T0" fmla="*/ 3257 w 3106420"/>
              <a:gd name="T1" fmla="*/ 20353 h 367664"/>
              <a:gd name="T2" fmla="*/ 0 w 3106420"/>
              <a:gd name="T3" fmla="*/ 166083 h 367664"/>
              <a:gd name="T4" fmla="*/ 3257 w 3106420"/>
              <a:gd name="T5" fmla="*/ 175853 h 367664"/>
              <a:gd name="T6" fmla="*/ 5699 w 3106420"/>
              <a:gd name="T7" fmla="*/ 30936 h 367664"/>
              <a:gd name="T8" fmla="*/ 4885 w 3106420"/>
              <a:gd name="T9" fmla="*/ 162012 h 367664"/>
              <a:gd name="T10" fmla="*/ 1653839 w 3106420"/>
              <a:gd name="T11" fmla="*/ 28494 h 367664"/>
              <a:gd name="T12" fmla="*/ 1648953 w 3106420"/>
              <a:gd name="T13" fmla="*/ 9769 h 367664"/>
              <a:gd name="T14" fmla="*/ 1628595 w 3106420"/>
              <a:gd name="T15" fmla="*/ 0 h 367664"/>
              <a:gd name="T16" fmla="*/ 15471 w 3106420"/>
              <a:gd name="T17" fmla="*/ 5698 h 367664"/>
              <a:gd name="T18" fmla="*/ 6514 w 3106420"/>
              <a:gd name="T19" fmla="*/ 14653 h 367664"/>
              <a:gd name="T20" fmla="*/ 7328 w 3106420"/>
              <a:gd name="T21" fmla="*/ 22795 h 367664"/>
              <a:gd name="T22" fmla="*/ 13843 w 3106420"/>
              <a:gd name="T23" fmla="*/ 13026 h 367664"/>
              <a:gd name="T24" fmla="*/ 17914 w 3106420"/>
              <a:gd name="T25" fmla="*/ 9769 h 367664"/>
              <a:gd name="T26" fmla="*/ 29314 w 3106420"/>
              <a:gd name="T27" fmla="*/ 5698 h 367664"/>
              <a:gd name="T28" fmla="*/ 1631039 w 3106420"/>
              <a:gd name="T29" fmla="*/ 5698 h 367664"/>
              <a:gd name="T30" fmla="*/ 1641623 w 3106420"/>
              <a:gd name="T31" fmla="*/ 9769 h 367664"/>
              <a:gd name="T32" fmla="*/ 1645695 w 3106420"/>
              <a:gd name="T33" fmla="*/ 13026 h 367664"/>
              <a:gd name="T34" fmla="*/ 10585 w 3106420"/>
              <a:gd name="T35" fmla="*/ 178295 h 367664"/>
              <a:gd name="T36" fmla="*/ 5699 w 3106420"/>
              <a:gd name="T37" fmla="*/ 181552 h 367664"/>
              <a:gd name="T38" fmla="*/ 9771 w 3106420"/>
              <a:gd name="T39" fmla="*/ 178295 h 367664"/>
              <a:gd name="T40" fmla="*/ 9771 w 3106420"/>
              <a:gd name="T41" fmla="*/ 17911 h 367664"/>
              <a:gd name="T42" fmla="*/ 18728 w 3106420"/>
              <a:gd name="T43" fmla="*/ 186436 h 367664"/>
              <a:gd name="T44" fmla="*/ 9771 w 3106420"/>
              <a:gd name="T45" fmla="*/ 178295 h 367664"/>
              <a:gd name="T46" fmla="*/ 15471 w 3106420"/>
              <a:gd name="T47" fmla="*/ 190507 h 367664"/>
              <a:gd name="T48" fmla="*/ 18728 w 3106420"/>
              <a:gd name="T49" fmla="*/ 186436 h 367664"/>
              <a:gd name="T50" fmla="*/ 17914 w 3106420"/>
              <a:gd name="T51" fmla="*/ 10447 h 367664"/>
              <a:gd name="T52" fmla="*/ 17914 w 3106420"/>
              <a:gd name="T53" fmla="*/ 186436 h 367664"/>
              <a:gd name="T54" fmla="*/ 22799 w 3106420"/>
              <a:gd name="T55" fmla="*/ 194170 h 367664"/>
              <a:gd name="T56" fmla="*/ 23614 w 3106420"/>
              <a:gd name="T57" fmla="*/ 7327 h 367664"/>
              <a:gd name="T58" fmla="*/ 23614 w 3106420"/>
              <a:gd name="T59" fmla="*/ 7327 h 367664"/>
              <a:gd name="T60" fmla="*/ 1630224 w 3106420"/>
              <a:gd name="T61" fmla="*/ 190507 h 367664"/>
              <a:gd name="T62" fmla="*/ 28499 w 3106420"/>
              <a:gd name="T63" fmla="*/ 190507 h 367664"/>
              <a:gd name="T64" fmla="*/ 30943 w 3106420"/>
              <a:gd name="T65" fmla="*/ 196205 h 367664"/>
              <a:gd name="T66" fmla="*/ 1636739 w 3106420"/>
              <a:gd name="T67" fmla="*/ 7676 h 367664"/>
              <a:gd name="T68" fmla="*/ 1636739 w 3106420"/>
              <a:gd name="T69" fmla="*/ 7676 h 367664"/>
              <a:gd name="T70" fmla="*/ 1635924 w 3106420"/>
              <a:gd name="T71" fmla="*/ 188878 h 367664"/>
              <a:gd name="T72" fmla="*/ 1638367 w 3106420"/>
              <a:gd name="T73" fmla="*/ 193764 h 367664"/>
              <a:gd name="T74" fmla="*/ 1641623 w 3106420"/>
              <a:gd name="T75" fmla="*/ 9769 h 367664"/>
              <a:gd name="T76" fmla="*/ 1653839 w 3106420"/>
              <a:gd name="T77" fmla="*/ 181552 h 367664"/>
              <a:gd name="T78" fmla="*/ 1645695 w 3106420"/>
              <a:gd name="T79" fmla="*/ 183180 h 367664"/>
              <a:gd name="T80" fmla="*/ 1641623 w 3106420"/>
              <a:gd name="T81" fmla="*/ 186436 h 367664"/>
              <a:gd name="T82" fmla="*/ 1648953 w 3106420"/>
              <a:gd name="T83" fmla="*/ 186436 h 367664"/>
              <a:gd name="T84" fmla="*/ 1656281 w 3106420"/>
              <a:gd name="T85" fmla="*/ 175853 h 367664"/>
              <a:gd name="T86" fmla="*/ 1653839 w 3106420"/>
              <a:gd name="T87" fmla="*/ 180737 h 367664"/>
              <a:gd name="T88" fmla="*/ 1659539 w 3106420"/>
              <a:gd name="T89" fmla="*/ 34193 h 367664"/>
              <a:gd name="T90" fmla="*/ 1657096 w 3106420"/>
              <a:gd name="T91" fmla="*/ 21167 h 367664"/>
              <a:gd name="T92" fmla="*/ 1657096 w 3106420"/>
              <a:gd name="T93" fmla="*/ 175039 h 3676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06420" h="367664">
                <a:moveTo>
                  <a:pt x="10667" y="57911"/>
                </a:moveTo>
                <a:lnTo>
                  <a:pt x="10667" y="28955"/>
                </a:lnTo>
                <a:lnTo>
                  <a:pt x="6095" y="38099"/>
                </a:lnTo>
                <a:lnTo>
                  <a:pt x="4571" y="39623"/>
                </a:lnTo>
                <a:lnTo>
                  <a:pt x="0" y="57911"/>
                </a:lnTo>
                <a:lnTo>
                  <a:pt x="0" y="310895"/>
                </a:lnTo>
                <a:lnTo>
                  <a:pt x="1523" y="316991"/>
                </a:lnTo>
                <a:lnTo>
                  <a:pt x="4571" y="327659"/>
                </a:lnTo>
                <a:lnTo>
                  <a:pt x="6095" y="329183"/>
                </a:lnTo>
                <a:lnTo>
                  <a:pt x="9143" y="335279"/>
                </a:lnTo>
                <a:lnTo>
                  <a:pt x="9143" y="64007"/>
                </a:lnTo>
                <a:lnTo>
                  <a:pt x="10667" y="57911"/>
                </a:lnTo>
                <a:close/>
              </a:path>
              <a:path w="3106420" h="367664">
                <a:moveTo>
                  <a:pt x="10667" y="338327"/>
                </a:moveTo>
                <a:lnTo>
                  <a:pt x="10667" y="309371"/>
                </a:lnTo>
                <a:lnTo>
                  <a:pt x="9143" y="303275"/>
                </a:lnTo>
                <a:lnTo>
                  <a:pt x="9143" y="335279"/>
                </a:lnTo>
                <a:lnTo>
                  <a:pt x="10667" y="338327"/>
                </a:lnTo>
                <a:close/>
              </a:path>
              <a:path w="3106420" h="367664">
                <a:moveTo>
                  <a:pt x="3095243" y="53339"/>
                </a:moveTo>
                <a:lnTo>
                  <a:pt x="3095243" y="27431"/>
                </a:lnTo>
                <a:lnTo>
                  <a:pt x="3093719" y="27431"/>
                </a:lnTo>
                <a:lnTo>
                  <a:pt x="3086099" y="18287"/>
                </a:lnTo>
                <a:lnTo>
                  <a:pt x="3076955" y="10667"/>
                </a:lnTo>
                <a:lnTo>
                  <a:pt x="3066287" y="4571"/>
                </a:lnTo>
                <a:lnTo>
                  <a:pt x="3047999" y="0"/>
                </a:lnTo>
                <a:lnTo>
                  <a:pt x="57911" y="0"/>
                </a:lnTo>
                <a:lnTo>
                  <a:pt x="39623" y="4571"/>
                </a:lnTo>
                <a:lnTo>
                  <a:pt x="28955" y="10667"/>
                </a:lnTo>
                <a:lnTo>
                  <a:pt x="19811" y="18287"/>
                </a:lnTo>
                <a:lnTo>
                  <a:pt x="18287" y="18287"/>
                </a:lnTo>
                <a:lnTo>
                  <a:pt x="12191" y="27431"/>
                </a:lnTo>
                <a:lnTo>
                  <a:pt x="10667" y="27431"/>
                </a:lnTo>
                <a:lnTo>
                  <a:pt x="10667" y="53339"/>
                </a:lnTo>
                <a:lnTo>
                  <a:pt x="13715" y="42671"/>
                </a:lnTo>
                <a:lnTo>
                  <a:pt x="18287" y="35813"/>
                </a:lnTo>
                <a:lnTo>
                  <a:pt x="18287" y="33527"/>
                </a:lnTo>
                <a:lnTo>
                  <a:pt x="25907" y="24383"/>
                </a:lnTo>
                <a:lnTo>
                  <a:pt x="25907" y="25907"/>
                </a:lnTo>
                <a:lnTo>
                  <a:pt x="33527" y="19557"/>
                </a:lnTo>
                <a:lnTo>
                  <a:pt x="33527" y="18287"/>
                </a:lnTo>
                <a:lnTo>
                  <a:pt x="42671" y="14369"/>
                </a:lnTo>
                <a:lnTo>
                  <a:pt x="42671" y="13715"/>
                </a:lnTo>
                <a:lnTo>
                  <a:pt x="54863" y="10667"/>
                </a:lnTo>
                <a:lnTo>
                  <a:pt x="59435" y="9143"/>
                </a:lnTo>
                <a:lnTo>
                  <a:pt x="3046475" y="9143"/>
                </a:lnTo>
                <a:lnTo>
                  <a:pt x="3052571" y="10667"/>
                </a:lnTo>
                <a:lnTo>
                  <a:pt x="3063239" y="13715"/>
                </a:lnTo>
                <a:lnTo>
                  <a:pt x="3063239" y="14369"/>
                </a:lnTo>
                <a:lnTo>
                  <a:pt x="3072383" y="18287"/>
                </a:lnTo>
                <a:lnTo>
                  <a:pt x="3072383" y="19557"/>
                </a:lnTo>
                <a:lnTo>
                  <a:pt x="3080003" y="25907"/>
                </a:lnTo>
                <a:lnTo>
                  <a:pt x="3080003" y="24383"/>
                </a:lnTo>
                <a:lnTo>
                  <a:pt x="3092195" y="42671"/>
                </a:lnTo>
                <a:lnTo>
                  <a:pt x="3095243" y="53339"/>
                </a:lnTo>
                <a:close/>
              </a:path>
              <a:path w="3106420" h="367664">
                <a:moveTo>
                  <a:pt x="19811" y="333755"/>
                </a:moveTo>
                <a:lnTo>
                  <a:pt x="13715" y="324611"/>
                </a:lnTo>
                <a:lnTo>
                  <a:pt x="10667" y="313943"/>
                </a:lnTo>
                <a:lnTo>
                  <a:pt x="10667" y="339851"/>
                </a:lnTo>
                <a:lnTo>
                  <a:pt x="12191" y="339851"/>
                </a:lnTo>
                <a:lnTo>
                  <a:pt x="18287" y="348995"/>
                </a:lnTo>
                <a:lnTo>
                  <a:pt x="18287" y="333755"/>
                </a:lnTo>
                <a:lnTo>
                  <a:pt x="19811" y="333755"/>
                </a:lnTo>
                <a:close/>
              </a:path>
              <a:path w="3106420" h="367664">
                <a:moveTo>
                  <a:pt x="19811" y="33527"/>
                </a:moveTo>
                <a:lnTo>
                  <a:pt x="18287" y="33527"/>
                </a:lnTo>
                <a:lnTo>
                  <a:pt x="18287" y="35813"/>
                </a:lnTo>
                <a:lnTo>
                  <a:pt x="19811" y="33527"/>
                </a:lnTo>
                <a:close/>
              </a:path>
              <a:path w="3106420" h="367664">
                <a:moveTo>
                  <a:pt x="35051" y="348995"/>
                </a:moveTo>
                <a:lnTo>
                  <a:pt x="25907" y="341375"/>
                </a:lnTo>
                <a:lnTo>
                  <a:pt x="25907" y="342899"/>
                </a:lnTo>
                <a:lnTo>
                  <a:pt x="18287" y="333755"/>
                </a:lnTo>
                <a:lnTo>
                  <a:pt x="18287" y="348995"/>
                </a:lnTo>
                <a:lnTo>
                  <a:pt x="19811" y="348995"/>
                </a:lnTo>
                <a:lnTo>
                  <a:pt x="28955" y="356615"/>
                </a:lnTo>
                <a:lnTo>
                  <a:pt x="33527" y="359228"/>
                </a:lnTo>
                <a:lnTo>
                  <a:pt x="33527" y="348995"/>
                </a:lnTo>
                <a:lnTo>
                  <a:pt x="35051" y="348995"/>
                </a:lnTo>
                <a:close/>
              </a:path>
              <a:path w="3106420" h="367664">
                <a:moveTo>
                  <a:pt x="35051" y="18287"/>
                </a:moveTo>
                <a:lnTo>
                  <a:pt x="33527" y="18287"/>
                </a:lnTo>
                <a:lnTo>
                  <a:pt x="33527" y="19557"/>
                </a:lnTo>
                <a:lnTo>
                  <a:pt x="35051" y="18287"/>
                </a:lnTo>
                <a:close/>
              </a:path>
              <a:path w="3106420" h="367664">
                <a:moveTo>
                  <a:pt x="44195" y="353567"/>
                </a:moveTo>
                <a:lnTo>
                  <a:pt x="33527" y="348995"/>
                </a:lnTo>
                <a:lnTo>
                  <a:pt x="33527" y="359228"/>
                </a:lnTo>
                <a:lnTo>
                  <a:pt x="39623" y="362711"/>
                </a:lnTo>
                <a:lnTo>
                  <a:pt x="42671" y="363473"/>
                </a:lnTo>
                <a:lnTo>
                  <a:pt x="42671" y="353567"/>
                </a:lnTo>
                <a:lnTo>
                  <a:pt x="44195" y="353567"/>
                </a:lnTo>
                <a:close/>
              </a:path>
              <a:path w="3106420" h="367664">
                <a:moveTo>
                  <a:pt x="44195" y="13715"/>
                </a:moveTo>
                <a:lnTo>
                  <a:pt x="42671" y="13715"/>
                </a:lnTo>
                <a:lnTo>
                  <a:pt x="42671" y="14369"/>
                </a:lnTo>
                <a:lnTo>
                  <a:pt x="44195" y="13715"/>
                </a:lnTo>
                <a:close/>
              </a:path>
              <a:path w="3106420" h="367664">
                <a:moveTo>
                  <a:pt x="3063239" y="363473"/>
                </a:moveTo>
                <a:lnTo>
                  <a:pt x="3063239" y="353567"/>
                </a:lnTo>
                <a:lnTo>
                  <a:pt x="3051047" y="356615"/>
                </a:lnTo>
                <a:lnTo>
                  <a:pt x="3046475" y="358139"/>
                </a:lnTo>
                <a:lnTo>
                  <a:pt x="59435" y="358139"/>
                </a:lnTo>
                <a:lnTo>
                  <a:pt x="53339" y="356615"/>
                </a:lnTo>
                <a:lnTo>
                  <a:pt x="42671" y="353567"/>
                </a:lnTo>
                <a:lnTo>
                  <a:pt x="42671" y="363473"/>
                </a:lnTo>
                <a:lnTo>
                  <a:pt x="57911" y="367283"/>
                </a:lnTo>
                <a:lnTo>
                  <a:pt x="3047999" y="367283"/>
                </a:lnTo>
                <a:lnTo>
                  <a:pt x="3063239" y="363473"/>
                </a:lnTo>
                <a:close/>
              </a:path>
              <a:path w="3106420" h="367664">
                <a:moveTo>
                  <a:pt x="3063239" y="14369"/>
                </a:moveTo>
                <a:lnTo>
                  <a:pt x="3063239" y="13715"/>
                </a:lnTo>
                <a:lnTo>
                  <a:pt x="3061715" y="13715"/>
                </a:lnTo>
                <a:lnTo>
                  <a:pt x="3063239" y="14369"/>
                </a:lnTo>
                <a:close/>
              </a:path>
              <a:path w="3106420" h="367664">
                <a:moveTo>
                  <a:pt x="3072383" y="359228"/>
                </a:moveTo>
                <a:lnTo>
                  <a:pt x="3072383" y="348995"/>
                </a:lnTo>
                <a:lnTo>
                  <a:pt x="3061715" y="353567"/>
                </a:lnTo>
                <a:lnTo>
                  <a:pt x="3063239" y="353567"/>
                </a:lnTo>
                <a:lnTo>
                  <a:pt x="3063239" y="363473"/>
                </a:lnTo>
                <a:lnTo>
                  <a:pt x="3066287" y="362711"/>
                </a:lnTo>
                <a:lnTo>
                  <a:pt x="3072383" y="359228"/>
                </a:lnTo>
                <a:close/>
              </a:path>
              <a:path w="3106420" h="367664">
                <a:moveTo>
                  <a:pt x="3072383" y="19557"/>
                </a:moveTo>
                <a:lnTo>
                  <a:pt x="3072383" y="18287"/>
                </a:lnTo>
                <a:lnTo>
                  <a:pt x="3070859" y="18287"/>
                </a:lnTo>
                <a:lnTo>
                  <a:pt x="3072383" y="19557"/>
                </a:lnTo>
                <a:close/>
              </a:path>
              <a:path w="3106420" h="367664">
                <a:moveTo>
                  <a:pt x="3095243" y="339851"/>
                </a:moveTo>
                <a:lnTo>
                  <a:pt x="3095243" y="313943"/>
                </a:lnTo>
                <a:lnTo>
                  <a:pt x="3092195" y="324611"/>
                </a:lnTo>
                <a:lnTo>
                  <a:pt x="3080003" y="342899"/>
                </a:lnTo>
                <a:lnTo>
                  <a:pt x="3080003" y="341375"/>
                </a:lnTo>
                <a:lnTo>
                  <a:pt x="3070859" y="348995"/>
                </a:lnTo>
                <a:lnTo>
                  <a:pt x="3072383" y="348995"/>
                </a:lnTo>
                <a:lnTo>
                  <a:pt x="3072383" y="359228"/>
                </a:lnTo>
                <a:lnTo>
                  <a:pt x="3076955" y="356615"/>
                </a:lnTo>
                <a:lnTo>
                  <a:pt x="3086099" y="348995"/>
                </a:lnTo>
                <a:lnTo>
                  <a:pt x="3093719" y="339851"/>
                </a:lnTo>
                <a:lnTo>
                  <a:pt x="3095243" y="339851"/>
                </a:lnTo>
                <a:close/>
              </a:path>
              <a:path w="3106420" h="367664">
                <a:moveTo>
                  <a:pt x="3099815" y="329183"/>
                </a:moveTo>
                <a:lnTo>
                  <a:pt x="3099815" y="38099"/>
                </a:lnTo>
                <a:lnTo>
                  <a:pt x="3095243" y="28955"/>
                </a:lnTo>
                <a:lnTo>
                  <a:pt x="3095243" y="338327"/>
                </a:lnTo>
                <a:lnTo>
                  <a:pt x="3099815" y="329183"/>
                </a:lnTo>
                <a:close/>
              </a:path>
              <a:path w="3106420" h="367664">
                <a:moveTo>
                  <a:pt x="3105911" y="309371"/>
                </a:moveTo>
                <a:lnTo>
                  <a:pt x="3105911" y="64007"/>
                </a:lnTo>
                <a:lnTo>
                  <a:pt x="3104387" y="57911"/>
                </a:lnTo>
                <a:lnTo>
                  <a:pt x="3104387" y="50291"/>
                </a:lnTo>
                <a:lnTo>
                  <a:pt x="3101339" y="39623"/>
                </a:lnTo>
                <a:lnTo>
                  <a:pt x="3099815" y="39623"/>
                </a:lnTo>
                <a:lnTo>
                  <a:pt x="3099815" y="327659"/>
                </a:lnTo>
                <a:lnTo>
                  <a:pt x="3101339" y="327659"/>
                </a:lnTo>
                <a:lnTo>
                  <a:pt x="3105911" y="3093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61444" name="object 8">
            <a:extLst>
              <a:ext uri="{FF2B5EF4-FFF2-40B4-BE49-F238E27FC236}">
                <a16:creationId xmlns:a16="http://schemas.microsoft.com/office/drawing/2014/main" id="{0850FC91-B50F-4183-9143-0019A22D722E}"/>
              </a:ext>
            </a:extLst>
          </p:cNvPr>
          <p:cNvSpPr>
            <a:spLocks noChangeArrowheads="1"/>
          </p:cNvSpPr>
          <p:nvPr/>
        </p:nvSpPr>
        <p:spPr bwMode="auto">
          <a:xfrm>
            <a:off x="304980" y="2024808"/>
            <a:ext cx="279400"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1445" name="object 9">
            <a:extLst>
              <a:ext uri="{FF2B5EF4-FFF2-40B4-BE49-F238E27FC236}">
                <a16:creationId xmlns:a16="http://schemas.microsoft.com/office/drawing/2014/main" id="{D33B6362-9EDA-44CF-8CC7-26AE0AEEBFF3}"/>
              </a:ext>
            </a:extLst>
          </p:cNvPr>
          <p:cNvSpPr>
            <a:spLocks noChangeArrowheads="1"/>
          </p:cNvSpPr>
          <p:nvPr/>
        </p:nvSpPr>
        <p:spPr bwMode="auto">
          <a:xfrm>
            <a:off x="304980" y="2526732"/>
            <a:ext cx="279400" cy="11588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1446" name="object 10">
            <a:extLst>
              <a:ext uri="{FF2B5EF4-FFF2-40B4-BE49-F238E27FC236}">
                <a16:creationId xmlns:a16="http://schemas.microsoft.com/office/drawing/2014/main" id="{1BEB1AC1-EF57-498D-A215-AC8E93825E23}"/>
              </a:ext>
            </a:extLst>
          </p:cNvPr>
          <p:cNvSpPr>
            <a:spLocks noChangeArrowheads="1"/>
          </p:cNvSpPr>
          <p:nvPr/>
        </p:nvSpPr>
        <p:spPr bwMode="auto">
          <a:xfrm>
            <a:off x="304980" y="2837230"/>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1447" name="object 11">
            <a:extLst>
              <a:ext uri="{FF2B5EF4-FFF2-40B4-BE49-F238E27FC236}">
                <a16:creationId xmlns:a16="http://schemas.microsoft.com/office/drawing/2014/main" id="{A2BDF757-219C-4EDD-B0B3-CD38984CA979}"/>
              </a:ext>
            </a:extLst>
          </p:cNvPr>
          <p:cNvSpPr>
            <a:spLocks noChangeArrowheads="1"/>
          </p:cNvSpPr>
          <p:nvPr/>
        </p:nvSpPr>
        <p:spPr bwMode="auto">
          <a:xfrm>
            <a:off x="304980" y="3348405"/>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1449" name="object 13">
            <a:extLst>
              <a:ext uri="{FF2B5EF4-FFF2-40B4-BE49-F238E27FC236}">
                <a16:creationId xmlns:a16="http://schemas.microsoft.com/office/drawing/2014/main" id="{94A8EE08-2558-4D18-B9E6-6ED71E316DCF}"/>
              </a:ext>
            </a:extLst>
          </p:cNvPr>
          <p:cNvSpPr>
            <a:spLocks noChangeArrowheads="1"/>
          </p:cNvSpPr>
          <p:nvPr/>
        </p:nvSpPr>
        <p:spPr bwMode="auto">
          <a:xfrm>
            <a:off x="304980" y="3968391"/>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1450" name="object 14">
            <a:extLst>
              <a:ext uri="{FF2B5EF4-FFF2-40B4-BE49-F238E27FC236}">
                <a16:creationId xmlns:a16="http://schemas.microsoft.com/office/drawing/2014/main" id="{CF63827B-048B-4326-88BD-8CF40213418D}"/>
              </a:ext>
            </a:extLst>
          </p:cNvPr>
          <p:cNvSpPr>
            <a:spLocks noChangeArrowheads="1"/>
          </p:cNvSpPr>
          <p:nvPr/>
        </p:nvSpPr>
        <p:spPr bwMode="auto">
          <a:xfrm>
            <a:off x="304980" y="4391689"/>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1451" name="object 15">
            <a:extLst>
              <a:ext uri="{FF2B5EF4-FFF2-40B4-BE49-F238E27FC236}">
                <a16:creationId xmlns:a16="http://schemas.microsoft.com/office/drawing/2014/main" id="{D732964A-9F15-496F-A334-FFC20C19176B}"/>
              </a:ext>
            </a:extLst>
          </p:cNvPr>
          <p:cNvSpPr>
            <a:spLocks noChangeArrowheads="1"/>
          </p:cNvSpPr>
          <p:nvPr/>
        </p:nvSpPr>
        <p:spPr bwMode="auto">
          <a:xfrm>
            <a:off x="304980" y="5363349"/>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1452" name="object 16">
            <a:extLst>
              <a:ext uri="{FF2B5EF4-FFF2-40B4-BE49-F238E27FC236}">
                <a16:creationId xmlns:a16="http://schemas.microsoft.com/office/drawing/2014/main" id="{B47AEC74-3511-4084-B18A-1E0CAAE4623A}"/>
              </a:ext>
            </a:extLst>
          </p:cNvPr>
          <p:cNvSpPr txBox="1">
            <a:spLocks noChangeArrowheads="1"/>
          </p:cNvSpPr>
          <p:nvPr/>
        </p:nvSpPr>
        <p:spPr bwMode="auto">
          <a:xfrm>
            <a:off x="699247" y="1545945"/>
            <a:ext cx="8220635"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Die Sportordnung führt ergänzend bzw. zusätzlich aus, für den Bereich</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Schützen ist die </a:t>
            </a:r>
            <a:r>
              <a:rPr lang="de-DE" altLang="de-DE" sz="1400" b="1" dirty="0">
                <a:cs typeface="Arial" panose="020B0604020202020204" pitchFamily="34" charset="0"/>
              </a:rPr>
              <a:t>Ausübung des Schießsports mit Schusswaffen</a:t>
            </a:r>
            <a:endParaRPr lang="de-DE" altLang="de-DE" sz="1400" dirty="0">
              <a:cs typeface="Arial" panose="020B0604020202020204" pitchFamily="34" charset="0"/>
            </a:endParaRPr>
          </a:p>
          <a:p>
            <a:r>
              <a:rPr lang="de-DE" altLang="de-DE" sz="1400" b="1" dirty="0">
                <a:cs typeface="Arial" panose="020B0604020202020204" pitchFamily="34" charset="0"/>
              </a:rPr>
              <a:t>nur in Anwesenheit einer verantwortlichen Aufsichtsperson </a:t>
            </a:r>
            <a:r>
              <a:rPr lang="de-DE" altLang="de-DE" sz="1400" dirty="0">
                <a:cs typeface="Arial" panose="020B0604020202020204" pitchFamily="34" charset="0"/>
              </a:rPr>
              <a:t>gestattet.</a:t>
            </a:r>
          </a:p>
          <a:p>
            <a:pPr>
              <a:spcBef>
                <a:spcPts val="713"/>
              </a:spcBef>
            </a:pPr>
            <a:r>
              <a:rPr lang="de-DE" altLang="de-DE" sz="1400" dirty="0">
                <a:cs typeface="Arial" panose="020B0604020202020204" pitchFamily="34" charset="0"/>
              </a:rPr>
              <a:t>Die </a:t>
            </a:r>
            <a:r>
              <a:rPr lang="de-DE" altLang="de-DE" sz="1400" b="1" dirty="0">
                <a:cs typeface="Arial" panose="020B0604020202020204" pitchFamily="34" charset="0"/>
              </a:rPr>
              <a:t>Aufsicht darf selbst nicht am Schießen teilnehmen</a:t>
            </a:r>
            <a:r>
              <a:rPr lang="de-DE" altLang="de-DE" sz="1400" dirty="0">
                <a:cs typeface="Arial" panose="020B0604020202020204" pitchFamily="34" charset="0"/>
              </a:rPr>
              <a:t>.</a:t>
            </a:r>
          </a:p>
          <a:p>
            <a:pPr>
              <a:spcBef>
                <a:spcPts val="713"/>
              </a:spcBef>
            </a:pPr>
            <a:r>
              <a:rPr lang="de-DE" altLang="de-DE" sz="1400" b="1" dirty="0">
                <a:cs typeface="Arial" panose="020B0604020202020204" pitchFamily="34" charset="0"/>
              </a:rPr>
              <a:t>Bei minderjährigen Schützen sind </a:t>
            </a:r>
            <a:r>
              <a:rPr lang="de-DE" altLang="de-DE" sz="1400" dirty="0">
                <a:cs typeface="Arial" panose="020B0604020202020204" pitchFamily="34" charset="0"/>
              </a:rPr>
              <a:t>die Alterserfordernisse und </a:t>
            </a:r>
            <a:r>
              <a:rPr lang="de-DE" altLang="de-DE" sz="1400" b="1" dirty="0">
                <a:cs typeface="Arial" panose="020B0604020202020204" pitchFamily="34" charset="0"/>
              </a:rPr>
              <a:t>die Bestimmungen über die Obhut </a:t>
            </a:r>
            <a:r>
              <a:rPr lang="de-DE" altLang="de-DE" sz="1400" dirty="0">
                <a:cs typeface="Arial" panose="020B0604020202020204" pitchFamily="34" charset="0"/>
              </a:rPr>
              <a:t>nach dem Waffengesetz </a:t>
            </a:r>
            <a:r>
              <a:rPr lang="de-DE" altLang="de-DE" sz="1400" b="1" dirty="0">
                <a:cs typeface="Arial" panose="020B0604020202020204" pitchFamily="34" charset="0"/>
              </a:rPr>
              <a:t>zu beachten.</a:t>
            </a:r>
          </a:p>
          <a:p>
            <a:pPr>
              <a:spcBef>
                <a:spcPts val="713"/>
              </a:spcBef>
            </a:pPr>
            <a:r>
              <a:rPr lang="de-DE" altLang="de-DE" sz="1400" dirty="0">
                <a:cs typeface="Arial" panose="020B0604020202020204" pitchFamily="34" charset="0"/>
              </a:rPr>
              <a:t>Die </a:t>
            </a:r>
            <a:r>
              <a:rPr lang="de-DE" altLang="de-DE" sz="1400" b="1" dirty="0">
                <a:cs typeface="Arial" panose="020B0604020202020204" pitchFamily="34" charset="0"/>
              </a:rPr>
              <a:t>schriftliche Erklärung des Personensorgeberechtigten </a:t>
            </a:r>
            <a:r>
              <a:rPr lang="de-DE" altLang="de-DE" sz="1400" dirty="0">
                <a:cs typeface="Arial" panose="020B0604020202020204" pitchFamily="34" charset="0"/>
              </a:rPr>
              <a:t>muss vorliegen </a:t>
            </a:r>
            <a:r>
              <a:rPr lang="de-DE" altLang="de-DE" sz="1400" b="1" dirty="0">
                <a:cs typeface="Arial" panose="020B0604020202020204" pitchFamily="34" charset="0"/>
              </a:rPr>
              <a:t>oder</a:t>
            </a:r>
            <a:endParaRPr lang="de-DE" altLang="de-DE" sz="1400" dirty="0">
              <a:cs typeface="Arial" panose="020B0604020202020204" pitchFamily="34" charset="0"/>
            </a:endParaRPr>
          </a:p>
          <a:p>
            <a:r>
              <a:rPr lang="de-DE" altLang="de-DE" sz="1400" dirty="0">
                <a:cs typeface="Arial" panose="020B0604020202020204" pitchFamily="34" charset="0"/>
              </a:rPr>
              <a:t>der </a:t>
            </a:r>
            <a:r>
              <a:rPr lang="de-DE" altLang="de-DE" sz="1400" b="1" dirty="0">
                <a:cs typeface="Arial" panose="020B0604020202020204" pitchFamily="34" charset="0"/>
              </a:rPr>
              <a:t>Personensorgeberechtigte anwesend </a:t>
            </a:r>
            <a:r>
              <a:rPr lang="de-DE" altLang="de-DE" sz="1400" dirty="0">
                <a:cs typeface="Arial" panose="020B0604020202020204" pitchFamily="34" charset="0"/>
              </a:rPr>
              <a:t>sein. </a:t>
            </a:r>
            <a:r>
              <a:rPr lang="de-DE" altLang="de-DE" sz="1400" dirty="0">
                <a:highlight>
                  <a:srgbClr val="FFFF00"/>
                </a:highlight>
                <a:cs typeface="Arial" panose="020B0604020202020204" pitchFamily="34" charset="0"/>
              </a:rPr>
              <a:t>Bei Eltern müssen beide unterschreiben!</a:t>
            </a:r>
          </a:p>
          <a:p>
            <a:endParaRPr lang="de-DE" altLang="de-DE" sz="1400" dirty="0">
              <a:cs typeface="Arial" panose="020B0604020202020204" pitchFamily="34" charset="0"/>
            </a:endParaRPr>
          </a:p>
          <a:p>
            <a:r>
              <a:rPr lang="de-DE" altLang="de-DE" sz="1400" b="1" dirty="0">
                <a:cs typeface="Arial" panose="020B0604020202020204" pitchFamily="34" charset="0"/>
              </a:rPr>
              <a:t>Rauchen und offenes Feuer </a:t>
            </a:r>
            <a:r>
              <a:rPr lang="de-DE" altLang="de-DE" sz="1400" dirty="0">
                <a:cs typeface="Arial" panose="020B0604020202020204" pitchFamily="34" charset="0"/>
              </a:rPr>
              <a:t>auf dem Schützenstand </a:t>
            </a:r>
            <a:r>
              <a:rPr lang="de-DE" altLang="de-DE" sz="1400" b="1" dirty="0">
                <a:cs typeface="Arial" panose="020B0604020202020204" pitchFamily="34" charset="0"/>
              </a:rPr>
              <a:t>sind verboten</a:t>
            </a:r>
            <a:r>
              <a:rPr lang="de-DE" altLang="de-DE" sz="1400" dirty="0">
                <a:cs typeface="Arial" panose="020B0604020202020204" pitchFamily="34" charset="0"/>
              </a:rPr>
              <a:t>. </a:t>
            </a:r>
          </a:p>
          <a:p>
            <a:r>
              <a:rPr lang="de-DE" altLang="de-DE" sz="1400" dirty="0">
                <a:cs typeface="Arial" panose="020B0604020202020204" pitchFamily="34" charset="0"/>
              </a:rPr>
              <a:t>                                               </a:t>
            </a:r>
          </a:p>
          <a:p>
            <a:r>
              <a:rPr lang="de-DE" altLang="de-DE" sz="1400" b="1" dirty="0">
                <a:cs typeface="Arial" panose="020B0604020202020204" pitchFamily="34" charset="0"/>
              </a:rPr>
              <a:t>Bei allen auf den 	Schießständen abgestellten Feuerwaffen</a:t>
            </a:r>
            <a:endParaRPr lang="de-DE" altLang="de-DE" sz="1400" dirty="0">
              <a:cs typeface="Arial" panose="020B0604020202020204" pitchFamily="34" charset="0"/>
            </a:endParaRPr>
          </a:p>
          <a:p>
            <a:r>
              <a:rPr lang="de-DE" altLang="de-DE" sz="1400" dirty="0">
                <a:cs typeface="Arial" panose="020B0604020202020204" pitchFamily="34" charset="0"/>
              </a:rPr>
              <a:t>– bei Luftdruck- und Gasdruckwaffen soweit möglich –</a:t>
            </a:r>
          </a:p>
          <a:p>
            <a:r>
              <a:rPr lang="de-DE" altLang="de-DE" sz="1400" dirty="0">
                <a:cs typeface="Arial" panose="020B0604020202020204" pitchFamily="34" charset="0"/>
              </a:rPr>
              <a:t>müssen die </a:t>
            </a:r>
            <a:r>
              <a:rPr lang="de-DE" altLang="de-DE" sz="1400" b="1" dirty="0">
                <a:cs typeface="Arial" panose="020B0604020202020204" pitchFamily="34" charset="0"/>
              </a:rPr>
              <a:t>Verschlüsse offen </a:t>
            </a:r>
            <a:r>
              <a:rPr lang="de-DE" altLang="de-DE" sz="1400" dirty="0">
                <a:cs typeface="Arial" panose="020B0604020202020204" pitchFamily="34" charset="0"/>
              </a:rPr>
              <a:t>und die </a:t>
            </a:r>
            <a:r>
              <a:rPr lang="de-DE" altLang="de-DE" sz="1400" b="1" dirty="0">
                <a:cs typeface="Arial" panose="020B0604020202020204" pitchFamily="34" charset="0"/>
              </a:rPr>
              <a:t>Magazine entfernt </a:t>
            </a:r>
            <a:r>
              <a:rPr lang="de-DE" altLang="de-DE" sz="1400" dirty="0">
                <a:cs typeface="Arial" panose="020B0604020202020204" pitchFamily="34" charset="0"/>
              </a:rPr>
              <a:t>sein. </a:t>
            </a:r>
            <a:r>
              <a:rPr lang="de-DE" altLang="de-DE" sz="1400" b="1" dirty="0">
                <a:cs typeface="Arial" panose="020B0604020202020204" pitchFamily="34" charset="0"/>
              </a:rPr>
              <a:t>Waffe ist entladen! Patronenlager</a:t>
            </a:r>
          </a:p>
          <a:p>
            <a:endParaRPr lang="de-DE" altLang="de-DE" sz="1400" b="1" dirty="0">
              <a:cs typeface="Arial" panose="020B0604020202020204" pitchFamily="34" charset="0"/>
            </a:endParaRPr>
          </a:p>
          <a:p>
            <a:pPr>
              <a:spcBef>
                <a:spcPts val="713"/>
              </a:spcBef>
            </a:pPr>
            <a:r>
              <a:rPr lang="de-DE" altLang="de-DE" sz="1400" b="1" dirty="0">
                <a:cs typeface="Arial" panose="020B0604020202020204" pitchFamily="34" charset="0"/>
              </a:rPr>
              <a:t>Zielübungen und das Laden der Waffe </a:t>
            </a:r>
            <a:r>
              <a:rPr lang="de-DE" altLang="de-DE" sz="1400" dirty="0">
                <a:cs typeface="Arial" panose="020B0604020202020204" pitchFamily="34" charset="0"/>
              </a:rPr>
              <a:t>sind </a:t>
            </a:r>
            <a:r>
              <a:rPr lang="de-DE" altLang="de-DE" sz="1400" b="1" dirty="0">
                <a:cs typeface="Arial" panose="020B0604020202020204" pitchFamily="34" charset="0"/>
              </a:rPr>
              <a:t>nur im Schützenstand </a:t>
            </a:r>
            <a:r>
              <a:rPr lang="de-DE" altLang="de-DE" sz="1400" dirty="0">
                <a:cs typeface="Arial" panose="020B0604020202020204" pitchFamily="34" charset="0"/>
              </a:rPr>
              <a:t>gestattet, mit in </a:t>
            </a:r>
            <a:r>
              <a:rPr lang="de-DE" altLang="de-DE" sz="1400" b="1" dirty="0">
                <a:cs typeface="Arial" panose="020B0604020202020204" pitchFamily="34" charset="0"/>
              </a:rPr>
              <a:t>Richtung Geschossfang </a:t>
            </a:r>
            <a:r>
              <a:rPr lang="de-DE" altLang="de-DE" sz="1400" dirty="0">
                <a:cs typeface="Arial" panose="020B0604020202020204" pitchFamily="34" charset="0"/>
              </a:rPr>
              <a:t>zeigender Mündung.</a:t>
            </a:r>
          </a:p>
          <a:p>
            <a:pPr>
              <a:spcBef>
                <a:spcPts val="713"/>
              </a:spcBef>
            </a:pPr>
            <a:endParaRPr lang="de-DE" altLang="de-DE" sz="800" dirty="0">
              <a:cs typeface="Arial" panose="020B0604020202020204" pitchFamily="34" charset="0"/>
            </a:endParaRPr>
          </a:p>
          <a:p>
            <a:pPr>
              <a:spcBef>
                <a:spcPts val="713"/>
              </a:spcBef>
            </a:pPr>
            <a:r>
              <a:rPr lang="de-DE" altLang="de-DE" sz="1400" b="1" dirty="0">
                <a:cs typeface="Arial" panose="020B0604020202020204" pitchFamily="34" charset="0"/>
              </a:rPr>
              <a:t>Zielübungen </a:t>
            </a:r>
            <a:r>
              <a:rPr lang="de-DE" altLang="de-DE" sz="1400" dirty="0">
                <a:cs typeface="Arial" panose="020B0604020202020204" pitchFamily="34" charset="0"/>
              </a:rPr>
              <a:t>sind </a:t>
            </a:r>
            <a:r>
              <a:rPr lang="de-DE" altLang="de-DE" sz="1400" b="1" dirty="0">
                <a:cs typeface="Arial" panose="020B0604020202020204" pitchFamily="34" charset="0"/>
              </a:rPr>
              <a:t>nur mit Genehmigung der verantwortlichen Aufsichtsperson und </a:t>
            </a:r>
            <a:r>
              <a:rPr lang="de-DE" altLang="de-DE" sz="1400" dirty="0">
                <a:cs typeface="Arial" panose="020B0604020202020204" pitchFamily="34" charset="0"/>
              </a:rPr>
              <a:t>mit </a:t>
            </a:r>
            <a:r>
              <a:rPr lang="de-DE" altLang="de-DE" sz="1400" b="1" dirty="0">
                <a:cs typeface="Arial" panose="020B0604020202020204" pitchFamily="34" charset="0"/>
              </a:rPr>
              <a:t>entladener Waffe </a:t>
            </a:r>
            <a:r>
              <a:rPr lang="de-DE" altLang="de-DE" sz="1400" dirty="0">
                <a:cs typeface="Arial" panose="020B0604020202020204" pitchFamily="34" charset="0"/>
              </a:rPr>
              <a:t>erlaubt.</a:t>
            </a:r>
          </a:p>
        </p:txBody>
      </p:sp>
      <p:sp>
        <p:nvSpPr>
          <p:cNvPr id="15" name="object 15">
            <a:extLst>
              <a:ext uri="{FF2B5EF4-FFF2-40B4-BE49-F238E27FC236}">
                <a16:creationId xmlns:a16="http://schemas.microsoft.com/office/drawing/2014/main" id="{B3EB2DA3-AA27-4BDF-9253-8A5F8F07627B}"/>
              </a:ext>
            </a:extLst>
          </p:cNvPr>
          <p:cNvSpPr>
            <a:spLocks noChangeArrowheads="1"/>
          </p:cNvSpPr>
          <p:nvPr/>
        </p:nvSpPr>
        <p:spPr bwMode="auto">
          <a:xfrm>
            <a:off x="304980" y="6062445"/>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object 7">
            <a:extLst>
              <a:ext uri="{FF2B5EF4-FFF2-40B4-BE49-F238E27FC236}">
                <a16:creationId xmlns:a16="http://schemas.microsoft.com/office/drawing/2014/main" id="{EBAB4738-01D8-4E27-B1F8-404D73AF0E64}"/>
              </a:ext>
            </a:extLst>
          </p:cNvPr>
          <p:cNvSpPr>
            <a:spLocks/>
          </p:cNvSpPr>
          <p:nvPr/>
        </p:nvSpPr>
        <p:spPr bwMode="auto">
          <a:xfrm>
            <a:off x="3260725" y="1762125"/>
            <a:ext cx="2655888" cy="315913"/>
          </a:xfrm>
          <a:custGeom>
            <a:avLst/>
            <a:gdLst>
              <a:gd name="T0" fmla="*/ 1658724 w 3106420"/>
              <a:gd name="T1" fmla="*/ 31134 h 368935"/>
              <a:gd name="T2" fmla="*/ 1656281 w 3106420"/>
              <a:gd name="T3" fmla="*/ 21303 h 368935"/>
              <a:gd name="T4" fmla="*/ 1648953 w 3106420"/>
              <a:gd name="T5" fmla="*/ 10650 h 368935"/>
              <a:gd name="T6" fmla="*/ 1638367 w 3106420"/>
              <a:gd name="T7" fmla="*/ 3277 h 368935"/>
              <a:gd name="T8" fmla="*/ 1624524 w 3106420"/>
              <a:gd name="T9" fmla="*/ 0 h 368935"/>
              <a:gd name="T10" fmla="*/ 27686 w 3106420"/>
              <a:gd name="T11" fmla="*/ 819 h 368935"/>
              <a:gd name="T12" fmla="*/ 15471 w 3106420"/>
              <a:gd name="T13" fmla="*/ 6554 h 368935"/>
              <a:gd name="T14" fmla="*/ 6514 w 3106420"/>
              <a:gd name="T15" fmla="*/ 15567 h 368935"/>
              <a:gd name="T16" fmla="*/ 2442 w 3106420"/>
              <a:gd name="T17" fmla="*/ 21303 h 368935"/>
              <a:gd name="T18" fmla="*/ 0 w 3106420"/>
              <a:gd name="T19" fmla="*/ 167141 h 368935"/>
              <a:gd name="T20" fmla="*/ 4885 w 3106420"/>
              <a:gd name="T21" fmla="*/ 180797 h 368935"/>
              <a:gd name="T22" fmla="*/ 5699 w 3106420"/>
              <a:gd name="T23" fmla="*/ 28675 h 368935"/>
              <a:gd name="T24" fmla="*/ 9771 w 3106420"/>
              <a:gd name="T25" fmla="*/ 19458 h 368935"/>
              <a:gd name="T26" fmla="*/ 17914 w 3106420"/>
              <a:gd name="T27" fmla="*/ 11197 h 368935"/>
              <a:gd name="T28" fmla="*/ 23614 w 3106420"/>
              <a:gd name="T29" fmla="*/ 7886 h 368935"/>
              <a:gd name="T30" fmla="*/ 1635924 w 3106420"/>
              <a:gd name="T31" fmla="*/ 7842 h 368935"/>
              <a:gd name="T32" fmla="*/ 1641623 w 3106420"/>
              <a:gd name="T33" fmla="*/ 11197 h 368935"/>
              <a:gd name="T34" fmla="*/ 1648953 w 3106420"/>
              <a:gd name="T35" fmla="*/ 18025 h 368935"/>
              <a:gd name="T36" fmla="*/ 1653839 w 3106420"/>
              <a:gd name="T37" fmla="*/ 29495 h 368935"/>
              <a:gd name="T38" fmla="*/ 1657096 w 3106420"/>
              <a:gd name="T39" fmla="*/ 176973 h 368935"/>
              <a:gd name="T40" fmla="*/ 7328 w 3106420"/>
              <a:gd name="T41" fmla="*/ 174516 h 368935"/>
              <a:gd name="T42" fmla="*/ 5699 w 3106420"/>
              <a:gd name="T43" fmla="*/ 166322 h 368935"/>
              <a:gd name="T44" fmla="*/ 5699 w 3106420"/>
              <a:gd name="T45" fmla="*/ 182709 h 368935"/>
              <a:gd name="T46" fmla="*/ 9771 w 3106420"/>
              <a:gd name="T47" fmla="*/ 180251 h 368935"/>
              <a:gd name="T48" fmla="*/ 9771 w 3106420"/>
              <a:gd name="T49" fmla="*/ 18843 h 368935"/>
              <a:gd name="T50" fmla="*/ 18728 w 3106420"/>
              <a:gd name="T51" fmla="*/ 194414 h 368935"/>
              <a:gd name="T52" fmla="*/ 9771 w 3106420"/>
              <a:gd name="T53" fmla="*/ 180251 h 368935"/>
              <a:gd name="T54" fmla="*/ 10585 w 3106420"/>
              <a:gd name="T55" fmla="*/ 188444 h 368935"/>
              <a:gd name="T56" fmla="*/ 18728 w 3106420"/>
              <a:gd name="T57" fmla="*/ 10650 h 368935"/>
              <a:gd name="T58" fmla="*/ 18728 w 3106420"/>
              <a:gd name="T59" fmla="*/ 10650 h 368935"/>
              <a:gd name="T60" fmla="*/ 18728 w 3106420"/>
              <a:gd name="T61" fmla="*/ 188444 h 368935"/>
              <a:gd name="T62" fmla="*/ 22799 w 3106420"/>
              <a:gd name="T63" fmla="*/ 196228 h 368935"/>
              <a:gd name="T64" fmla="*/ 23614 w 3106420"/>
              <a:gd name="T65" fmla="*/ 7886 h 368935"/>
              <a:gd name="T66" fmla="*/ 23614 w 3106420"/>
              <a:gd name="T67" fmla="*/ 7886 h 368935"/>
              <a:gd name="T68" fmla="*/ 1630224 w 3106420"/>
              <a:gd name="T69" fmla="*/ 192541 h 368935"/>
              <a:gd name="T70" fmla="*/ 28499 w 3106420"/>
              <a:gd name="T71" fmla="*/ 192541 h 368935"/>
              <a:gd name="T72" fmla="*/ 30943 w 3106420"/>
              <a:gd name="T73" fmla="*/ 198276 h 368935"/>
              <a:gd name="T74" fmla="*/ 1636739 w 3106420"/>
              <a:gd name="T75" fmla="*/ 8193 h 368935"/>
              <a:gd name="T76" fmla="*/ 1636739 w 3106420"/>
              <a:gd name="T77" fmla="*/ 8193 h 368935"/>
              <a:gd name="T78" fmla="*/ 1636739 w 3106420"/>
              <a:gd name="T79" fmla="*/ 190902 h 368935"/>
              <a:gd name="T80" fmla="*/ 1640810 w 3106420"/>
              <a:gd name="T81" fmla="*/ 194414 h 368935"/>
              <a:gd name="T82" fmla="*/ 1641623 w 3106420"/>
              <a:gd name="T83" fmla="*/ 11197 h 368935"/>
              <a:gd name="T84" fmla="*/ 1641623 w 3106420"/>
              <a:gd name="T85" fmla="*/ 11197 h 368935"/>
              <a:gd name="T86" fmla="*/ 1652210 w 3106420"/>
              <a:gd name="T87" fmla="*/ 175334 h 368935"/>
              <a:gd name="T88" fmla="*/ 1645695 w 3106420"/>
              <a:gd name="T89" fmla="*/ 184348 h 368935"/>
              <a:gd name="T90" fmla="*/ 1644067 w 3106420"/>
              <a:gd name="T91" fmla="*/ 192541 h 368935"/>
              <a:gd name="T92" fmla="*/ 1653024 w 3106420"/>
              <a:gd name="T93" fmla="*/ 183528 h 3689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06420" h="368935">
                <a:moveTo>
                  <a:pt x="3105911" y="310895"/>
                </a:moveTo>
                <a:lnTo>
                  <a:pt x="3105911" y="65531"/>
                </a:lnTo>
                <a:lnTo>
                  <a:pt x="3104387" y="57911"/>
                </a:lnTo>
                <a:lnTo>
                  <a:pt x="3104387" y="51815"/>
                </a:lnTo>
                <a:lnTo>
                  <a:pt x="3101339" y="39623"/>
                </a:lnTo>
                <a:lnTo>
                  <a:pt x="3099815" y="39623"/>
                </a:lnTo>
                <a:lnTo>
                  <a:pt x="3095243" y="28955"/>
                </a:lnTo>
                <a:lnTo>
                  <a:pt x="3093719" y="28955"/>
                </a:lnTo>
                <a:lnTo>
                  <a:pt x="3086099" y="19811"/>
                </a:lnTo>
                <a:lnTo>
                  <a:pt x="3076955" y="12191"/>
                </a:lnTo>
                <a:lnTo>
                  <a:pt x="3076955" y="10667"/>
                </a:lnTo>
                <a:lnTo>
                  <a:pt x="3066287" y="6095"/>
                </a:lnTo>
                <a:lnTo>
                  <a:pt x="3054095" y="1523"/>
                </a:lnTo>
                <a:lnTo>
                  <a:pt x="3047999" y="1523"/>
                </a:lnTo>
                <a:lnTo>
                  <a:pt x="3040379" y="0"/>
                </a:lnTo>
                <a:lnTo>
                  <a:pt x="64007" y="0"/>
                </a:lnTo>
                <a:lnTo>
                  <a:pt x="57911" y="1523"/>
                </a:lnTo>
                <a:lnTo>
                  <a:pt x="51815" y="1523"/>
                </a:lnTo>
                <a:lnTo>
                  <a:pt x="39623" y="6095"/>
                </a:lnTo>
                <a:lnTo>
                  <a:pt x="28955" y="10667"/>
                </a:lnTo>
                <a:lnTo>
                  <a:pt x="28955" y="12191"/>
                </a:lnTo>
                <a:lnTo>
                  <a:pt x="19811" y="19811"/>
                </a:lnTo>
                <a:lnTo>
                  <a:pt x="18287" y="19811"/>
                </a:lnTo>
                <a:lnTo>
                  <a:pt x="12191" y="28955"/>
                </a:lnTo>
                <a:lnTo>
                  <a:pt x="10667" y="28955"/>
                </a:lnTo>
                <a:lnTo>
                  <a:pt x="6095" y="39623"/>
                </a:lnTo>
                <a:lnTo>
                  <a:pt x="4571" y="39623"/>
                </a:lnTo>
                <a:lnTo>
                  <a:pt x="1523" y="51815"/>
                </a:lnTo>
                <a:lnTo>
                  <a:pt x="0" y="59435"/>
                </a:lnTo>
                <a:lnTo>
                  <a:pt x="0" y="310895"/>
                </a:lnTo>
                <a:lnTo>
                  <a:pt x="4571" y="329183"/>
                </a:lnTo>
                <a:lnTo>
                  <a:pt x="6095" y="329183"/>
                </a:lnTo>
                <a:lnTo>
                  <a:pt x="9143" y="336295"/>
                </a:lnTo>
                <a:lnTo>
                  <a:pt x="9143" y="65531"/>
                </a:lnTo>
                <a:lnTo>
                  <a:pt x="10667" y="59435"/>
                </a:lnTo>
                <a:lnTo>
                  <a:pt x="10667" y="53339"/>
                </a:lnTo>
                <a:lnTo>
                  <a:pt x="13715" y="42671"/>
                </a:lnTo>
                <a:lnTo>
                  <a:pt x="13715" y="44195"/>
                </a:lnTo>
                <a:lnTo>
                  <a:pt x="18287" y="36194"/>
                </a:lnTo>
                <a:lnTo>
                  <a:pt x="18287" y="35051"/>
                </a:lnTo>
                <a:lnTo>
                  <a:pt x="25907" y="25907"/>
                </a:lnTo>
                <a:lnTo>
                  <a:pt x="33527" y="20827"/>
                </a:lnTo>
                <a:lnTo>
                  <a:pt x="33527" y="19811"/>
                </a:lnTo>
                <a:lnTo>
                  <a:pt x="44195" y="13715"/>
                </a:lnTo>
                <a:lnTo>
                  <a:pt x="44195" y="14668"/>
                </a:lnTo>
                <a:lnTo>
                  <a:pt x="54863" y="10667"/>
                </a:lnTo>
                <a:lnTo>
                  <a:pt x="3052571" y="10667"/>
                </a:lnTo>
                <a:lnTo>
                  <a:pt x="3061715" y="14586"/>
                </a:lnTo>
                <a:lnTo>
                  <a:pt x="3061715" y="13715"/>
                </a:lnTo>
                <a:lnTo>
                  <a:pt x="3072383" y="19811"/>
                </a:lnTo>
                <a:lnTo>
                  <a:pt x="3072383" y="20827"/>
                </a:lnTo>
                <a:lnTo>
                  <a:pt x="3080003" y="25907"/>
                </a:lnTo>
                <a:lnTo>
                  <a:pt x="3086099" y="35051"/>
                </a:lnTo>
                <a:lnTo>
                  <a:pt x="3086099" y="33527"/>
                </a:lnTo>
                <a:lnTo>
                  <a:pt x="3092195" y="44195"/>
                </a:lnTo>
                <a:lnTo>
                  <a:pt x="3092195" y="42671"/>
                </a:lnTo>
                <a:lnTo>
                  <a:pt x="3095243" y="54863"/>
                </a:lnTo>
                <a:lnTo>
                  <a:pt x="3095243" y="339851"/>
                </a:lnTo>
                <a:lnTo>
                  <a:pt x="3099815" y="329183"/>
                </a:lnTo>
                <a:lnTo>
                  <a:pt x="3101339" y="329183"/>
                </a:lnTo>
                <a:lnTo>
                  <a:pt x="3105911" y="310895"/>
                </a:lnTo>
                <a:close/>
              </a:path>
              <a:path w="3106420" h="368935">
                <a:moveTo>
                  <a:pt x="19811" y="335279"/>
                </a:moveTo>
                <a:lnTo>
                  <a:pt x="13715" y="324611"/>
                </a:lnTo>
                <a:lnTo>
                  <a:pt x="13715" y="326135"/>
                </a:lnTo>
                <a:lnTo>
                  <a:pt x="10667" y="315467"/>
                </a:lnTo>
                <a:lnTo>
                  <a:pt x="10667" y="309371"/>
                </a:lnTo>
                <a:lnTo>
                  <a:pt x="9143" y="304799"/>
                </a:lnTo>
                <a:lnTo>
                  <a:pt x="9143" y="336295"/>
                </a:lnTo>
                <a:lnTo>
                  <a:pt x="10667" y="339851"/>
                </a:lnTo>
                <a:lnTo>
                  <a:pt x="12191" y="341375"/>
                </a:lnTo>
                <a:lnTo>
                  <a:pt x="18287" y="348995"/>
                </a:lnTo>
                <a:lnTo>
                  <a:pt x="18287" y="335279"/>
                </a:lnTo>
                <a:lnTo>
                  <a:pt x="19811" y="335279"/>
                </a:lnTo>
                <a:close/>
              </a:path>
              <a:path w="3106420" h="368935">
                <a:moveTo>
                  <a:pt x="19811" y="33527"/>
                </a:moveTo>
                <a:lnTo>
                  <a:pt x="18287" y="35051"/>
                </a:lnTo>
                <a:lnTo>
                  <a:pt x="18287" y="36194"/>
                </a:lnTo>
                <a:lnTo>
                  <a:pt x="19811" y="33527"/>
                </a:lnTo>
                <a:close/>
              </a:path>
              <a:path w="3106420" h="368935">
                <a:moveTo>
                  <a:pt x="35051" y="361623"/>
                </a:moveTo>
                <a:lnTo>
                  <a:pt x="35051" y="350519"/>
                </a:lnTo>
                <a:lnTo>
                  <a:pt x="25907" y="342899"/>
                </a:lnTo>
                <a:lnTo>
                  <a:pt x="18287" y="335279"/>
                </a:lnTo>
                <a:lnTo>
                  <a:pt x="18287" y="348995"/>
                </a:lnTo>
                <a:lnTo>
                  <a:pt x="19811" y="348995"/>
                </a:lnTo>
                <a:lnTo>
                  <a:pt x="19811" y="350519"/>
                </a:lnTo>
                <a:lnTo>
                  <a:pt x="28955" y="358139"/>
                </a:lnTo>
                <a:lnTo>
                  <a:pt x="35051" y="361623"/>
                </a:lnTo>
                <a:close/>
              </a:path>
              <a:path w="3106420" h="368935">
                <a:moveTo>
                  <a:pt x="35051" y="19811"/>
                </a:moveTo>
                <a:lnTo>
                  <a:pt x="33527" y="19811"/>
                </a:lnTo>
                <a:lnTo>
                  <a:pt x="33527" y="20827"/>
                </a:lnTo>
                <a:lnTo>
                  <a:pt x="35051" y="19811"/>
                </a:lnTo>
                <a:close/>
              </a:path>
              <a:path w="3106420" h="368935">
                <a:moveTo>
                  <a:pt x="44195" y="355091"/>
                </a:moveTo>
                <a:lnTo>
                  <a:pt x="33527" y="348995"/>
                </a:lnTo>
                <a:lnTo>
                  <a:pt x="35051" y="350519"/>
                </a:lnTo>
                <a:lnTo>
                  <a:pt x="35051" y="361623"/>
                </a:lnTo>
                <a:lnTo>
                  <a:pt x="39623" y="364235"/>
                </a:lnTo>
                <a:lnTo>
                  <a:pt x="42671" y="364997"/>
                </a:lnTo>
                <a:lnTo>
                  <a:pt x="42671" y="355091"/>
                </a:lnTo>
                <a:lnTo>
                  <a:pt x="44195" y="355091"/>
                </a:lnTo>
                <a:close/>
              </a:path>
              <a:path w="3106420" h="368935">
                <a:moveTo>
                  <a:pt x="44195" y="14668"/>
                </a:moveTo>
                <a:lnTo>
                  <a:pt x="44195" y="13715"/>
                </a:lnTo>
                <a:lnTo>
                  <a:pt x="42671" y="15239"/>
                </a:lnTo>
                <a:lnTo>
                  <a:pt x="44195" y="14668"/>
                </a:lnTo>
                <a:close/>
              </a:path>
              <a:path w="3106420" h="368935">
                <a:moveTo>
                  <a:pt x="3063239" y="364997"/>
                </a:moveTo>
                <a:lnTo>
                  <a:pt x="3063239" y="355091"/>
                </a:lnTo>
                <a:lnTo>
                  <a:pt x="3051047" y="358139"/>
                </a:lnTo>
                <a:lnTo>
                  <a:pt x="3046475" y="359663"/>
                </a:lnTo>
                <a:lnTo>
                  <a:pt x="59435" y="359663"/>
                </a:lnTo>
                <a:lnTo>
                  <a:pt x="53339" y="358139"/>
                </a:lnTo>
                <a:lnTo>
                  <a:pt x="42671" y="355091"/>
                </a:lnTo>
                <a:lnTo>
                  <a:pt x="42671" y="364997"/>
                </a:lnTo>
                <a:lnTo>
                  <a:pt x="57911" y="368807"/>
                </a:lnTo>
                <a:lnTo>
                  <a:pt x="3047999" y="368807"/>
                </a:lnTo>
                <a:lnTo>
                  <a:pt x="3063239" y="364997"/>
                </a:lnTo>
                <a:close/>
              </a:path>
              <a:path w="3106420" h="368935">
                <a:moveTo>
                  <a:pt x="3063239" y="15239"/>
                </a:moveTo>
                <a:lnTo>
                  <a:pt x="3061715" y="13715"/>
                </a:lnTo>
                <a:lnTo>
                  <a:pt x="3061715" y="14586"/>
                </a:lnTo>
                <a:lnTo>
                  <a:pt x="3063239" y="15239"/>
                </a:lnTo>
                <a:close/>
              </a:path>
              <a:path w="3106420" h="368935">
                <a:moveTo>
                  <a:pt x="3072383" y="348995"/>
                </a:moveTo>
                <a:lnTo>
                  <a:pt x="3061715" y="355091"/>
                </a:lnTo>
                <a:lnTo>
                  <a:pt x="3063239" y="355091"/>
                </a:lnTo>
                <a:lnTo>
                  <a:pt x="3063239" y="364997"/>
                </a:lnTo>
                <a:lnTo>
                  <a:pt x="3066287" y="364235"/>
                </a:lnTo>
                <a:lnTo>
                  <a:pt x="3070859" y="361623"/>
                </a:lnTo>
                <a:lnTo>
                  <a:pt x="3070859" y="350519"/>
                </a:lnTo>
                <a:lnTo>
                  <a:pt x="3072383" y="348995"/>
                </a:lnTo>
                <a:close/>
              </a:path>
              <a:path w="3106420" h="368935">
                <a:moveTo>
                  <a:pt x="3072383" y="20827"/>
                </a:moveTo>
                <a:lnTo>
                  <a:pt x="3072383" y="19811"/>
                </a:lnTo>
                <a:lnTo>
                  <a:pt x="3070859" y="19811"/>
                </a:lnTo>
                <a:lnTo>
                  <a:pt x="3072383" y="20827"/>
                </a:lnTo>
                <a:close/>
              </a:path>
              <a:path w="3106420" h="368935">
                <a:moveTo>
                  <a:pt x="3095243" y="339851"/>
                </a:moveTo>
                <a:lnTo>
                  <a:pt x="3095243" y="315467"/>
                </a:lnTo>
                <a:lnTo>
                  <a:pt x="3092195" y="326135"/>
                </a:lnTo>
                <a:lnTo>
                  <a:pt x="3092195" y="324611"/>
                </a:lnTo>
                <a:lnTo>
                  <a:pt x="3086099" y="335279"/>
                </a:lnTo>
                <a:lnTo>
                  <a:pt x="3080003" y="342899"/>
                </a:lnTo>
                <a:lnTo>
                  <a:pt x="3070859" y="350519"/>
                </a:lnTo>
                <a:lnTo>
                  <a:pt x="3070859" y="361623"/>
                </a:lnTo>
                <a:lnTo>
                  <a:pt x="3076955" y="358139"/>
                </a:lnTo>
                <a:lnTo>
                  <a:pt x="3086099" y="350519"/>
                </a:lnTo>
                <a:lnTo>
                  <a:pt x="3086099" y="348995"/>
                </a:lnTo>
                <a:lnTo>
                  <a:pt x="3093719" y="341375"/>
                </a:lnTo>
                <a:lnTo>
                  <a:pt x="3093719" y="339851"/>
                </a:lnTo>
                <a:lnTo>
                  <a:pt x="3095243" y="3398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63491" name="object 8">
            <a:extLst>
              <a:ext uri="{FF2B5EF4-FFF2-40B4-BE49-F238E27FC236}">
                <a16:creationId xmlns:a16="http://schemas.microsoft.com/office/drawing/2014/main" id="{B0361482-5806-444A-BE8E-90B8E3596FCB}"/>
              </a:ext>
            </a:extLst>
          </p:cNvPr>
          <p:cNvSpPr>
            <a:spLocks noChangeArrowheads="1"/>
          </p:cNvSpPr>
          <p:nvPr/>
        </p:nvSpPr>
        <p:spPr bwMode="auto">
          <a:xfrm>
            <a:off x="673100" y="2012950"/>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3492" name="object 9">
            <a:extLst>
              <a:ext uri="{FF2B5EF4-FFF2-40B4-BE49-F238E27FC236}">
                <a16:creationId xmlns:a16="http://schemas.microsoft.com/office/drawing/2014/main" id="{38575EB6-3524-4EF6-BFC6-79A220957820}"/>
              </a:ext>
            </a:extLst>
          </p:cNvPr>
          <p:cNvSpPr>
            <a:spLocks noChangeArrowheads="1"/>
          </p:cNvSpPr>
          <p:nvPr/>
        </p:nvSpPr>
        <p:spPr bwMode="auto">
          <a:xfrm>
            <a:off x="673100" y="2560638"/>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3493" name="object 10">
            <a:extLst>
              <a:ext uri="{FF2B5EF4-FFF2-40B4-BE49-F238E27FC236}">
                <a16:creationId xmlns:a16="http://schemas.microsoft.com/office/drawing/2014/main" id="{FDF5EC30-8424-4AF4-B63A-F78D8732085B}"/>
              </a:ext>
            </a:extLst>
          </p:cNvPr>
          <p:cNvSpPr>
            <a:spLocks noChangeArrowheads="1"/>
          </p:cNvSpPr>
          <p:nvPr/>
        </p:nvSpPr>
        <p:spPr bwMode="auto">
          <a:xfrm>
            <a:off x="673100" y="4622800"/>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3494" name="object 11">
            <a:extLst>
              <a:ext uri="{FF2B5EF4-FFF2-40B4-BE49-F238E27FC236}">
                <a16:creationId xmlns:a16="http://schemas.microsoft.com/office/drawing/2014/main" id="{D8174090-BC8C-41A6-B5DF-A85EC5D19EF6}"/>
              </a:ext>
            </a:extLst>
          </p:cNvPr>
          <p:cNvSpPr txBox="1">
            <a:spLocks noChangeArrowheads="1"/>
          </p:cNvSpPr>
          <p:nvPr/>
        </p:nvSpPr>
        <p:spPr bwMode="auto">
          <a:xfrm>
            <a:off x="1366838" y="1433513"/>
            <a:ext cx="7392987"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2000" b="1">
                <a:cs typeface="Arial" panose="020B0604020202020204" pitchFamily="34" charset="0"/>
              </a:rPr>
              <a:t>Sicherheit</a:t>
            </a:r>
            <a:endParaRPr lang="de-DE" altLang="de-DE" sz="2000">
              <a:cs typeface="Arial" panose="020B0604020202020204" pitchFamily="34" charset="0"/>
            </a:endParaRPr>
          </a:p>
          <a:p>
            <a:pPr>
              <a:spcBef>
                <a:spcPts val="13"/>
              </a:spcBef>
            </a:pPr>
            <a:endParaRPr lang="de-DE" altLang="de-DE" sz="1200">
              <a:latin typeface="Times New Roman" panose="02020603050405020304" pitchFamily="18" charset="0"/>
              <a:cs typeface="Times New Roman" panose="02020603050405020304" pitchFamily="18" charset="0"/>
            </a:endParaRPr>
          </a:p>
          <a:p>
            <a:r>
              <a:rPr lang="de-DE" altLang="de-DE" sz="1600">
                <a:cs typeface="Arial" panose="020B0604020202020204" pitchFamily="34" charset="0"/>
              </a:rPr>
              <a:t>Der </a:t>
            </a:r>
            <a:r>
              <a:rPr lang="de-DE" altLang="de-DE" sz="1600" b="1">
                <a:cs typeface="Arial" panose="020B0604020202020204" pitchFamily="34" charset="0"/>
              </a:rPr>
              <a:t>Schütze hat seine Waffe </a:t>
            </a:r>
            <a:r>
              <a:rPr lang="de-DE" altLang="de-DE" sz="1600">
                <a:cs typeface="Arial" panose="020B0604020202020204" pitchFamily="34" charset="0"/>
              </a:rPr>
              <a:t>mit beiden Händen </a:t>
            </a:r>
            <a:r>
              <a:rPr lang="de-DE" altLang="de-DE" sz="1600" b="1">
                <a:cs typeface="Arial" panose="020B0604020202020204" pitchFamily="34" charset="0"/>
              </a:rPr>
              <a:t>selbst zu laden</a:t>
            </a:r>
            <a:endParaRPr lang="de-DE" altLang="de-DE" sz="1600">
              <a:cs typeface="Arial" panose="020B0604020202020204" pitchFamily="34" charset="0"/>
            </a:endParaRPr>
          </a:p>
          <a:p>
            <a:r>
              <a:rPr lang="de-DE" altLang="de-DE" sz="1600">
                <a:cs typeface="Arial" panose="020B0604020202020204" pitchFamily="34" charset="0"/>
              </a:rPr>
              <a:t>(Ausnahme: Arm- und Handgeschädigte in Gewehrwettbewerben für Behinderte)</a:t>
            </a:r>
          </a:p>
          <a:p>
            <a:pPr>
              <a:spcBef>
                <a:spcPts val="713"/>
              </a:spcBef>
            </a:pPr>
            <a:r>
              <a:rPr lang="de-DE" altLang="de-DE" sz="1600" b="1">
                <a:cs typeface="Arial" panose="020B0604020202020204" pitchFamily="34" charset="0"/>
              </a:rPr>
              <a:t>Eine Waffe darf nur abgelegt werden, wenn</a:t>
            </a:r>
            <a:endParaRPr lang="de-DE" altLang="de-DE" sz="1600">
              <a:cs typeface="Arial" panose="020B0604020202020204" pitchFamily="34" charset="0"/>
            </a:endParaRPr>
          </a:p>
          <a:p>
            <a:pPr>
              <a:buFont typeface="Arial" panose="020B0604020202020204" pitchFamily="34" charset="0"/>
              <a:buChar char="-"/>
            </a:pPr>
            <a:r>
              <a:rPr lang="de-DE" altLang="de-DE" sz="1600">
                <a:cs typeface="Arial" panose="020B0604020202020204" pitchFamily="34" charset="0"/>
              </a:rPr>
              <a:t>sich kein Geschoss oder keine Patrone in der Waffe befindet</a:t>
            </a:r>
          </a:p>
          <a:p>
            <a:pPr>
              <a:buFont typeface="Arial" panose="020B0604020202020204" pitchFamily="34" charset="0"/>
              <a:buChar char="-"/>
            </a:pPr>
            <a:r>
              <a:rPr lang="de-DE" altLang="de-DE" sz="1600">
                <a:cs typeface="Arial" panose="020B0604020202020204" pitchFamily="34" charset="0"/>
              </a:rPr>
              <a:t>sich kein Magazin in der Waffe befindet</a:t>
            </a:r>
          </a:p>
          <a:p>
            <a:pPr>
              <a:buFont typeface="Arial" panose="020B0604020202020204" pitchFamily="34" charset="0"/>
              <a:buChar char="-"/>
            </a:pPr>
            <a:r>
              <a:rPr lang="de-DE" altLang="de-DE" sz="1600">
                <a:cs typeface="Arial" panose="020B0604020202020204" pitchFamily="34" charset="0"/>
              </a:rPr>
              <a:t>bei Luftdruckwaffen mit Spannhebel dieser geöffnet ist</a:t>
            </a:r>
          </a:p>
          <a:p>
            <a:pPr>
              <a:buFont typeface="Arial" panose="020B0604020202020204" pitchFamily="34" charset="0"/>
              <a:buChar char="-"/>
            </a:pPr>
            <a:r>
              <a:rPr lang="de-DE" altLang="de-DE" sz="1600">
                <a:cs typeface="Arial" panose="020B0604020202020204" pitchFamily="34" charset="0"/>
              </a:rPr>
              <a:t>bei Gasdruckwaffen die Ladeklappe geöffnet ist</a:t>
            </a:r>
          </a:p>
          <a:p>
            <a:pPr>
              <a:buFont typeface="Arial" panose="020B0604020202020204" pitchFamily="34" charset="0"/>
              <a:buChar char="-"/>
            </a:pPr>
            <a:r>
              <a:rPr lang="de-DE" altLang="de-DE" sz="1600">
                <a:cs typeface="Arial" panose="020B0604020202020204" pitchFamily="34" charset="0"/>
              </a:rPr>
              <a:t>bei Vorderladerwaffen kein Pulver eingefüllt ist</a:t>
            </a:r>
          </a:p>
          <a:p>
            <a:pPr>
              <a:buFont typeface="Arial" panose="020B0604020202020204" pitchFamily="34" charset="0"/>
              <a:buChar char="-"/>
            </a:pPr>
            <a:r>
              <a:rPr lang="de-DE" altLang="de-DE" sz="1600">
                <a:cs typeface="Arial" panose="020B0604020202020204" pitchFamily="34" charset="0"/>
              </a:rPr>
              <a:t>die Armbrust nicht gespannt ist oder der Schütze die Kontrolle über die gespannte Armbrust hat</a:t>
            </a:r>
          </a:p>
          <a:p>
            <a:pPr>
              <a:spcBef>
                <a:spcPts val="713"/>
              </a:spcBef>
            </a:pPr>
            <a:r>
              <a:rPr lang="de-DE" altLang="de-DE" sz="1600">
                <a:cs typeface="Arial" panose="020B0604020202020204" pitchFamily="34" charset="0"/>
              </a:rPr>
              <a:t>Bevor der Schütze seinen Stand verlässt, muss er sich vergewissern </a:t>
            </a:r>
            <a:r>
              <a:rPr lang="de-DE" altLang="de-DE" sz="1600" b="1">
                <a:cs typeface="Arial" panose="020B0604020202020204" pitchFamily="34" charset="0"/>
              </a:rPr>
              <a:t>und die verantwortliche Aufsichtsperson muss überprüfen</a:t>
            </a:r>
            <a:r>
              <a:rPr lang="de-DE" altLang="de-DE" sz="1600">
                <a:cs typeface="Arial" panose="020B0604020202020204" pitchFamily="34" charset="0"/>
              </a:rPr>
              <a:t>, dass der </a:t>
            </a:r>
            <a:r>
              <a:rPr lang="de-DE" altLang="de-DE" sz="1600" b="1">
                <a:cs typeface="Arial" panose="020B0604020202020204" pitchFamily="34" charset="0"/>
              </a:rPr>
              <a:t>Verschluss offen </a:t>
            </a:r>
            <a:r>
              <a:rPr lang="de-DE" altLang="de-DE" sz="1600">
                <a:cs typeface="Arial" panose="020B0604020202020204" pitchFamily="34" charset="0"/>
              </a:rPr>
              <a:t>ist und sich </a:t>
            </a:r>
            <a:r>
              <a:rPr lang="de-DE" altLang="de-DE" sz="1600" b="1">
                <a:cs typeface="Arial" panose="020B0604020202020204" pitchFamily="34" charset="0"/>
              </a:rPr>
              <a:t>keine Patronen oder Geschosse im Patronenlager oder im Magazin </a:t>
            </a:r>
            <a:r>
              <a:rPr lang="de-DE" altLang="de-DE" sz="1600">
                <a:cs typeface="Arial" panose="020B0604020202020204" pitchFamily="34" charset="0"/>
              </a:rPr>
              <a:t>mehr befinden. Wenn ein Schütze seine Waffe einpackt oder vom Schützenstand entfernt, ohne dass diese von der Standaufsicht überprüft wurde, kann er disqualifiziert werden.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85F3423-C4D0-4A22-9003-442B8C907416}"/>
              </a:ext>
            </a:extLst>
          </p:cNvPr>
          <p:cNvSpPr txBox="1"/>
          <p:nvPr/>
        </p:nvSpPr>
        <p:spPr>
          <a:xfrm>
            <a:off x="1192213" y="711200"/>
            <a:ext cx="4325937" cy="785813"/>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65539" name="object 7">
            <a:extLst>
              <a:ext uri="{FF2B5EF4-FFF2-40B4-BE49-F238E27FC236}">
                <a16:creationId xmlns:a16="http://schemas.microsoft.com/office/drawing/2014/main" id="{03A1C5BE-2DD1-4319-B4D9-F2B1A06E4163}"/>
              </a:ext>
            </a:extLst>
          </p:cNvPr>
          <p:cNvSpPr>
            <a:spLocks/>
          </p:cNvSpPr>
          <p:nvPr/>
        </p:nvSpPr>
        <p:spPr bwMode="auto">
          <a:xfrm>
            <a:off x="3260725" y="1762125"/>
            <a:ext cx="2655888" cy="315913"/>
          </a:xfrm>
          <a:custGeom>
            <a:avLst/>
            <a:gdLst>
              <a:gd name="T0" fmla="*/ 1658724 w 3106420"/>
              <a:gd name="T1" fmla="*/ 31134 h 368935"/>
              <a:gd name="T2" fmla="*/ 1656281 w 3106420"/>
              <a:gd name="T3" fmla="*/ 21303 h 368935"/>
              <a:gd name="T4" fmla="*/ 1648953 w 3106420"/>
              <a:gd name="T5" fmla="*/ 10650 h 368935"/>
              <a:gd name="T6" fmla="*/ 1638367 w 3106420"/>
              <a:gd name="T7" fmla="*/ 3277 h 368935"/>
              <a:gd name="T8" fmla="*/ 1624524 w 3106420"/>
              <a:gd name="T9" fmla="*/ 0 h 368935"/>
              <a:gd name="T10" fmla="*/ 27686 w 3106420"/>
              <a:gd name="T11" fmla="*/ 819 h 368935"/>
              <a:gd name="T12" fmla="*/ 15471 w 3106420"/>
              <a:gd name="T13" fmla="*/ 6554 h 368935"/>
              <a:gd name="T14" fmla="*/ 6514 w 3106420"/>
              <a:gd name="T15" fmla="*/ 15567 h 368935"/>
              <a:gd name="T16" fmla="*/ 2442 w 3106420"/>
              <a:gd name="T17" fmla="*/ 21303 h 368935"/>
              <a:gd name="T18" fmla="*/ 0 w 3106420"/>
              <a:gd name="T19" fmla="*/ 167141 h 368935"/>
              <a:gd name="T20" fmla="*/ 4885 w 3106420"/>
              <a:gd name="T21" fmla="*/ 180797 h 368935"/>
              <a:gd name="T22" fmla="*/ 5699 w 3106420"/>
              <a:gd name="T23" fmla="*/ 28675 h 368935"/>
              <a:gd name="T24" fmla="*/ 9771 w 3106420"/>
              <a:gd name="T25" fmla="*/ 19458 h 368935"/>
              <a:gd name="T26" fmla="*/ 17914 w 3106420"/>
              <a:gd name="T27" fmla="*/ 11197 h 368935"/>
              <a:gd name="T28" fmla="*/ 23614 w 3106420"/>
              <a:gd name="T29" fmla="*/ 7886 h 368935"/>
              <a:gd name="T30" fmla="*/ 1635924 w 3106420"/>
              <a:gd name="T31" fmla="*/ 7842 h 368935"/>
              <a:gd name="T32" fmla="*/ 1641623 w 3106420"/>
              <a:gd name="T33" fmla="*/ 11197 h 368935"/>
              <a:gd name="T34" fmla="*/ 1648953 w 3106420"/>
              <a:gd name="T35" fmla="*/ 18025 h 368935"/>
              <a:gd name="T36" fmla="*/ 1653839 w 3106420"/>
              <a:gd name="T37" fmla="*/ 29495 h 368935"/>
              <a:gd name="T38" fmla="*/ 1657096 w 3106420"/>
              <a:gd name="T39" fmla="*/ 176973 h 368935"/>
              <a:gd name="T40" fmla="*/ 7328 w 3106420"/>
              <a:gd name="T41" fmla="*/ 174516 h 368935"/>
              <a:gd name="T42" fmla="*/ 5699 w 3106420"/>
              <a:gd name="T43" fmla="*/ 166322 h 368935"/>
              <a:gd name="T44" fmla="*/ 5699 w 3106420"/>
              <a:gd name="T45" fmla="*/ 182709 h 368935"/>
              <a:gd name="T46" fmla="*/ 9771 w 3106420"/>
              <a:gd name="T47" fmla="*/ 180251 h 368935"/>
              <a:gd name="T48" fmla="*/ 9771 w 3106420"/>
              <a:gd name="T49" fmla="*/ 18843 h 368935"/>
              <a:gd name="T50" fmla="*/ 18728 w 3106420"/>
              <a:gd name="T51" fmla="*/ 194414 h 368935"/>
              <a:gd name="T52" fmla="*/ 9771 w 3106420"/>
              <a:gd name="T53" fmla="*/ 180251 h 368935"/>
              <a:gd name="T54" fmla="*/ 10585 w 3106420"/>
              <a:gd name="T55" fmla="*/ 188444 h 368935"/>
              <a:gd name="T56" fmla="*/ 18728 w 3106420"/>
              <a:gd name="T57" fmla="*/ 10650 h 368935"/>
              <a:gd name="T58" fmla="*/ 18728 w 3106420"/>
              <a:gd name="T59" fmla="*/ 10650 h 368935"/>
              <a:gd name="T60" fmla="*/ 18728 w 3106420"/>
              <a:gd name="T61" fmla="*/ 188444 h 368935"/>
              <a:gd name="T62" fmla="*/ 22799 w 3106420"/>
              <a:gd name="T63" fmla="*/ 196228 h 368935"/>
              <a:gd name="T64" fmla="*/ 23614 w 3106420"/>
              <a:gd name="T65" fmla="*/ 7886 h 368935"/>
              <a:gd name="T66" fmla="*/ 23614 w 3106420"/>
              <a:gd name="T67" fmla="*/ 7886 h 368935"/>
              <a:gd name="T68" fmla="*/ 1630224 w 3106420"/>
              <a:gd name="T69" fmla="*/ 192541 h 368935"/>
              <a:gd name="T70" fmla="*/ 28499 w 3106420"/>
              <a:gd name="T71" fmla="*/ 192541 h 368935"/>
              <a:gd name="T72" fmla="*/ 30943 w 3106420"/>
              <a:gd name="T73" fmla="*/ 198276 h 368935"/>
              <a:gd name="T74" fmla="*/ 1636739 w 3106420"/>
              <a:gd name="T75" fmla="*/ 8193 h 368935"/>
              <a:gd name="T76" fmla="*/ 1636739 w 3106420"/>
              <a:gd name="T77" fmla="*/ 8193 h 368935"/>
              <a:gd name="T78" fmla="*/ 1636739 w 3106420"/>
              <a:gd name="T79" fmla="*/ 190902 h 368935"/>
              <a:gd name="T80" fmla="*/ 1640810 w 3106420"/>
              <a:gd name="T81" fmla="*/ 194414 h 368935"/>
              <a:gd name="T82" fmla="*/ 1641623 w 3106420"/>
              <a:gd name="T83" fmla="*/ 11197 h 368935"/>
              <a:gd name="T84" fmla="*/ 1641623 w 3106420"/>
              <a:gd name="T85" fmla="*/ 11197 h 368935"/>
              <a:gd name="T86" fmla="*/ 1652210 w 3106420"/>
              <a:gd name="T87" fmla="*/ 175334 h 368935"/>
              <a:gd name="T88" fmla="*/ 1645695 w 3106420"/>
              <a:gd name="T89" fmla="*/ 184348 h 368935"/>
              <a:gd name="T90" fmla="*/ 1644067 w 3106420"/>
              <a:gd name="T91" fmla="*/ 192541 h 368935"/>
              <a:gd name="T92" fmla="*/ 1653024 w 3106420"/>
              <a:gd name="T93" fmla="*/ 183528 h 3689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06420" h="368935">
                <a:moveTo>
                  <a:pt x="3105911" y="310895"/>
                </a:moveTo>
                <a:lnTo>
                  <a:pt x="3105911" y="65531"/>
                </a:lnTo>
                <a:lnTo>
                  <a:pt x="3104387" y="57911"/>
                </a:lnTo>
                <a:lnTo>
                  <a:pt x="3104387" y="51815"/>
                </a:lnTo>
                <a:lnTo>
                  <a:pt x="3101339" y="39623"/>
                </a:lnTo>
                <a:lnTo>
                  <a:pt x="3099815" y="39623"/>
                </a:lnTo>
                <a:lnTo>
                  <a:pt x="3095243" y="28955"/>
                </a:lnTo>
                <a:lnTo>
                  <a:pt x="3093719" y="28955"/>
                </a:lnTo>
                <a:lnTo>
                  <a:pt x="3086099" y="19811"/>
                </a:lnTo>
                <a:lnTo>
                  <a:pt x="3076955" y="12191"/>
                </a:lnTo>
                <a:lnTo>
                  <a:pt x="3076955" y="10667"/>
                </a:lnTo>
                <a:lnTo>
                  <a:pt x="3066287" y="6095"/>
                </a:lnTo>
                <a:lnTo>
                  <a:pt x="3054095" y="1523"/>
                </a:lnTo>
                <a:lnTo>
                  <a:pt x="3047999" y="1523"/>
                </a:lnTo>
                <a:lnTo>
                  <a:pt x="3040379" y="0"/>
                </a:lnTo>
                <a:lnTo>
                  <a:pt x="64007" y="0"/>
                </a:lnTo>
                <a:lnTo>
                  <a:pt x="57911" y="1523"/>
                </a:lnTo>
                <a:lnTo>
                  <a:pt x="51815" y="1523"/>
                </a:lnTo>
                <a:lnTo>
                  <a:pt x="39623" y="6095"/>
                </a:lnTo>
                <a:lnTo>
                  <a:pt x="28955" y="10667"/>
                </a:lnTo>
                <a:lnTo>
                  <a:pt x="28955" y="12191"/>
                </a:lnTo>
                <a:lnTo>
                  <a:pt x="19811" y="19811"/>
                </a:lnTo>
                <a:lnTo>
                  <a:pt x="18287" y="19811"/>
                </a:lnTo>
                <a:lnTo>
                  <a:pt x="12191" y="28955"/>
                </a:lnTo>
                <a:lnTo>
                  <a:pt x="10667" y="28955"/>
                </a:lnTo>
                <a:lnTo>
                  <a:pt x="6095" y="39623"/>
                </a:lnTo>
                <a:lnTo>
                  <a:pt x="4571" y="39623"/>
                </a:lnTo>
                <a:lnTo>
                  <a:pt x="1523" y="51815"/>
                </a:lnTo>
                <a:lnTo>
                  <a:pt x="0" y="59435"/>
                </a:lnTo>
                <a:lnTo>
                  <a:pt x="0" y="310895"/>
                </a:lnTo>
                <a:lnTo>
                  <a:pt x="4571" y="329183"/>
                </a:lnTo>
                <a:lnTo>
                  <a:pt x="6095" y="329183"/>
                </a:lnTo>
                <a:lnTo>
                  <a:pt x="9143" y="336295"/>
                </a:lnTo>
                <a:lnTo>
                  <a:pt x="9143" y="65531"/>
                </a:lnTo>
                <a:lnTo>
                  <a:pt x="10667" y="59435"/>
                </a:lnTo>
                <a:lnTo>
                  <a:pt x="10667" y="53339"/>
                </a:lnTo>
                <a:lnTo>
                  <a:pt x="13715" y="42671"/>
                </a:lnTo>
                <a:lnTo>
                  <a:pt x="13715" y="44195"/>
                </a:lnTo>
                <a:lnTo>
                  <a:pt x="18287" y="36194"/>
                </a:lnTo>
                <a:lnTo>
                  <a:pt x="18287" y="35051"/>
                </a:lnTo>
                <a:lnTo>
                  <a:pt x="25907" y="25907"/>
                </a:lnTo>
                <a:lnTo>
                  <a:pt x="33527" y="20827"/>
                </a:lnTo>
                <a:lnTo>
                  <a:pt x="33527" y="19811"/>
                </a:lnTo>
                <a:lnTo>
                  <a:pt x="44195" y="13715"/>
                </a:lnTo>
                <a:lnTo>
                  <a:pt x="44195" y="14668"/>
                </a:lnTo>
                <a:lnTo>
                  <a:pt x="54863" y="10667"/>
                </a:lnTo>
                <a:lnTo>
                  <a:pt x="3052571" y="10667"/>
                </a:lnTo>
                <a:lnTo>
                  <a:pt x="3061715" y="14586"/>
                </a:lnTo>
                <a:lnTo>
                  <a:pt x="3061715" y="13715"/>
                </a:lnTo>
                <a:lnTo>
                  <a:pt x="3072383" y="19811"/>
                </a:lnTo>
                <a:lnTo>
                  <a:pt x="3072383" y="20827"/>
                </a:lnTo>
                <a:lnTo>
                  <a:pt x="3080003" y="25907"/>
                </a:lnTo>
                <a:lnTo>
                  <a:pt x="3086099" y="35051"/>
                </a:lnTo>
                <a:lnTo>
                  <a:pt x="3086099" y="33527"/>
                </a:lnTo>
                <a:lnTo>
                  <a:pt x="3092195" y="44195"/>
                </a:lnTo>
                <a:lnTo>
                  <a:pt x="3092195" y="42671"/>
                </a:lnTo>
                <a:lnTo>
                  <a:pt x="3095243" y="54863"/>
                </a:lnTo>
                <a:lnTo>
                  <a:pt x="3095243" y="339851"/>
                </a:lnTo>
                <a:lnTo>
                  <a:pt x="3099815" y="329183"/>
                </a:lnTo>
                <a:lnTo>
                  <a:pt x="3101339" y="329183"/>
                </a:lnTo>
                <a:lnTo>
                  <a:pt x="3105911" y="310895"/>
                </a:lnTo>
                <a:close/>
              </a:path>
              <a:path w="3106420" h="368935">
                <a:moveTo>
                  <a:pt x="19811" y="335279"/>
                </a:moveTo>
                <a:lnTo>
                  <a:pt x="13715" y="324611"/>
                </a:lnTo>
                <a:lnTo>
                  <a:pt x="13715" y="326135"/>
                </a:lnTo>
                <a:lnTo>
                  <a:pt x="10667" y="315467"/>
                </a:lnTo>
                <a:lnTo>
                  <a:pt x="10667" y="309371"/>
                </a:lnTo>
                <a:lnTo>
                  <a:pt x="9143" y="304799"/>
                </a:lnTo>
                <a:lnTo>
                  <a:pt x="9143" y="336295"/>
                </a:lnTo>
                <a:lnTo>
                  <a:pt x="10667" y="339851"/>
                </a:lnTo>
                <a:lnTo>
                  <a:pt x="12191" y="341375"/>
                </a:lnTo>
                <a:lnTo>
                  <a:pt x="18287" y="348995"/>
                </a:lnTo>
                <a:lnTo>
                  <a:pt x="18287" y="335279"/>
                </a:lnTo>
                <a:lnTo>
                  <a:pt x="19811" y="335279"/>
                </a:lnTo>
                <a:close/>
              </a:path>
              <a:path w="3106420" h="368935">
                <a:moveTo>
                  <a:pt x="19811" y="33527"/>
                </a:moveTo>
                <a:lnTo>
                  <a:pt x="18287" y="35051"/>
                </a:lnTo>
                <a:lnTo>
                  <a:pt x="18287" y="36194"/>
                </a:lnTo>
                <a:lnTo>
                  <a:pt x="19811" y="33527"/>
                </a:lnTo>
                <a:close/>
              </a:path>
              <a:path w="3106420" h="368935">
                <a:moveTo>
                  <a:pt x="35051" y="361623"/>
                </a:moveTo>
                <a:lnTo>
                  <a:pt x="35051" y="350519"/>
                </a:lnTo>
                <a:lnTo>
                  <a:pt x="25907" y="342899"/>
                </a:lnTo>
                <a:lnTo>
                  <a:pt x="18287" y="335279"/>
                </a:lnTo>
                <a:lnTo>
                  <a:pt x="18287" y="348995"/>
                </a:lnTo>
                <a:lnTo>
                  <a:pt x="19811" y="348995"/>
                </a:lnTo>
                <a:lnTo>
                  <a:pt x="19811" y="350519"/>
                </a:lnTo>
                <a:lnTo>
                  <a:pt x="28955" y="358139"/>
                </a:lnTo>
                <a:lnTo>
                  <a:pt x="35051" y="361623"/>
                </a:lnTo>
                <a:close/>
              </a:path>
              <a:path w="3106420" h="368935">
                <a:moveTo>
                  <a:pt x="35051" y="19811"/>
                </a:moveTo>
                <a:lnTo>
                  <a:pt x="33527" y="19811"/>
                </a:lnTo>
                <a:lnTo>
                  <a:pt x="33527" y="20827"/>
                </a:lnTo>
                <a:lnTo>
                  <a:pt x="35051" y="19811"/>
                </a:lnTo>
                <a:close/>
              </a:path>
              <a:path w="3106420" h="368935">
                <a:moveTo>
                  <a:pt x="44195" y="355091"/>
                </a:moveTo>
                <a:lnTo>
                  <a:pt x="33527" y="348995"/>
                </a:lnTo>
                <a:lnTo>
                  <a:pt x="35051" y="350519"/>
                </a:lnTo>
                <a:lnTo>
                  <a:pt x="35051" y="361623"/>
                </a:lnTo>
                <a:lnTo>
                  <a:pt x="39623" y="364235"/>
                </a:lnTo>
                <a:lnTo>
                  <a:pt x="42671" y="364997"/>
                </a:lnTo>
                <a:lnTo>
                  <a:pt x="42671" y="355091"/>
                </a:lnTo>
                <a:lnTo>
                  <a:pt x="44195" y="355091"/>
                </a:lnTo>
                <a:close/>
              </a:path>
              <a:path w="3106420" h="368935">
                <a:moveTo>
                  <a:pt x="44195" y="14668"/>
                </a:moveTo>
                <a:lnTo>
                  <a:pt x="44195" y="13715"/>
                </a:lnTo>
                <a:lnTo>
                  <a:pt x="42671" y="15239"/>
                </a:lnTo>
                <a:lnTo>
                  <a:pt x="44195" y="14668"/>
                </a:lnTo>
                <a:close/>
              </a:path>
              <a:path w="3106420" h="368935">
                <a:moveTo>
                  <a:pt x="3063239" y="364997"/>
                </a:moveTo>
                <a:lnTo>
                  <a:pt x="3063239" y="355091"/>
                </a:lnTo>
                <a:lnTo>
                  <a:pt x="3051047" y="358139"/>
                </a:lnTo>
                <a:lnTo>
                  <a:pt x="3046475" y="359663"/>
                </a:lnTo>
                <a:lnTo>
                  <a:pt x="59435" y="359663"/>
                </a:lnTo>
                <a:lnTo>
                  <a:pt x="53339" y="358139"/>
                </a:lnTo>
                <a:lnTo>
                  <a:pt x="42671" y="355091"/>
                </a:lnTo>
                <a:lnTo>
                  <a:pt x="42671" y="364997"/>
                </a:lnTo>
                <a:lnTo>
                  <a:pt x="57911" y="368807"/>
                </a:lnTo>
                <a:lnTo>
                  <a:pt x="3047999" y="368807"/>
                </a:lnTo>
                <a:lnTo>
                  <a:pt x="3063239" y="364997"/>
                </a:lnTo>
                <a:close/>
              </a:path>
              <a:path w="3106420" h="368935">
                <a:moveTo>
                  <a:pt x="3063239" y="15239"/>
                </a:moveTo>
                <a:lnTo>
                  <a:pt x="3061715" y="13715"/>
                </a:lnTo>
                <a:lnTo>
                  <a:pt x="3061715" y="14586"/>
                </a:lnTo>
                <a:lnTo>
                  <a:pt x="3063239" y="15239"/>
                </a:lnTo>
                <a:close/>
              </a:path>
              <a:path w="3106420" h="368935">
                <a:moveTo>
                  <a:pt x="3072383" y="348995"/>
                </a:moveTo>
                <a:lnTo>
                  <a:pt x="3061715" y="355091"/>
                </a:lnTo>
                <a:lnTo>
                  <a:pt x="3063239" y="355091"/>
                </a:lnTo>
                <a:lnTo>
                  <a:pt x="3063239" y="364997"/>
                </a:lnTo>
                <a:lnTo>
                  <a:pt x="3066287" y="364235"/>
                </a:lnTo>
                <a:lnTo>
                  <a:pt x="3070859" y="361623"/>
                </a:lnTo>
                <a:lnTo>
                  <a:pt x="3070859" y="350519"/>
                </a:lnTo>
                <a:lnTo>
                  <a:pt x="3072383" y="348995"/>
                </a:lnTo>
                <a:close/>
              </a:path>
              <a:path w="3106420" h="368935">
                <a:moveTo>
                  <a:pt x="3072383" y="20827"/>
                </a:moveTo>
                <a:lnTo>
                  <a:pt x="3072383" y="19811"/>
                </a:lnTo>
                <a:lnTo>
                  <a:pt x="3070859" y="19811"/>
                </a:lnTo>
                <a:lnTo>
                  <a:pt x="3072383" y="20827"/>
                </a:lnTo>
                <a:close/>
              </a:path>
              <a:path w="3106420" h="368935">
                <a:moveTo>
                  <a:pt x="3095243" y="339851"/>
                </a:moveTo>
                <a:lnTo>
                  <a:pt x="3095243" y="315467"/>
                </a:lnTo>
                <a:lnTo>
                  <a:pt x="3092195" y="326135"/>
                </a:lnTo>
                <a:lnTo>
                  <a:pt x="3092195" y="324611"/>
                </a:lnTo>
                <a:lnTo>
                  <a:pt x="3086099" y="335279"/>
                </a:lnTo>
                <a:lnTo>
                  <a:pt x="3080003" y="342899"/>
                </a:lnTo>
                <a:lnTo>
                  <a:pt x="3070859" y="350519"/>
                </a:lnTo>
                <a:lnTo>
                  <a:pt x="3070859" y="361623"/>
                </a:lnTo>
                <a:lnTo>
                  <a:pt x="3076955" y="358139"/>
                </a:lnTo>
                <a:lnTo>
                  <a:pt x="3086099" y="350519"/>
                </a:lnTo>
                <a:lnTo>
                  <a:pt x="3086099" y="348995"/>
                </a:lnTo>
                <a:lnTo>
                  <a:pt x="3093719" y="341375"/>
                </a:lnTo>
                <a:lnTo>
                  <a:pt x="3093719" y="339851"/>
                </a:lnTo>
                <a:lnTo>
                  <a:pt x="3095243" y="3398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3B7E71B1-EAE3-4995-86D5-9115F5FA2A74}"/>
              </a:ext>
            </a:extLst>
          </p:cNvPr>
          <p:cNvSpPr txBox="1"/>
          <p:nvPr/>
        </p:nvSpPr>
        <p:spPr>
          <a:xfrm>
            <a:off x="1466008" y="1567238"/>
            <a:ext cx="965200" cy="236537"/>
          </a:xfrm>
          <a:prstGeom prst="rect">
            <a:avLst/>
          </a:prstGeom>
        </p:spPr>
        <p:txBody>
          <a:bodyPr lIns="0" tIns="0" rIns="0" bIns="0">
            <a:spAutoFit/>
          </a:bodyPr>
          <a:lstStyle/>
          <a:p>
            <a:pPr marL="10860">
              <a:defRPr/>
            </a:pP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a:t>
            </a:r>
            <a:r>
              <a:rPr sz="1539" b="1" spc="-4" dirty="0">
                <a:latin typeface="Arial"/>
                <a:cs typeface="Arial"/>
              </a:rPr>
              <a:t>er</a:t>
            </a:r>
            <a:r>
              <a:rPr sz="1539" b="1" dirty="0">
                <a:latin typeface="Arial"/>
                <a:cs typeface="Arial"/>
              </a:rPr>
              <a:t>h</a:t>
            </a:r>
            <a:r>
              <a:rPr sz="1539" b="1" spc="-4" dirty="0">
                <a:latin typeface="Arial"/>
                <a:cs typeface="Arial"/>
              </a:rPr>
              <a:t>e</a:t>
            </a:r>
            <a:r>
              <a:rPr sz="1539" b="1" dirty="0">
                <a:latin typeface="Arial"/>
                <a:cs typeface="Arial"/>
              </a:rPr>
              <a:t>it</a:t>
            </a:r>
            <a:endParaRPr sz="1539" dirty="0">
              <a:latin typeface="Arial"/>
              <a:cs typeface="Arial"/>
            </a:endParaRPr>
          </a:p>
        </p:txBody>
      </p:sp>
      <p:sp>
        <p:nvSpPr>
          <p:cNvPr id="65541" name="object 9">
            <a:extLst>
              <a:ext uri="{FF2B5EF4-FFF2-40B4-BE49-F238E27FC236}">
                <a16:creationId xmlns:a16="http://schemas.microsoft.com/office/drawing/2014/main" id="{D7037F69-FEB6-4577-A35C-CB417CE25FEF}"/>
              </a:ext>
            </a:extLst>
          </p:cNvPr>
          <p:cNvSpPr>
            <a:spLocks noChangeArrowheads="1"/>
          </p:cNvSpPr>
          <p:nvPr/>
        </p:nvSpPr>
        <p:spPr bwMode="auto">
          <a:xfrm>
            <a:off x="569534" y="1885266"/>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5542" name="object 10">
            <a:extLst>
              <a:ext uri="{FF2B5EF4-FFF2-40B4-BE49-F238E27FC236}">
                <a16:creationId xmlns:a16="http://schemas.microsoft.com/office/drawing/2014/main" id="{41CE37D8-5D61-48F9-8589-C0589F8C08DA}"/>
              </a:ext>
            </a:extLst>
          </p:cNvPr>
          <p:cNvSpPr>
            <a:spLocks noChangeArrowheads="1"/>
          </p:cNvSpPr>
          <p:nvPr/>
        </p:nvSpPr>
        <p:spPr bwMode="auto">
          <a:xfrm>
            <a:off x="569534" y="2599226"/>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5543" name="object 11">
            <a:extLst>
              <a:ext uri="{FF2B5EF4-FFF2-40B4-BE49-F238E27FC236}">
                <a16:creationId xmlns:a16="http://schemas.microsoft.com/office/drawing/2014/main" id="{413884D5-D3ED-4AA9-914B-7FB3728FD4F2}"/>
              </a:ext>
            </a:extLst>
          </p:cNvPr>
          <p:cNvSpPr>
            <a:spLocks noChangeArrowheads="1"/>
          </p:cNvSpPr>
          <p:nvPr/>
        </p:nvSpPr>
        <p:spPr bwMode="auto">
          <a:xfrm>
            <a:off x="569534" y="3100544"/>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5544" name="object 12">
            <a:extLst>
              <a:ext uri="{FF2B5EF4-FFF2-40B4-BE49-F238E27FC236}">
                <a16:creationId xmlns:a16="http://schemas.microsoft.com/office/drawing/2014/main" id="{3ABA03D1-A641-42BD-9DDF-D6D61A33C7E5}"/>
              </a:ext>
            </a:extLst>
          </p:cNvPr>
          <p:cNvSpPr>
            <a:spLocks noChangeArrowheads="1"/>
          </p:cNvSpPr>
          <p:nvPr/>
        </p:nvSpPr>
        <p:spPr bwMode="auto">
          <a:xfrm>
            <a:off x="569534" y="4680411"/>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5545" name="object 13">
            <a:extLst>
              <a:ext uri="{FF2B5EF4-FFF2-40B4-BE49-F238E27FC236}">
                <a16:creationId xmlns:a16="http://schemas.microsoft.com/office/drawing/2014/main" id="{3A1D601E-7335-47CE-9DAA-6F438DAC6868}"/>
              </a:ext>
            </a:extLst>
          </p:cNvPr>
          <p:cNvSpPr>
            <a:spLocks noChangeArrowheads="1"/>
          </p:cNvSpPr>
          <p:nvPr/>
        </p:nvSpPr>
        <p:spPr bwMode="auto">
          <a:xfrm>
            <a:off x="569534" y="5516440"/>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5546" name="object 14">
            <a:extLst>
              <a:ext uri="{FF2B5EF4-FFF2-40B4-BE49-F238E27FC236}">
                <a16:creationId xmlns:a16="http://schemas.microsoft.com/office/drawing/2014/main" id="{81895FE3-92CA-425C-BDA5-CF787085A1A8}"/>
              </a:ext>
            </a:extLst>
          </p:cNvPr>
          <p:cNvSpPr txBox="1">
            <a:spLocks noChangeArrowheads="1"/>
          </p:cNvSpPr>
          <p:nvPr/>
        </p:nvSpPr>
        <p:spPr bwMode="auto">
          <a:xfrm>
            <a:off x="947012" y="1816987"/>
            <a:ext cx="7763435" cy="472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82550" indent="-730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r>
              <a:rPr lang="de-DE" altLang="de-DE" sz="1400" b="1" dirty="0">
                <a:cs typeface="Arial" panose="020B0604020202020204" pitchFamily="34" charset="0"/>
              </a:rPr>
              <a:t>Der Schütze hat </a:t>
            </a:r>
            <a:r>
              <a:rPr lang="de-DE" altLang="de-DE" sz="1400" dirty="0">
                <a:cs typeface="Arial" panose="020B0604020202020204" pitchFamily="34" charset="0"/>
              </a:rPr>
              <a:t>auf dem gesamten Schießstand / Schießstandgelände die vom Veranstalter / Ausrichter/ Schießstandbetreiber vorgeschriebenen </a:t>
            </a:r>
            <a:r>
              <a:rPr lang="de-DE" altLang="de-DE" sz="1400" b="1" dirty="0">
                <a:cs typeface="Arial" panose="020B0604020202020204" pitchFamily="34" charset="0"/>
              </a:rPr>
              <a:t>Sicherheitsmaßnahmen </a:t>
            </a:r>
            <a:r>
              <a:rPr lang="de-DE" altLang="de-DE" sz="1400" dirty="0">
                <a:cs typeface="Arial" panose="020B0604020202020204" pitchFamily="34" charset="0"/>
              </a:rPr>
              <a:t>(z.B. Pufferpatrone) </a:t>
            </a:r>
            <a:r>
              <a:rPr lang="de-DE" altLang="de-DE" sz="1400" b="1" dirty="0">
                <a:cs typeface="Arial" panose="020B0604020202020204" pitchFamily="34" charset="0"/>
              </a:rPr>
              <a:t>einzuhalten</a:t>
            </a:r>
            <a:r>
              <a:rPr lang="de-DE" altLang="de-DE" sz="1400" dirty="0">
                <a:cs typeface="Arial" panose="020B0604020202020204" pitchFamily="34" charset="0"/>
              </a:rPr>
              <a:t>.</a:t>
            </a:r>
          </a:p>
          <a:p>
            <a:pPr>
              <a:spcBef>
                <a:spcPts val="713"/>
              </a:spcBef>
            </a:pPr>
            <a:r>
              <a:rPr lang="de-DE" altLang="de-DE" sz="1400" b="1" dirty="0">
                <a:cs typeface="Arial" panose="020B0604020202020204" pitchFamily="34" charset="0"/>
              </a:rPr>
              <a:t>Bei Ladehemmung oder </a:t>
            </a:r>
            <a:r>
              <a:rPr lang="de-DE" altLang="de-DE" sz="1400" dirty="0">
                <a:cs typeface="Arial" panose="020B0604020202020204" pitchFamily="34" charset="0"/>
              </a:rPr>
              <a:t>sonstiger </a:t>
            </a:r>
            <a:r>
              <a:rPr lang="de-DE" altLang="de-DE" sz="1400" b="1" dirty="0">
                <a:cs typeface="Arial" panose="020B0604020202020204" pitchFamily="34" charset="0"/>
              </a:rPr>
              <a:t>Störung ist die Aufsicht </a:t>
            </a:r>
            <a:r>
              <a:rPr lang="de-DE" altLang="de-DE" sz="1400" dirty="0">
                <a:cs typeface="Arial" panose="020B0604020202020204" pitchFamily="34" charset="0"/>
              </a:rPr>
              <a:t>/ Schießleitung / Jury</a:t>
            </a:r>
          </a:p>
          <a:p>
            <a:r>
              <a:rPr lang="de-DE" altLang="de-DE" sz="1400" b="1" dirty="0">
                <a:cs typeface="Arial" panose="020B0604020202020204" pitchFamily="34" charset="0"/>
              </a:rPr>
              <a:t>einzuschalten</a:t>
            </a:r>
            <a:r>
              <a:rPr lang="de-DE" altLang="de-DE" sz="1400" dirty="0">
                <a:cs typeface="Arial" panose="020B0604020202020204" pitchFamily="34" charset="0"/>
              </a:rPr>
              <a:t>. (Bemerkbar machen z.B. durch Handzeichen, anheben der freien Hand)</a:t>
            </a:r>
          </a:p>
          <a:p>
            <a:pPr>
              <a:spcBef>
                <a:spcPts val="713"/>
              </a:spcBef>
            </a:pPr>
            <a:r>
              <a:rPr lang="de-DE" altLang="de-DE" sz="1400" b="1" dirty="0">
                <a:cs typeface="Arial" panose="020B0604020202020204" pitchFamily="34" charset="0"/>
              </a:rPr>
              <a:t>Zum Schutz von Gehörschäden wird empfohlen</a:t>
            </a:r>
            <a:r>
              <a:rPr lang="de-DE" altLang="de-DE" sz="1400" dirty="0">
                <a:cs typeface="Arial" panose="020B0604020202020204" pitchFamily="34" charset="0"/>
              </a:rPr>
              <a:t>, auf allen Schießständen </a:t>
            </a:r>
            <a:r>
              <a:rPr lang="de-DE" altLang="de-DE" sz="1400" b="1" dirty="0">
                <a:cs typeface="Arial" panose="020B0604020202020204" pitchFamily="34" charset="0"/>
              </a:rPr>
              <a:t>einen Gehörschutz zu tragen</a:t>
            </a:r>
            <a:r>
              <a:rPr lang="de-DE" altLang="de-DE" sz="1400" dirty="0">
                <a:cs typeface="Arial" panose="020B0604020202020204" pitchFamily="34" charset="0"/>
              </a:rPr>
              <a:t>. Schützen ist die Verwendung eines Gehörschutzes mit eingebauten Empfangsvorrichtungen jeder Art verboten.</a:t>
            </a:r>
          </a:p>
          <a:p>
            <a:pPr>
              <a:spcBef>
                <a:spcPts val="713"/>
              </a:spcBef>
            </a:pPr>
            <a:endParaRPr lang="de-DE" altLang="de-DE" sz="1400" dirty="0">
              <a:cs typeface="Arial" panose="020B0604020202020204" pitchFamily="34" charset="0"/>
            </a:endParaRPr>
          </a:p>
          <a:p>
            <a:r>
              <a:rPr lang="de-DE" altLang="de-DE" sz="1400" b="1" i="1" dirty="0">
                <a:solidFill>
                  <a:srgbClr val="FF0000"/>
                </a:solidFill>
                <a:cs typeface="Arial" panose="020B0604020202020204" pitchFamily="34" charset="0"/>
              </a:rPr>
              <a:t>Nicht davon betroffen sind elektronisch niveauabhängig dämmende Gehörschützer, da diese nicht mit Funk- oder Spracheinrichtungen versehen sind.</a:t>
            </a:r>
          </a:p>
          <a:p>
            <a:endParaRPr lang="de-DE" altLang="de-DE" sz="1400" b="1" dirty="0">
              <a:cs typeface="Arial" panose="020B0604020202020204" pitchFamily="34" charset="0"/>
            </a:endParaRPr>
          </a:p>
          <a:p>
            <a:r>
              <a:rPr lang="de-DE" altLang="de-DE" sz="1400" dirty="0">
                <a:cs typeface="Arial" panose="020B0604020202020204" pitchFamily="34" charset="0"/>
              </a:rPr>
              <a:t>Bei Bogenwettbewerben  gelten besondere Bestimmungen.</a:t>
            </a:r>
          </a:p>
          <a:p>
            <a:pPr>
              <a:spcBef>
                <a:spcPts val="713"/>
              </a:spcBef>
            </a:pPr>
            <a:r>
              <a:rPr lang="de-DE" altLang="de-DE" sz="1400" dirty="0">
                <a:cs typeface="Arial" panose="020B0604020202020204" pitchFamily="34" charset="0"/>
              </a:rPr>
              <a:t>Außer ärztlich verordneten Hörhilfen dürfen </a:t>
            </a:r>
            <a:r>
              <a:rPr lang="de-DE" altLang="de-DE" sz="1400" b="1" dirty="0">
                <a:cs typeface="Arial" panose="020B0604020202020204" pitchFamily="34" charset="0"/>
              </a:rPr>
              <a:t>keine elektrischen oder elektronischen Geräte </a:t>
            </a:r>
            <a:r>
              <a:rPr lang="de-DE" altLang="de-DE" sz="1400" dirty="0">
                <a:cs typeface="Arial" panose="020B0604020202020204" pitchFamily="34" charset="0"/>
              </a:rPr>
              <a:t>im Schützenstand verwendet werden.</a:t>
            </a:r>
          </a:p>
          <a:p>
            <a:pPr>
              <a:spcBef>
                <a:spcPts val="713"/>
              </a:spcBef>
            </a:pPr>
            <a:r>
              <a:rPr lang="de-DE" altLang="de-DE" sz="1400" dirty="0">
                <a:cs typeface="Arial" panose="020B0604020202020204" pitchFamily="34" charset="0"/>
              </a:rPr>
              <a:t>Die Verwendung von Mobiltelefonen, Funksprechgeräten oder ähnlichen Vorrichtungen ist</a:t>
            </a:r>
          </a:p>
          <a:p>
            <a:pPr>
              <a:spcBef>
                <a:spcPts val="713"/>
              </a:spcBef>
            </a:pPr>
            <a:r>
              <a:rPr lang="de-DE" altLang="de-DE" sz="1400" dirty="0">
                <a:cs typeface="Arial" panose="020B0604020202020204" pitchFamily="34" charset="0"/>
              </a:rPr>
              <a:t>während eines Wettkampfes Schützen, Trainern, Mannschaftsbetreuern und Zuschauern im</a:t>
            </a:r>
          </a:p>
          <a:p>
            <a:pPr>
              <a:spcBef>
                <a:spcPts val="713"/>
              </a:spcBef>
            </a:pPr>
            <a:r>
              <a:rPr lang="de-DE" altLang="de-DE" sz="1400" dirty="0">
                <a:cs typeface="Arial" panose="020B0604020202020204" pitchFamily="34" charset="0"/>
              </a:rPr>
              <a:t>Schützenstand und Zuschauerbereich verboten.</a:t>
            </a:r>
          </a:p>
          <a:p>
            <a:r>
              <a:rPr lang="de-DE" altLang="de-DE" sz="1400" b="1" dirty="0">
                <a:solidFill>
                  <a:srgbClr val="FF0000"/>
                </a:solidFill>
                <a:cs typeface="Arial" panose="020B0604020202020204" pitchFamily="34" charset="0"/>
              </a:rPr>
              <a:t>Alle Mobiltelefone müssen abgeschaltet sein.</a:t>
            </a:r>
            <a:endParaRPr lang="de-DE" altLang="de-DE" sz="1400" dirty="0">
              <a:solidFill>
                <a:srgbClr val="FF0000"/>
              </a:solidFill>
              <a:cs typeface="Arial" panose="020B0604020202020204" pitchFamily="34" charset="0"/>
            </a:endParaRPr>
          </a:p>
        </p:txBody>
      </p:sp>
      <p:sp>
        <p:nvSpPr>
          <p:cNvPr id="12" name="object 12">
            <a:extLst>
              <a:ext uri="{FF2B5EF4-FFF2-40B4-BE49-F238E27FC236}">
                <a16:creationId xmlns:a16="http://schemas.microsoft.com/office/drawing/2014/main" id="{027F12F7-A312-49AC-B5BF-5A9A966140FB}"/>
              </a:ext>
            </a:extLst>
          </p:cNvPr>
          <p:cNvSpPr>
            <a:spLocks noChangeArrowheads="1"/>
          </p:cNvSpPr>
          <p:nvPr/>
        </p:nvSpPr>
        <p:spPr bwMode="auto">
          <a:xfrm>
            <a:off x="569534" y="5001384"/>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69BC3E16-4684-432A-968D-7C8210A675EB}"/>
              </a:ext>
            </a:extLst>
          </p:cNvPr>
          <p:cNvSpPr txBox="1"/>
          <p:nvPr/>
        </p:nvSpPr>
        <p:spPr>
          <a:xfrm>
            <a:off x="1457325" y="1009650"/>
            <a:ext cx="1836738" cy="307975"/>
          </a:xfrm>
          <a:prstGeom prst="rect">
            <a:avLst/>
          </a:prstGeom>
        </p:spPr>
        <p:txBody>
          <a:bodyPr lIns="0" tIns="0" rIns="0" bIns="0">
            <a:spAutoFit/>
          </a:bodyPr>
          <a:lstStyle/>
          <a:p>
            <a:pPr marL="10860">
              <a:spcBef>
                <a:spcPts val="1411"/>
              </a:spcBef>
              <a:defRPr/>
            </a:pPr>
            <a:r>
              <a:rPr lang="de-DE" sz="2000" b="1" spc="-17" dirty="0">
                <a:latin typeface="Arial"/>
                <a:cs typeface="Arial"/>
              </a:rPr>
              <a:t>Sicherheit</a:t>
            </a:r>
            <a:endParaRPr sz="2000" dirty="0">
              <a:latin typeface="Arial"/>
              <a:cs typeface="Arial"/>
            </a:endParaRPr>
          </a:p>
        </p:txBody>
      </p:sp>
      <p:sp>
        <p:nvSpPr>
          <p:cNvPr id="67587" name="Rectangle 3">
            <a:extLst>
              <a:ext uri="{FF2B5EF4-FFF2-40B4-BE49-F238E27FC236}">
                <a16:creationId xmlns:a16="http://schemas.microsoft.com/office/drawing/2014/main" id="{6F0D95AB-4978-4208-ACA3-0D6DDAAA6FA9}"/>
              </a:ext>
            </a:extLst>
          </p:cNvPr>
          <p:cNvSpPr>
            <a:spLocks noChangeArrowheads="1"/>
          </p:cNvSpPr>
          <p:nvPr/>
        </p:nvSpPr>
        <p:spPr bwMode="auto">
          <a:xfrm>
            <a:off x="3657600" y="966788"/>
            <a:ext cx="43227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b="1" i="1">
                <a:solidFill>
                  <a:srgbClr val="FF0000"/>
                </a:solidFill>
              </a:rPr>
              <a:t>Pistolenschießen – Kommandos</a:t>
            </a:r>
            <a:endParaRPr lang="de-DE" altLang="de-DE">
              <a:solidFill>
                <a:srgbClr val="008000"/>
              </a:solidFill>
            </a:endParaRPr>
          </a:p>
        </p:txBody>
      </p:sp>
      <p:sp>
        <p:nvSpPr>
          <p:cNvPr id="67588" name="Text Box 8">
            <a:extLst>
              <a:ext uri="{FF2B5EF4-FFF2-40B4-BE49-F238E27FC236}">
                <a16:creationId xmlns:a16="http://schemas.microsoft.com/office/drawing/2014/main" id="{2F71E263-2785-431C-B09E-44F77716DA5B}"/>
              </a:ext>
            </a:extLst>
          </p:cNvPr>
          <p:cNvSpPr txBox="1">
            <a:spLocks noChangeArrowheads="1"/>
          </p:cNvSpPr>
          <p:nvPr/>
        </p:nvSpPr>
        <p:spPr bwMode="auto">
          <a:xfrm>
            <a:off x="533400" y="1295400"/>
            <a:ext cx="82359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400">
                <a:solidFill>
                  <a:srgbClr val="003B2F"/>
                </a:solidFill>
              </a:rPr>
              <a:t>Beim Schießen mit Kurzwaffen ist </a:t>
            </a:r>
            <a:r>
              <a:rPr lang="de-DE" altLang="de-DE" sz="1400" b="1">
                <a:solidFill>
                  <a:srgbClr val="003B2F"/>
                </a:solidFill>
              </a:rPr>
              <a:t>Sicherheit</a:t>
            </a:r>
            <a:r>
              <a:rPr lang="de-DE" altLang="de-DE" sz="1400">
                <a:solidFill>
                  <a:srgbClr val="003B2F"/>
                </a:solidFill>
              </a:rPr>
              <a:t> besonders wichtig!</a:t>
            </a:r>
            <a:br>
              <a:rPr lang="de-DE" altLang="de-DE" sz="1400">
                <a:solidFill>
                  <a:srgbClr val="003B2F"/>
                </a:solidFill>
              </a:rPr>
            </a:br>
            <a:r>
              <a:rPr lang="de-DE" altLang="de-DE" sz="1400">
                <a:solidFill>
                  <a:srgbClr val="003B2F"/>
                </a:solidFill>
              </a:rPr>
              <a:t>Deshalb ist es erforderlich, </a:t>
            </a:r>
          </a:p>
          <a:p>
            <a:pPr eaLnBrk="1" hangingPunct="1"/>
            <a:r>
              <a:rPr lang="de-DE" altLang="de-DE" sz="1400">
                <a:solidFill>
                  <a:srgbClr val="003B2F"/>
                </a:solidFill>
              </a:rPr>
              <a:t>dass die Aufsicht </a:t>
            </a:r>
            <a:r>
              <a:rPr lang="de-DE" altLang="de-DE" sz="1400" b="1">
                <a:solidFill>
                  <a:srgbClr val="003B2F"/>
                </a:solidFill>
              </a:rPr>
              <a:t>klare Kommandos</a:t>
            </a:r>
            <a:r>
              <a:rPr lang="de-DE" altLang="de-DE" sz="1400">
                <a:solidFill>
                  <a:srgbClr val="003B2F"/>
                </a:solidFill>
              </a:rPr>
              <a:t> gibt und</a:t>
            </a:r>
          </a:p>
          <a:p>
            <a:pPr eaLnBrk="1" hangingPunct="1"/>
            <a:r>
              <a:rPr lang="de-DE" altLang="de-DE" sz="1400">
                <a:solidFill>
                  <a:srgbClr val="003B2F"/>
                </a:solidFill>
              </a:rPr>
              <a:t>diese so </a:t>
            </a:r>
            <a:r>
              <a:rPr lang="de-DE" altLang="de-DE" sz="1400" b="1">
                <a:solidFill>
                  <a:srgbClr val="003B2F"/>
                </a:solidFill>
              </a:rPr>
              <a:t>laut</a:t>
            </a:r>
            <a:r>
              <a:rPr lang="de-DE" altLang="de-DE" sz="1400">
                <a:solidFill>
                  <a:srgbClr val="003B2F"/>
                </a:solidFill>
              </a:rPr>
              <a:t> spricht, dass sie trotz Gehörschutz sicher verstanden werden können</a:t>
            </a:r>
          </a:p>
          <a:p>
            <a:pPr eaLnBrk="1" hangingPunct="1"/>
            <a:r>
              <a:rPr lang="de-DE" altLang="de-DE" sz="1400" b="1">
                <a:solidFill>
                  <a:srgbClr val="003B2F"/>
                </a:solidFill>
              </a:rPr>
              <a:t>Die Kommandos im Einzelnen:</a:t>
            </a:r>
          </a:p>
          <a:p>
            <a:pPr eaLnBrk="1" hangingPunct="1"/>
            <a:r>
              <a:rPr lang="de-DE" altLang="de-DE" sz="1400">
                <a:solidFill>
                  <a:srgbClr val="003B2F"/>
                </a:solidFill>
              </a:rPr>
              <a:t>Die Waffe darf erst geladen werden, wenn der Schießleiter das Kommando </a:t>
            </a:r>
          </a:p>
          <a:p>
            <a:pPr eaLnBrk="1" hangingPunct="1"/>
            <a:r>
              <a:rPr lang="de-DE" altLang="de-DE" sz="1400" b="1">
                <a:solidFill>
                  <a:srgbClr val="003B2F"/>
                </a:solidFill>
              </a:rPr>
              <a:t>„Laden“</a:t>
            </a:r>
            <a:r>
              <a:rPr lang="de-DE" altLang="de-DE" sz="1400">
                <a:solidFill>
                  <a:srgbClr val="003B2F"/>
                </a:solidFill>
              </a:rPr>
              <a:t> gegeben hat.                                                     					</a:t>
            </a:r>
            <a:r>
              <a:rPr lang="de-DE" altLang="de-DE" sz="1400" b="1" i="1">
                <a:solidFill>
                  <a:srgbClr val="003B2F"/>
                </a:solidFill>
              </a:rPr>
              <a:t>( 2.0.3.1.1.1 SpO )</a:t>
            </a:r>
          </a:p>
          <a:p>
            <a:pPr eaLnBrk="1" hangingPunct="1"/>
            <a:r>
              <a:rPr lang="de-DE" altLang="de-DE" sz="1400">
                <a:solidFill>
                  <a:srgbClr val="003B2F"/>
                </a:solidFill>
              </a:rPr>
              <a:t>Nach der Vorbereitungszeit (1 Minute) wird die Serie mit dem Kommando</a:t>
            </a:r>
          </a:p>
          <a:p>
            <a:pPr eaLnBrk="1" hangingPunct="1"/>
            <a:r>
              <a:rPr lang="de-DE" altLang="de-DE" sz="1400" b="1">
                <a:solidFill>
                  <a:srgbClr val="003B2F"/>
                </a:solidFill>
              </a:rPr>
              <a:t>„Achtung“</a:t>
            </a:r>
            <a:r>
              <a:rPr lang="de-DE" altLang="de-DE" sz="1400">
                <a:solidFill>
                  <a:srgbClr val="003B2F"/>
                </a:solidFill>
              </a:rPr>
              <a:t> gestartet.                           					 </a:t>
            </a:r>
            <a:r>
              <a:rPr lang="de-DE" altLang="de-DE" sz="1400" b="1" i="1">
                <a:solidFill>
                  <a:srgbClr val="003B2F"/>
                </a:solidFill>
              </a:rPr>
              <a:t>( z. B. Sportpistole 2.40.3.2 SpO )</a:t>
            </a:r>
          </a:p>
          <a:p>
            <a:pPr eaLnBrk="1" hangingPunct="1"/>
            <a:r>
              <a:rPr lang="de-DE" altLang="de-DE" sz="1400">
                <a:solidFill>
                  <a:srgbClr val="003B2F"/>
                </a:solidFill>
              </a:rPr>
              <a:t>Nach Beendigung der Serie ist die Waffe zu </a:t>
            </a:r>
            <a:r>
              <a:rPr lang="de-DE" altLang="de-DE" sz="1400" b="1">
                <a:solidFill>
                  <a:srgbClr val="003B2F"/>
                </a:solidFill>
              </a:rPr>
              <a:t>entladen</a:t>
            </a:r>
            <a:r>
              <a:rPr lang="de-DE" altLang="de-DE" sz="1400">
                <a:solidFill>
                  <a:srgbClr val="003B2F"/>
                </a:solidFill>
              </a:rPr>
              <a:t>. </a:t>
            </a:r>
          </a:p>
          <a:p>
            <a:pPr eaLnBrk="1" hangingPunct="1"/>
            <a:r>
              <a:rPr lang="de-DE" altLang="de-DE" sz="1400">
                <a:solidFill>
                  <a:srgbClr val="003B2F"/>
                </a:solidFill>
              </a:rPr>
              <a:t>Bei Revolvern sind die leeren Hülsen aus der Trommel zu entfernen, bei Pistolen das Magazin herauszunehmen. Die Waffen sind mit offenem Verschluss bzw. ausgeschwenkter Trommel und mit Laufrichtung zur Scheibe auf die Ablage niederzulegen.                        </a:t>
            </a:r>
            <a:r>
              <a:rPr lang="de-DE" altLang="de-DE" sz="1400" b="1" i="1">
                <a:solidFill>
                  <a:srgbClr val="003B2F"/>
                </a:solidFill>
              </a:rPr>
              <a:t>( 2.0.3.1.1.4. SpO )</a:t>
            </a:r>
            <a:endParaRPr lang="de-DE" altLang="de-DE" sz="1400">
              <a:solidFill>
                <a:srgbClr val="003B2F"/>
              </a:solidFill>
            </a:endParaRPr>
          </a:p>
          <a:p>
            <a:pPr eaLnBrk="1" hangingPunct="1"/>
            <a:r>
              <a:rPr lang="de-DE" altLang="de-DE" sz="1400">
                <a:solidFill>
                  <a:srgbClr val="003B2F"/>
                </a:solidFill>
              </a:rPr>
              <a:t>Kommando, z.B. „</a:t>
            </a:r>
            <a:r>
              <a:rPr lang="de-DE" altLang="de-DE" sz="1400" b="1">
                <a:solidFill>
                  <a:srgbClr val="003B2F"/>
                </a:solidFill>
              </a:rPr>
              <a:t>Waffen ablegen, Sicherheit herstellen“</a:t>
            </a:r>
          </a:p>
          <a:p>
            <a:pPr eaLnBrk="1" hangingPunct="1">
              <a:spcBef>
                <a:spcPct val="50000"/>
              </a:spcBef>
            </a:pPr>
            <a:r>
              <a:rPr lang="de-DE" altLang="de-DE" sz="1400">
                <a:solidFill>
                  <a:srgbClr val="003B2F"/>
                </a:solidFill>
              </a:rPr>
              <a:t>Die Aufsicht muss die Sicherheit kontrollieren. </a:t>
            </a:r>
            <a:br>
              <a:rPr lang="de-DE" altLang="de-DE" sz="1400">
                <a:solidFill>
                  <a:srgbClr val="003B2F"/>
                </a:solidFill>
              </a:rPr>
            </a:br>
            <a:r>
              <a:rPr lang="de-DE" altLang="de-DE" sz="1400">
                <a:solidFill>
                  <a:srgbClr val="003B2F"/>
                </a:solidFill>
              </a:rPr>
              <a:t>Wenn Sicherheit vorliegt, erlaubt die Aufsicht das Betreten der Schießbahn zur Trefferaufnahme / Reinigung.</a:t>
            </a:r>
          </a:p>
          <a:p>
            <a:pPr eaLnBrk="1" hangingPunct="1">
              <a:spcBef>
                <a:spcPct val="50000"/>
              </a:spcBef>
            </a:pPr>
            <a:r>
              <a:rPr lang="de-DE" altLang="de-DE" sz="1400">
                <a:solidFill>
                  <a:srgbClr val="003B2F"/>
                </a:solidFill>
              </a:rPr>
              <a:t>Kommando: „</a:t>
            </a:r>
            <a:r>
              <a:rPr lang="de-DE" altLang="de-DE" sz="1400" b="1">
                <a:solidFill>
                  <a:srgbClr val="003B2F"/>
                </a:solidFill>
              </a:rPr>
              <a:t>Sicherheit</a:t>
            </a:r>
            <a:r>
              <a:rPr lang="de-DE" altLang="de-DE" sz="1400">
                <a:solidFill>
                  <a:srgbClr val="003B2F"/>
                </a:solidFill>
              </a:rPr>
              <a:t>“</a:t>
            </a:r>
          </a:p>
          <a:p>
            <a:pPr eaLnBrk="1" hangingPunct="1"/>
            <a:r>
              <a:rPr lang="de-DE" altLang="de-DE" sz="1400">
                <a:solidFill>
                  <a:srgbClr val="003B2F"/>
                </a:solidFill>
              </a:rPr>
              <a:t>Während Sicherheit herrscht, darf </a:t>
            </a:r>
            <a:r>
              <a:rPr lang="de-DE" altLang="de-DE" sz="1400" b="1">
                <a:solidFill>
                  <a:srgbClr val="003B2F"/>
                </a:solidFill>
              </a:rPr>
              <a:t>kein Schütze direkt am Schießstand sein. </a:t>
            </a:r>
            <a:br>
              <a:rPr lang="de-DE" altLang="de-DE" sz="1400" b="1">
                <a:solidFill>
                  <a:srgbClr val="003B2F"/>
                </a:solidFill>
              </a:rPr>
            </a:br>
            <a:r>
              <a:rPr lang="de-DE" altLang="de-DE" sz="1400" b="1">
                <a:solidFill>
                  <a:srgbClr val="003B2F"/>
                </a:solidFill>
              </a:rPr>
              <a:t>Die Aufsicht muss jegliches Hantieren mit Waffen, Munition etc. unterbinden</a:t>
            </a:r>
          </a:p>
          <a:p>
            <a:pPr eaLnBrk="1" hangingPunct="1"/>
            <a:r>
              <a:rPr lang="de-DE" altLang="de-DE" sz="1400">
                <a:solidFill>
                  <a:srgbClr val="003B2F"/>
                </a:solidFill>
              </a:rPr>
              <a:t>Der </a:t>
            </a:r>
            <a:r>
              <a:rPr lang="de-DE" altLang="de-DE" sz="1400" b="1">
                <a:solidFill>
                  <a:srgbClr val="003B2F"/>
                </a:solidFill>
              </a:rPr>
              <a:t>Zustand „Sicherheit“ wird beendet </a:t>
            </a:r>
            <a:r>
              <a:rPr lang="de-DE" altLang="de-DE" sz="1400">
                <a:solidFill>
                  <a:srgbClr val="003B2F"/>
                </a:solidFill>
              </a:rPr>
              <a:t>durch ein erneutes </a:t>
            </a:r>
            <a:r>
              <a:rPr lang="de-DE" altLang="de-DE" sz="1400" b="1">
                <a:solidFill>
                  <a:srgbClr val="003B2F"/>
                </a:solidFill>
              </a:rPr>
              <a:t>Kommando „Laden“.</a:t>
            </a:r>
            <a:br>
              <a:rPr lang="de-DE" altLang="de-DE" sz="1400" b="1">
                <a:solidFill>
                  <a:srgbClr val="003B2F"/>
                </a:solidFill>
              </a:rPr>
            </a:br>
            <a:r>
              <a:rPr lang="de-DE" altLang="de-DE" sz="1400">
                <a:solidFill>
                  <a:srgbClr val="003B2F"/>
                </a:solidFill>
              </a:rPr>
              <a:t>Das Kommando darf erst gegeben werden, wenn sich niemand mehr in der Schießbahn aufhält und niemand durch die Aufnahme des Schießbetriebs gefährdet werden kann.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914E0F1-64DB-4F45-A0E7-3B968F82D185}"/>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69635" name="object 8">
            <a:extLst>
              <a:ext uri="{FF2B5EF4-FFF2-40B4-BE49-F238E27FC236}">
                <a16:creationId xmlns:a16="http://schemas.microsoft.com/office/drawing/2014/main" id="{9D223A05-CBAC-4E11-9812-714840BA7C14}"/>
              </a:ext>
            </a:extLst>
          </p:cNvPr>
          <p:cNvSpPr>
            <a:spLocks noChangeArrowheads="1"/>
          </p:cNvSpPr>
          <p:nvPr/>
        </p:nvSpPr>
        <p:spPr bwMode="auto">
          <a:xfrm>
            <a:off x="661988" y="2312803"/>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9636" name="object 9">
            <a:extLst>
              <a:ext uri="{FF2B5EF4-FFF2-40B4-BE49-F238E27FC236}">
                <a16:creationId xmlns:a16="http://schemas.microsoft.com/office/drawing/2014/main" id="{AC59287A-CB24-47E0-B2FA-169ADF7001F6}"/>
              </a:ext>
            </a:extLst>
          </p:cNvPr>
          <p:cNvSpPr>
            <a:spLocks noChangeArrowheads="1"/>
          </p:cNvSpPr>
          <p:nvPr/>
        </p:nvSpPr>
        <p:spPr bwMode="auto">
          <a:xfrm>
            <a:off x="661988" y="3029232"/>
            <a:ext cx="279400"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9637" name="object 10">
            <a:extLst>
              <a:ext uri="{FF2B5EF4-FFF2-40B4-BE49-F238E27FC236}">
                <a16:creationId xmlns:a16="http://schemas.microsoft.com/office/drawing/2014/main" id="{2BA51CE6-9014-4604-83A4-752020A06329}"/>
              </a:ext>
            </a:extLst>
          </p:cNvPr>
          <p:cNvSpPr>
            <a:spLocks noChangeArrowheads="1"/>
          </p:cNvSpPr>
          <p:nvPr/>
        </p:nvSpPr>
        <p:spPr bwMode="auto">
          <a:xfrm>
            <a:off x="661988" y="3702794"/>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9638" name="object 11">
            <a:extLst>
              <a:ext uri="{FF2B5EF4-FFF2-40B4-BE49-F238E27FC236}">
                <a16:creationId xmlns:a16="http://schemas.microsoft.com/office/drawing/2014/main" id="{BCB3F649-A961-49D4-8A10-775A9D49CE21}"/>
              </a:ext>
            </a:extLst>
          </p:cNvPr>
          <p:cNvSpPr>
            <a:spLocks noChangeArrowheads="1"/>
          </p:cNvSpPr>
          <p:nvPr/>
        </p:nvSpPr>
        <p:spPr bwMode="auto">
          <a:xfrm>
            <a:off x="661988" y="4675750"/>
            <a:ext cx="279400"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9639" name="object 12">
            <a:extLst>
              <a:ext uri="{FF2B5EF4-FFF2-40B4-BE49-F238E27FC236}">
                <a16:creationId xmlns:a16="http://schemas.microsoft.com/office/drawing/2014/main" id="{DD9E10FE-0C3C-449B-82CD-B5D8112609D7}"/>
              </a:ext>
            </a:extLst>
          </p:cNvPr>
          <p:cNvSpPr>
            <a:spLocks noChangeArrowheads="1"/>
          </p:cNvSpPr>
          <p:nvPr/>
        </p:nvSpPr>
        <p:spPr bwMode="auto">
          <a:xfrm>
            <a:off x="661988" y="5795031"/>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69640" name="object 13">
            <a:extLst>
              <a:ext uri="{FF2B5EF4-FFF2-40B4-BE49-F238E27FC236}">
                <a16:creationId xmlns:a16="http://schemas.microsoft.com/office/drawing/2014/main" id="{2054E4EA-BF85-45F5-B330-8FFD209D73A5}"/>
              </a:ext>
            </a:extLst>
          </p:cNvPr>
          <p:cNvSpPr txBox="1">
            <a:spLocks noChangeArrowheads="1"/>
          </p:cNvSpPr>
          <p:nvPr/>
        </p:nvSpPr>
        <p:spPr bwMode="auto">
          <a:xfrm>
            <a:off x="1065213" y="1827213"/>
            <a:ext cx="7416800" cy="434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1500" b="1" dirty="0">
                <a:cs typeface="Arial" panose="020B0604020202020204" pitchFamily="34" charset="0"/>
              </a:rPr>
              <a:t>Sicherheit</a:t>
            </a:r>
            <a:endParaRPr lang="de-DE" altLang="de-DE" sz="1500" dirty="0">
              <a:cs typeface="Arial" panose="020B0604020202020204" pitchFamily="34" charset="0"/>
            </a:endParaRPr>
          </a:p>
          <a:p>
            <a:pPr>
              <a:spcBef>
                <a:spcPts val="13"/>
              </a:spcBef>
            </a:pPr>
            <a:endParaRPr lang="de-DE" altLang="de-DE" sz="12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Eine </a:t>
            </a:r>
            <a:r>
              <a:rPr lang="de-DE" altLang="de-DE" sz="1400" b="1" dirty="0">
                <a:cs typeface="Arial" panose="020B0604020202020204" pitchFamily="34" charset="0"/>
              </a:rPr>
              <a:t>Schießstandordnung </a:t>
            </a:r>
            <a:r>
              <a:rPr lang="de-DE" altLang="de-DE" sz="1400" dirty="0">
                <a:cs typeface="Arial" panose="020B0604020202020204" pitchFamily="34" charset="0"/>
              </a:rPr>
              <a:t>ist an jedem Schießstand </a:t>
            </a:r>
            <a:r>
              <a:rPr lang="de-DE" altLang="de-DE" sz="1400" b="1" dirty="0">
                <a:cs typeface="Arial" panose="020B0604020202020204" pitchFamily="34" charset="0"/>
              </a:rPr>
              <a:t>an gut sichtbarer Stelle</a:t>
            </a:r>
            <a:endParaRPr lang="de-DE" altLang="de-DE" sz="1400" dirty="0">
              <a:cs typeface="Arial" panose="020B0604020202020204" pitchFamily="34" charset="0"/>
            </a:endParaRPr>
          </a:p>
          <a:p>
            <a:r>
              <a:rPr lang="de-DE" altLang="de-DE" sz="1400" dirty="0">
                <a:cs typeface="Arial" panose="020B0604020202020204" pitchFamily="34" charset="0"/>
              </a:rPr>
              <a:t>anzubringen.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Den freien </a:t>
            </a:r>
            <a:r>
              <a:rPr lang="de-DE" altLang="de-DE" sz="1400" b="1" dirty="0">
                <a:cs typeface="Arial" panose="020B0604020202020204" pitchFamily="34" charset="0"/>
              </a:rPr>
              <a:t>Raum hinter den Schützen </a:t>
            </a:r>
            <a:r>
              <a:rPr lang="de-DE" altLang="de-DE" sz="1400" dirty="0">
                <a:cs typeface="Arial" panose="020B0604020202020204" pitchFamily="34" charset="0"/>
              </a:rPr>
              <a:t>dürfen </a:t>
            </a:r>
            <a:r>
              <a:rPr lang="de-DE" altLang="de-DE" sz="1400" b="1" dirty="0">
                <a:cs typeface="Arial" panose="020B0604020202020204" pitchFamily="34" charset="0"/>
              </a:rPr>
              <a:t>nur der Schießleiter und von ihm zugelassene Mitarbeiter </a:t>
            </a:r>
            <a:r>
              <a:rPr lang="de-DE" altLang="de-DE" sz="1400" dirty="0">
                <a:cs typeface="Arial" panose="020B0604020202020204" pitchFamily="34" charset="0"/>
              </a:rPr>
              <a:t>sowie Kampfrichter / Jurymitglieder betreten.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Bei Störungen </a:t>
            </a:r>
            <a:r>
              <a:rPr lang="de-DE" altLang="de-DE" sz="1400" dirty="0">
                <a:cs typeface="Arial" panose="020B0604020202020204" pitchFamily="34" charset="0"/>
              </a:rPr>
              <a:t>im Schießbetrieb z.B. durch Versagen der Scheibeneinrichtungen, </a:t>
            </a:r>
            <a:r>
              <a:rPr lang="de-DE" altLang="de-DE" sz="1400" b="1" dirty="0">
                <a:cs typeface="Arial" panose="020B0604020202020204" pitchFamily="34" charset="0"/>
              </a:rPr>
              <a:t>ist das Schießen sofort zu unterbrechen</a:t>
            </a:r>
            <a:r>
              <a:rPr lang="de-DE" altLang="de-DE" sz="1400" dirty="0">
                <a:cs typeface="Arial" panose="020B0604020202020204" pitchFamily="34" charset="0"/>
              </a:rPr>
              <a:t>. Die Waffen sind zu entladen. Dies kann auch durch Abschießen der Waffe auf Anordnung der Schießleitung auf den Geschossfang geschehen.</a:t>
            </a:r>
          </a:p>
          <a:p>
            <a:endParaRPr lang="de-DE" altLang="de-DE" sz="1400" dirty="0">
              <a:cs typeface="Arial" panose="020B0604020202020204" pitchFamily="34" charset="0"/>
            </a:endParaRPr>
          </a:p>
          <a:p>
            <a:pPr>
              <a:spcBef>
                <a:spcPts val="713"/>
              </a:spcBef>
            </a:pPr>
            <a:r>
              <a:rPr lang="de-DE" altLang="de-DE" sz="1400" dirty="0">
                <a:cs typeface="Arial" panose="020B0604020202020204" pitchFamily="34" charset="0"/>
              </a:rPr>
              <a:t>Die Unterbrechung des Schießens infolge einer Störung haben die Verantwortlichen schnellstmöglich durch klare Anordnung bekannt zu geben. In der </a:t>
            </a:r>
            <a:r>
              <a:rPr lang="de-DE" altLang="de-DE" sz="1400" dirty="0" err="1">
                <a:cs typeface="Arial" panose="020B0604020202020204" pitchFamily="34" charset="0"/>
              </a:rPr>
              <a:t>Anzeigerdeckung</a:t>
            </a:r>
            <a:r>
              <a:rPr lang="de-DE" altLang="de-DE" sz="1400" dirty="0">
                <a:cs typeface="Arial" panose="020B0604020202020204" pitchFamily="34" charset="0"/>
              </a:rPr>
              <a:t> geschieht dies mit einer für die Schützen sichtbaren roten Flagge oder eines anderen angekündigten Signals. Z.B. rote Leuchten.</a:t>
            </a:r>
          </a:p>
          <a:p>
            <a:pPr>
              <a:spcBef>
                <a:spcPts val="713"/>
              </a:spcBef>
            </a:pPr>
            <a:endParaRPr lang="de-DE" altLang="de-DE" sz="1400" dirty="0">
              <a:cs typeface="Arial" panose="020B0604020202020204" pitchFamily="34" charset="0"/>
            </a:endParaRPr>
          </a:p>
          <a:p>
            <a:pPr>
              <a:spcBef>
                <a:spcPts val="713"/>
              </a:spcBef>
            </a:pPr>
            <a:r>
              <a:rPr lang="de-DE" altLang="de-DE" sz="1400" dirty="0">
                <a:cs typeface="Arial" panose="020B0604020202020204" pitchFamily="34" charset="0"/>
              </a:rPr>
              <a:t>Das Schießen darf erst auf Anordnung des Schießleiters und nach Einholen der roten Flagge oder des entsprechenden Signals fortgesetzt werden.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Übersicht">
            <a:extLst>
              <a:ext uri="{FF2B5EF4-FFF2-40B4-BE49-F238E27FC236}">
                <a16:creationId xmlns:a16="http://schemas.microsoft.com/office/drawing/2014/main" id="{6A922884-3E15-4E2F-8D2F-4E9CFAEF5702}"/>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36713" y="107950"/>
            <a:ext cx="5776912" cy="666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descr="2a">
            <a:extLst>
              <a:ext uri="{FF2B5EF4-FFF2-40B4-BE49-F238E27FC236}">
                <a16:creationId xmlns:a16="http://schemas.microsoft.com/office/drawing/2014/main" id="{8C68E5A1-7143-4781-827A-0491DC158A7F}"/>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4762500" y="5589588"/>
            <a:ext cx="639763"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388" name="Group 4">
            <a:extLst>
              <a:ext uri="{FF2B5EF4-FFF2-40B4-BE49-F238E27FC236}">
                <a16:creationId xmlns:a16="http://schemas.microsoft.com/office/drawing/2014/main" id="{DC315711-1948-4032-8E2B-6D762BD9FCEF}"/>
              </a:ext>
            </a:extLst>
          </p:cNvPr>
          <p:cNvGrpSpPr>
            <a:grpSpLocks/>
          </p:cNvGrpSpPr>
          <p:nvPr/>
        </p:nvGrpSpPr>
        <p:grpSpPr bwMode="auto">
          <a:xfrm>
            <a:off x="323850" y="4941888"/>
            <a:ext cx="3384550" cy="1511300"/>
            <a:chOff x="204" y="3113"/>
            <a:chExt cx="2132" cy="952"/>
          </a:xfrm>
        </p:grpSpPr>
        <p:pic>
          <p:nvPicPr>
            <p:cNvPr id="16469" name="Picture 5" descr="1a">
              <a:extLst>
                <a:ext uri="{FF2B5EF4-FFF2-40B4-BE49-F238E27FC236}">
                  <a16:creationId xmlns:a16="http://schemas.microsoft.com/office/drawing/2014/main" id="{2F69094B-4D4C-4DF8-9380-9DEC8A086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 y="3657"/>
              <a:ext cx="589" cy="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70" name="Line 6">
              <a:extLst>
                <a:ext uri="{FF2B5EF4-FFF2-40B4-BE49-F238E27FC236}">
                  <a16:creationId xmlns:a16="http://schemas.microsoft.com/office/drawing/2014/main" id="{205054F9-026D-4C93-AA6B-42F2714C1C9F}"/>
                </a:ext>
              </a:extLst>
            </p:cNvPr>
            <p:cNvSpPr>
              <a:spLocks noChangeShapeType="1"/>
            </p:cNvSpPr>
            <p:nvPr/>
          </p:nvSpPr>
          <p:spPr bwMode="auto">
            <a:xfrm flipV="1">
              <a:off x="884" y="3113"/>
              <a:ext cx="1452"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89" name="Group 7">
            <a:extLst>
              <a:ext uri="{FF2B5EF4-FFF2-40B4-BE49-F238E27FC236}">
                <a16:creationId xmlns:a16="http://schemas.microsoft.com/office/drawing/2014/main" id="{CC5F3DAF-56CA-4F85-BE42-9430A7EA3F26}"/>
              </a:ext>
            </a:extLst>
          </p:cNvPr>
          <p:cNvGrpSpPr>
            <a:grpSpLocks/>
          </p:cNvGrpSpPr>
          <p:nvPr/>
        </p:nvGrpSpPr>
        <p:grpSpPr bwMode="auto">
          <a:xfrm>
            <a:off x="6443663" y="1052513"/>
            <a:ext cx="2087562" cy="1009650"/>
            <a:chOff x="4059" y="663"/>
            <a:chExt cx="1315" cy="636"/>
          </a:xfrm>
        </p:grpSpPr>
        <p:pic>
          <p:nvPicPr>
            <p:cNvPr id="16467" name="Picture 8" descr="3a">
              <a:extLst>
                <a:ext uri="{FF2B5EF4-FFF2-40B4-BE49-F238E27FC236}">
                  <a16:creationId xmlns:a16="http://schemas.microsoft.com/office/drawing/2014/main" id="{C456F998-B7D5-44F0-AE3F-FBEA664C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 y="663"/>
              <a:ext cx="498"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68" name="Line 9">
              <a:extLst>
                <a:ext uri="{FF2B5EF4-FFF2-40B4-BE49-F238E27FC236}">
                  <a16:creationId xmlns:a16="http://schemas.microsoft.com/office/drawing/2014/main" id="{598E267E-BE23-4E02-BF3F-3BFE5409D8D5}"/>
                </a:ext>
              </a:extLst>
            </p:cNvPr>
            <p:cNvSpPr>
              <a:spLocks noChangeShapeType="1"/>
            </p:cNvSpPr>
            <p:nvPr/>
          </p:nvSpPr>
          <p:spPr bwMode="auto">
            <a:xfrm flipH="1">
              <a:off x="4059" y="981"/>
              <a:ext cx="816"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0" name="Group 10">
            <a:extLst>
              <a:ext uri="{FF2B5EF4-FFF2-40B4-BE49-F238E27FC236}">
                <a16:creationId xmlns:a16="http://schemas.microsoft.com/office/drawing/2014/main" id="{FFE47EA0-F7C7-4427-996B-2BEDB2324415}"/>
              </a:ext>
            </a:extLst>
          </p:cNvPr>
          <p:cNvGrpSpPr>
            <a:grpSpLocks/>
          </p:cNvGrpSpPr>
          <p:nvPr/>
        </p:nvGrpSpPr>
        <p:grpSpPr bwMode="auto">
          <a:xfrm>
            <a:off x="7019925" y="2349500"/>
            <a:ext cx="1438275" cy="1223963"/>
            <a:chOff x="4422" y="1480"/>
            <a:chExt cx="906" cy="771"/>
          </a:xfrm>
        </p:grpSpPr>
        <p:pic>
          <p:nvPicPr>
            <p:cNvPr id="16465" name="Picture 11" descr="4a">
              <a:extLst>
                <a:ext uri="{FF2B5EF4-FFF2-40B4-BE49-F238E27FC236}">
                  <a16:creationId xmlns:a16="http://schemas.microsoft.com/office/drawing/2014/main" id="{1C7EB9F5-4CAC-44FF-BF35-54F7B3B2BB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 y="1706"/>
              <a:ext cx="452"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6" name="Line 12">
              <a:extLst>
                <a:ext uri="{FF2B5EF4-FFF2-40B4-BE49-F238E27FC236}">
                  <a16:creationId xmlns:a16="http://schemas.microsoft.com/office/drawing/2014/main" id="{2B2F87F4-2300-43A6-999F-93E3DE8DE754}"/>
                </a:ext>
              </a:extLst>
            </p:cNvPr>
            <p:cNvSpPr>
              <a:spLocks noChangeShapeType="1"/>
            </p:cNvSpPr>
            <p:nvPr/>
          </p:nvSpPr>
          <p:spPr bwMode="auto">
            <a:xfrm flipH="1" flipV="1">
              <a:off x="4422" y="1480"/>
              <a:ext cx="408" cy="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1" name="Group 13">
            <a:extLst>
              <a:ext uri="{FF2B5EF4-FFF2-40B4-BE49-F238E27FC236}">
                <a16:creationId xmlns:a16="http://schemas.microsoft.com/office/drawing/2014/main" id="{F951204B-19CE-499D-B8B0-9522A57C7001}"/>
              </a:ext>
            </a:extLst>
          </p:cNvPr>
          <p:cNvGrpSpPr>
            <a:grpSpLocks/>
          </p:cNvGrpSpPr>
          <p:nvPr/>
        </p:nvGrpSpPr>
        <p:grpSpPr bwMode="auto">
          <a:xfrm>
            <a:off x="2195513" y="188913"/>
            <a:ext cx="2305050" cy="1074737"/>
            <a:chOff x="1383" y="119"/>
            <a:chExt cx="1452" cy="677"/>
          </a:xfrm>
        </p:grpSpPr>
        <p:pic>
          <p:nvPicPr>
            <p:cNvPr id="16463" name="Picture 14" descr="5a">
              <a:extLst>
                <a:ext uri="{FF2B5EF4-FFF2-40B4-BE49-F238E27FC236}">
                  <a16:creationId xmlns:a16="http://schemas.microsoft.com/office/drawing/2014/main" id="{D5E81FCF-9530-4688-8861-73A7EDD2C8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3" y="119"/>
              <a:ext cx="54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4" name="Line 15">
              <a:extLst>
                <a:ext uri="{FF2B5EF4-FFF2-40B4-BE49-F238E27FC236}">
                  <a16:creationId xmlns:a16="http://schemas.microsoft.com/office/drawing/2014/main" id="{D30541E0-61FE-4C18-9FC8-4BC986E151F1}"/>
                </a:ext>
              </a:extLst>
            </p:cNvPr>
            <p:cNvSpPr>
              <a:spLocks noChangeShapeType="1"/>
            </p:cNvSpPr>
            <p:nvPr/>
          </p:nvSpPr>
          <p:spPr bwMode="auto">
            <a:xfrm>
              <a:off x="1927" y="482"/>
              <a:ext cx="908" cy="31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2" name="Group 16">
            <a:extLst>
              <a:ext uri="{FF2B5EF4-FFF2-40B4-BE49-F238E27FC236}">
                <a16:creationId xmlns:a16="http://schemas.microsoft.com/office/drawing/2014/main" id="{4692BDDB-AE3B-408F-B0B8-1E64C1285210}"/>
              </a:ext>
            </a:extLst>
          </p:cNvPr>
          <p:cNvGrpSpPr>
            <a:grpSpLocks/>
          </p:cNvGrpSpPr>
          <p:nvPr/>
        </p:nvGrpSpPr>
        <p:grpSpPr bwMode="auto">
          <a:xfrm>
            <a:off x="395288" y="3068638"/>
            <a:ext cx="3240087" cy="1152525"/>
            <a:chOff x="249" y="1933"/>
            <a:chExt cx="2041" cy="726"/>
          </a:xfrm>
        </p:grpSpPr>
        <p:pic>
          <p:nvPicPr>
            <p:cNvPr id="16461" name="Picture 17" descr="6a">
              <a:extLst>
                <a:ext uri="{FF2B5EF4-FFF2-40B4-BE49-F238E27FC236}">
                  <a16:creationId xmlns:a16="http://schemas.microsoft.com/office/drawing/2014/main" id="{CB9B3F5B-7526-4AE1-90F3-B70B8B09CF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 y="1933"/>
              <a:ext cx="500"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2" name="Line 18">
              <a:extLst>
                <a:ext uri="{FF2B5EF4-FFF2-40B4-BE49-F238E27FC236}">
                  <a16:creationId xmlns:a16="http://schemas.microsoft.com/office/drawing/2014/main" id="{19E44043-66C3-4312-860F-444E37E55C37}"/>
                </a:ext>
              </a:extLst>
            </p:cNvPr>
            <p:cNvSpPr>
              <a:spLocks noChangeShapeType="1"/>
            </p:cNvSpPr>
            <p:nvPr/>
          </p:nvSpPr>
          <p:spPr bwMode="auto">
            <a:xfrm>
              <a:off x="793" y="2205"/>
              <a:ext cx="1497"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3" name="Group 19">
            <a:extLst>
              <a:ext uri="{FF2B5EF4-FFF2-40B4-BE49-F238E27FC236}">
                <a16:creationId xmlns:a16="http://schemas.microsoft.com/office/drawing/2014/main" id="{6F785B12-F580-4049-9478-CB2125906C4A}"/>
              </a:ext>
            </a:extLst>
          </p:cNvPr>
          <p:cNvGrpSpPr>
            <a:grpSpLocks/>
          </p:cNvGrpSpPr>
          <p:nvPr/>
        </p:nvGrpSpPr>
        <p:grpSpPr bwMode="auto">
          <a:xfrm>
            <a:off x="6372225" y="188913"/>
            <a:ext cx="2303463" cy="1008062"/>
            <a:chOff x="4014" y="119"/>
            <a:chExt cx="1451" cy="635"/>
          </a:xfrm>
        </p:grpSpPr>
        <p:pic>
          <p:nvPicPr>
            <p:cNvPr id="16459" name="Picture 20" descr="7a">
              <a:extLst>
                <a:ext uri="{FF2B5EF4-FFF2-40B4-BE49-F238E27FC236}">
                  <a16:creationId xmlns:a16="http://schemas.microsoft.com/office/drawing/2014/main" id="{7D5012F0-AF2D-47DE-AD6B-47D4154936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1" y="119"/>
              <a:ext cx="544"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0" name="Line 21">
              <a:extLst>
                <a:ext uri="{FF2B5EF4-FFF2-40B4-BE49-F238E27FC236}">
                  <a16:creationId xmlns:a16="http://schemas.microsoft.com/office/drawing/2014/main" id="{239FAEEA-086C-4EA9-ABCB-618111A3A1E6}"/>
                </a:ext>
              </a:extLst>
            </p:cNvPr>
            <p:cNvSpPr>
              <a:spLocks noChangeShapeType="1"/>
            </p:cNvSpPr>
            <p:nvPr/>
          </p:nvSpPr>
          <p:spPr bwMode="auto">
            <a:xfrm flipH="1">
              <a:off x="4014" y="391"/>
              <a:ext cx="862"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4" name="Group 22">
            <a:extLst>
              <a:ext uri="{FF2B5EF4-FFF2-40B4-BE49-F238E27FC236}">
                <a16:creationId xmlns:a16="http://schemas.microsoft.com/office/drawing/2014/main" id="{7ABF6E3C-C38A-4166-95E7-F15F0018FC14}"/>
              </a:ext>
            </a:extLst>
          </p:cNvPr>
          <p:cNvGrpSpPr>
            <a:grpSpLocks/>
          </p:cNvGrpSpPr>
          <p:nvPr/>
        </p:nvGrpSpPr>
        <p:grpSpPr bwMode="auto">
          <a:xfrm>
            <a:off x="4643438" y="188913"/>
            <a:ext cx="1368425" cy="792162"/>
            <a:chOff x="2925" y="119"/>
            <a:chExt cx="862" cy="499"/>
          </a:xfrm>
        </p:grpSpPr>
        <p:pic>
          <p:nvPicPr>
            <p:cNvPr id="16457" name="Picture 23" descr="8a">
              <a:extLst>
                <a:ext uri="{FF2B5EF4-FFF2-40B4-BE49-F238E27FC236}">
                  <a16:creationId xmlns:a16="http://schemas.microsoft.com/office/drawing/2014/main" id="{4636350B-D547-46D1-9E53-C900D74BB0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8" y="119"/>
              <a:ext cx="499"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8" name="Line 24">
              <a:extLst>
                <a:ext uri="{FF2B5EF4-FFF2-40B4-BE49-F238E27FC236}">
                  <a16:creationId xmlns:a16="http://schemas.microsoft.com/office/drawing/2014/main" id="{BCF74746-31F0-437B-8607-5883D0F46C78}"/>
                </a:ext>
              </a:extLst>
            </p:cNvPr>
            <p:cNvSpPr>
              <a:spLocks noChangeShapeType="1"/>
            </p:cNvSpPr>
            <p:nvPr/>
          </p:nvSpPr>
          <p:spPr bwMode="auto">
            <a:xfrm flipH="1">
              <a:off x="2925" y="346"/>
              <a:ext cx="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5" name="Group 25">
            <a:extLst>
              <a:ext uri="{FF2B5EF4-FFF2-40B4-BE49-F238E27FC236}">
                <a16:creationId xmlns:a16="http://schemas.microsoft.com/office/drawing/2014/main" id="{5B6F088C-306A-44EF-A32F-BBE8ECFFD2F0}"/>
              </a:ext>
            </a:extLst>
          </p:cNvPr>
          <p:cNvGrpSpPr>
            <a:grpSpLocks/>
          </p:cNvGrpSpPr>
          <p:nvPr/>
        </p:nvGrpSpPr>
        <p:grpSpPr bwMode="auto">
          <a:xfrm>
            <a:off x="250825" y="1196975"/>
            <a:ext cx="4105275" cy="1079500"/>
            <a:chOff x="158" y="754"/>
            <a:chExt cx="2586" cy="680"/>
          </a:xfrm>
        </p:grpSpPr>
        <p:pic>
          <p:nvPicPr>
            <p:cNvPr id="16455" name="Picture 26" descr="9a">
              <a:extLst>
                <a:ext uri="{FF2B5EF4-FFF2-40B4-BE49-F238E27FC236}">
                  <a16:creationId xmlns:a16="http://schemas.microsoft.com/office/drawing/2014/main" id="{8DCE2EEE-E23B-47CC-89C7-F7E7F32491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 y="754"/>
              <a:ext cx="499"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6" name="Line 27">
              <a:extLst>
                <a:ext uri="{FF2B5EF4-FFF2-40B4-BE49-F238E27FC236}">
                  <a16:creationId xmlns:a16="http://schemas.microsoft.com/office/drawing/2014/main" id="{855695EE-C004-41DF-98EA-E04AA691BB42}"/>
                </a:ext>
              </a:extLst>
            </p:cNvPr>
            <p:cNvSpPr>
              <a:spLocks noChangeShapeType="1"/>
            </p:cNvSpPr>
            <p:nvPr/>
          </p:nvSpPr>
          <p:spPr bwMode="auto">
            <a:xfrm>
              <a:off x="657" y="1026"/>
              <a:ext cx="2087"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6" name="Group 28">
            <a:extLst>
              <a:ext uri="{FF2B5EF4-FFF2-40B4-BE49-F238E27FC236}">
                <a16:creationId xmlns:a16="http://schemas.microsoft.com/office/drawing/2014/main" id="{3E0C9A8C-38FA-4DB7-9D06-FC5989A44F79}"/>
              </a:ext>
            </a:extLst>
          </p:cNvPr>
          <p:cNvGrpSpPr>
            <a:grpSpLocks/>
          </p:cNvGrpSpPr>
          <p:nvPr/>
        </p:nvGrpSpPr>
        <p:grpSpPr bwMode="auto">
          <a:xfrm>
            <a:off x="407988" y="188913"/>
            <a:ext cx="3443287" cy="1727200"/>
            <a:chOff x="257" y="119"/>
            <a:chExt cx="2169" cy="1088"/>
          </a:xfrm>
        </p:grpSpPr>
        <p:pic>
          <p:nvPicPr>
            <p:cNvPr id="16453" name="Picture 29" descr="10a">
              <a:extLst>
                <a:ext uri="{FF2B5EF4-FFF2-40B4-BE49-F238E27FC236}">
                  <a16:creationId xmlns:a16="http://schemas.microsoft.com/office/drawing/2014/main" id="{7882E353-4DEB-4ADE-95C8-5D62299D21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 y="119"/>
              <a:ext cx="45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4" name="Line 30">
              <a:extLst>
                <a:ext uri="{FF2B5EF4-FFF2-40B4-BE49-F238E27FC236}">
                  <a16:creationId xmlns:a16="http://schemas.microsoft.com/office/drawing/2014/main" id="{901D0CBC-8760-41C2-9B64-2961E5E53189}"/>
                </a:ext>
              </a:extLst>
            </p:cNvPr>
            <p:cNvSpPr>
              <a:spLocks noChangeShapeType="1"/>
            </p:cNvSpPr>
            <p:nvPr/>
          </p:nvSpPr>
          <p:spPr bwMode="auto">
            <a:xfrm>
              <a:off x="748" y="482"/>
              <a:ext cx="1678" cy="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7" name="Group 31">
            <a:extLst>
              <a:ext uri="{FF2B5EF4-FFF2-40B4-BE49-F238E27FC236}">
                <a16:creationId xmlns:a16="http://schemas.microsoft.com/office/drawing/2014/main" id="{AB4F79BD-132C-4C9F-B991-7A94BACE7C45}"/>
              </a:ext>
            </a:extLst>
          </p:cNvPr>
          <p:cNvGrpSpPr>
            <a:grpSpLocks/>
          </p:cNvGrpSpPr>
          <p:nvPr/>
        </p:nvGrpSpPr>
        <p:grpSpPr bwMode="auto">
          <a:xfrm>
            <a:off x="5867400" y="4724400"/>
            <a:ext cx="2730500" cy="1728788"/>
            <a:chOff x="3696" y="2976"/>
            <a:chExt cx="1720" cy="1089"/>
          </a:xfrm>
        </p:grpSpPr>
        <p:pic>
          <p:nvPicPr>
            <p:cNvPr id="16451" name="Picture 32" descr="11a">
              <a:extLst>
                <a:ext uri="{FF2B5EF4-FFF2-40B4-BE49-F238E27FC236}">
                  <a16:creationId xmlns:a16="http://schemas.microsoft.com/office/drawing/2014/main" id="{EA2D178E-BDD9-4872-9970-8959824E34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1" y="3566"/>
              <a:ext cx="495"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2" name="Line 33">
              <a:extLst>
                <a:ext uri="{FF2B5EF4-FFF2-40B4-BE49-F238E27FC236}">
                  <a16:creationId xmlns:a16="http://schemas.microsoft.com/office/drawing/2014/main" id="{BF9B9E26-986D-49ED-B405-4690092AD739}"/>
                </a:ext>
              </a:extLst>
            </p:cNvPr>
            <p:cNvSpPr>
              <a:spLocks noChangeShapeType="1"/>
            </p:cNvSpPr>
            <p:nvPr/>
          </p:nvSpPr>
          <p:spPr bwMode="auto">
            <a:xfrm flipH="1" flipV="1">
              <a:off x="3696" y="2976"/>
              <a:ext cx="1180" cy="8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8" name="Group 34">
            <a:extLst>
              <a:ext uri="{FF2B5EF4-FFF2-40B4-BE49-F238E27FC236}">
                <a16:creationId xmlns:a16="http://schemas.microsoft.com/office/drawing/2014/main" id="{D3E795F6-2829-454E-BADC-CBE1E9668892}"/>
              </a:ext>
            </a:extLst>
          </p:cNvPr>
          <p:cNvGrpSpPr>
            <a:grpSpLocks/>
          </p:cNvGrpSpPr>
          <p:nvPr/>
        </p:nvGrpSpPr>
        <p:grpSpPr bwMode="auto">
          <a:xfrm>
            <a:off x="684213" y="3933825"/>
            <a:ext cx="2735262" cy="935038"/>
            <a:chOff x="431" y="2478"/>
            <a:chExt cx="1723" cy="589"/>
          </a:xfrm>
        </p:grpSpPr>
        <p:pic>
          <p:nvPicPr>
            <p:cNvPr id="16449" name="Picture 35" descr="12a">
              <a:extLst>
                <a:ext uri="{FF2B5EF4-FFF2-40B4-BE49-F238E27FC236}">
                  <a16:creationId xmlns:a16="http://schemas.microsoft.com/office/drawing/2014/main" id="{F00BA9F0-AD78-47C9-A861-DB1951DE43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1" y="2478"/>
              <a:ext cx="42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0" name="Line 36">
              <a:extLst>
                <a:ext uri="{FF2B5EF4-FFF2-40B4-BE49-F238E27FC236}">
                  <a16:creationId xmlns:a16="http://schemas.microsoft.com/office/drawing/2014/main" id="{036E14B7-651A-4817-A1F5-3FFFFD366F7C}"/>
                </a:ext>
              </a:extLst>
            </p:cNvPr>
            <p:cNvSpPr>
              <a:spLocks noChangeShapeType="1"/>
            </p:cNvSpPr>
            <p:nvPr/>
          </p:nvSpPr>
          <p:spPr bwMode="auto">
            <a:xfrm>
              <a:off x="884" y="2750"/>
              <a:ext cx="127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399" name="Group 37">
            <a:extLst>
              <a:ext uri="{FF2B5EF4-FFF2-40B4-BE49-F238E27FC236}">
                <a16:creationId xmlns:a16="http://schemas.microsoft.com/office/drawing/2014/main" id="{C418B4D6-C3C2-42BF-A684-C5C6A70F8B19}"/>
              </a:ext>
            </a:extLst>
          </p:cNvPr>
          <p:cNvGrpSpPr>
            <a:grpSpLocks/>
          </p:cNvGrpSpPr>
          <p:nvPr/>
        </p:nvGrpSpPr>
        <p:grpSpPr bwMode="auto">
          <a:xfrm>
            <a:off x="250825" y="2133600"/>
            <a:ext cx="2592388" cy="1223963"/>
            <a:chOff x="158" y="1344"/>
            <a:chExt cx="1633" cy="771"/>
          </a:xfrm>
        </p:grpSpPr>
        <p:pic>
          <p:nvPicPr>
            <p:cNvPr id="16447" name="Picture 38" descr="13a">
              <a:extLst>
                <a:ext uri="{FF2B5EF4-FFF2-40B4-BE49-F238E27FC236}">
                  <a16:creationId xmlns:a16="http://schemas.microsoft.com/office/drawing/2014/main" id="{2536768C-4772-49BD-9C54-3FBBA7A8031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 y="1344"/>
              <a:ext cx="495"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8" name="Line 39">
              <a:extLst>
                <a:ext uri="{FF2B5EF4-FFF2-40B4-BE49-F238E27FC236}">
                  <a16:creationId xmlns:a16="http://schemas.microsoft.com/office/drawing/2014/main" id="{A188183C-30B2-48F5-88B7-764529DBC81C}"/>
                </a:ext>
              </a:extLst>
            </p:cNvPr>
            <p:cNvSpPr>
              <a:spLocks noChangeShapeType="1"/>
            </p:cNvSpPr>
            <p:nvPr/>
          </p:nvSpPr>
          <p:spPr bwMode="auto">
            <a:xfrm>
              <a:off x="657" y="1706"/>
              <a:ext cx="1134"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400" name="Group 40">
            <a:extLst>
              <a:ext uri="{FF2B5EF4-FFF2-40B4-BE49-F238E27FC236}">
                <a16:creationId xmlns:a16="http://schemas.microsoft.com/office/drawing/2014/main" id="{3A709236-4D8B-40E5-9F77-B0F94D31C091}"/>
              </a:ext>
            </a:extLst>
          </p:cNvPr>
          <p:cNvGrpSpPr>
            <a:grpSpLocks/>
          </p:cNvGrpSpPr>
          <p:nvPr/>
        </p:nvGrpSpPr>
        <p:grpSpPr bwMode="auto">
          <a:xfrm>
            <a:off x="179388" y="4797425"/>
            <a:ext cx="2376487" cy="936625"/>
            <a:chOff x="113" y="3022"/>
            <a:chExt cx="1497" cy="590"/>
          </a:xfrm>
        </p:grpSpPr>
        <p:pic>
          <p:nvPicPr>
            <p:cNvPr id="16445" name="Picture 41" descr="14a">
              <a:extLst>
                <a:ext uri="{FF2B5EF4-FFF2-40B4-BE49-F238E27FC236}">
                  <a16:creationId xmlns:a16="http://schemas.microsoft.com/office/drawing/2014/main" id="{890E8E6D-7F50-4AC3-97FD-DEE2DC26C0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 y="3022"/>
              <a:ext cx="363"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6" name="Line 42">
              <a:extLst>
                <a:ext uri="{FF2B5EF4-FFF2-40B4-BE49-F238E27FC236}">
                  <a16:creationId xmlns:a16="http://schemas.microsoft.com/office/drawing/2014/main" id="{464A665F-5577-47F1-A286-94AFE0A57F21}"/>
                </a:ext>
              </a:extLst>
            </p:cNvPr>
            <p:cNvSpPr>
              <a:spLocks noChangeShapeType="1"/>
            </p:cNvSpPr>
            <p:nvPr/>
          </p:nvSpPr>
          <p:spPr bwMode="auto">
            <a:xfrm flipV="1">
              <a:off x="521" y="3113"/>
              <a:ext cx="1089" cy="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401" name="Group 43">
            <a:extLst>
              <a:ext uri="{FF2B5EF4-FFF2-40B4-BE49-F238E27FC236}">
                <a16:creationId xmlns:a16="http://schemas.microsoft.com/office/drawing/2014/main" id="{F377B458-B8CE-40A7-9BB4-C0D41226FE19}"/>
              </a:ext>
            </a:extLst>
          </p:cNvPr>
          <p:cNvGrpSpPr>
            <a:grpSpLocks/>
          </p:cNvGrpSpPr>
          <p:nvPr/>
        </p:nvGrpSpPr>
        <p:grpSpPr bwMode="auto">
          <a:xfrm>
            <a:off x="1489075" y="5734050"/>
            <a:ext cx="1714500" cy="935038"/>
            <a:chOff x="938" y="3612"/>
            <a:chExt cx="1080" cy="589"/>
          </a:xfrm>
        </p:grpSpPr>
        <p:pic>
          <p:nvPicPr>
            <p:cNvPr id="16443" name="Picture 44" descr="15a">
              <a:extLst>
                <a:ext uri="{FF2B5EF4-FFF2-40B4-BE49-F238E27FC236}">
                  <a16:creationId xmlns:a16="http://schemas.microsoft.com/office/drawing/2014/main" id="{523C103F-7620-48D8-9479-68037BFE9C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8" y="3702"/>
              <a:ext cx="412"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4" name="Line 45">
              <a:extLst>
                <a:ext uri="{FF2B5EF4-FFF2-40B4-BE49-F238E27FC236}">
                  <a16:creationId xmlns:a16="http://schemas.microsoft.com/office/drawing/2014/main" id="{5295C7B2-1663-460B-AD5D-27857A0E5B8C}"/>
                </a:ext>
              </a:extLst>
            </p:cNvPr>
            <p:cNvSpPr>
              <a:spLocks noChangeShapeType="1"/>
            </p:cNvSpPr>
            <p:nvPr/>
          </p:nvSpPr>
          <p:spPr bwMode="auto">
            <a:xfrm flipV="1">
              <a:off x="1338" y="3612"/>
              <a:ext cx="68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402" name="Group 46">
            <a:extLst>
              <a:ext uri="{FF2B5EF4-FFF2-40B4-BE49-F238E27FC236}">
                <a16:creationId xmlns:a16="http://schemas.microsoft.com/office/drawing/2014/main" id="{D6FE79EE-19F4-4D79-8177-A6F4E75F88AE}"/>
              </a:ext>
            </a:extLst>
          </p:cNvPr>
          <p:cNvGrpSpPr>
            <a:grpSpLocks/>
          </p:cNvGrpSpPr>
          <p:nvPr/>
        </p:nvGrpSpPr>
        <p:grpSpPr bwMode="auto">
          <a:xfrm>
            <a:off x="6443663" y="3429000"/>
            <a:ext cx="2530475" cy="1008063"/>
            <a:chOff x="4059" y="2160"/>
            <a:chExt cx="1594" cy="635"/>
          </a:xfrm>
        </p:grpSpPr>
        <p:pic>
          <p:nvPicPr>
            <p:cNvPr id="16441" name="Picture 47" descr="16a">
              <a:extLst>
                <a:ext uri="{FF2B5EF4-FFF2-40B4-BE49-F238E27FC236}">
                  <a16:creationId xmlns:a16="http://schemas.microsoft.com/office/drawing/2014/main" id="{546114E2-8ED9-40A8-8ED0-159F038A62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04" y="2296"/>
              <a:ext cx="449"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2" name="Line 48">
              <a:extLst>
                <a:ext uri="{FF2B5EF4-FFF2-40B4-BE49-F238E27FC236}">
                  <a16:creationId xmlns:a16="http://schemas.microsoft.com/office/drawing/2014/main" id="{0F25FCD7-FC45-4583-88FA-637B0EC34DAD}"/>
                </a:ext>
              </a:extLst>
            </p:cNvPr>
            <p:cNvSpPr>
              <a:spLocks noChangeShapeType="1"/>
            </p:cNvSpPr>
            <p:nvPr/>
          </p:nvSpPr>
          <p:spPr bwMode="auto">
            <a:xfrm flipH="1" flipV="1">
              <a:off x="4059" y="2160"/>
              <a:ext cx="1044"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403" name="Group 49">
            <a:extLst>
              <a:ext uri="{FF2B5EF4-FFF2-40B4-BE49-F238E27FC236}">
                <a16:creationId xmlns:a16="http://schemas.microsoft.com/office/drawing/2014/main" id="{DAD01145-507A-4886-88FE-E30F48E49C0F}"/>
              </a:ext>
            </a:extLst>
          </p:cNvPr>
          <p:cNvGrpSpPr>
            <a:grpSpLocks/>
          </p:cNvGrpSpPr>
          <p:nvPr/>
        </p:nvGrpSpPr>
        <p:grpSpPr bwMode="auto">
          <a:xfrm>
            <a:off x="5435600" y="1773238"/>
            <a:ext cx="3600450" cy="865187"/>
            <a:chOff x="3424" y="1117"/>
            <a:chExt cx="2268" cy="545"/>
          </a:xfrm>
        </p:grpSpPr>
        <p:pic>
          <p:nvPicPr>
            <p:cNvPr id="16439" name="Picture 50" descr="17a">
              <a:extLst>
                <a:ext uri="{FF2B5EF4-FFF2-40B4-BE49-F238E27FC236}">
                  <a16:creationId xmlns:a16="http://schemas.microsoft.com/office/drawing/2014/main" id="{A546ACF0-F926-409C-9751-DBC238601B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64" y="1117"/>
              <a:ext cx="328"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0" name="Line 51">
              <a:extLst>
                <a:ext uri="{FF2B5EF4-FFF2-40B4-BE49-F238E27FC236}">
                  <a16:creationId xmlns:a16="http://schemas.microsoft.com/office/drawing/2014/main" id="{446B1334-7E26-45BA-BFB1-C638853329D4}"/>
                </a:ext>
              </a:extLst>
            </p:cNvPr>
            <p:cNvSpPr>
              <a:spLocks noChangeShapeType="1"/>
            </p:cNvSpPr>
            <p:nvPr/>
          </p:nvSpPr>
          <p:spPr bwMode="auto">
            <a:xfrm flipH="1">
              <a:off x="3424" y="1344"/>
              <a:ext cx="186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404" name="Group 52">
            <a:extLst>
              <a:ext uri="{FF2B5EF4-FFF2-40B4-BE49-F238E27FC236}">
                <a16:creationId xmlns:a16="http://schemas.microsoft.com/office/drawing/2014/main" id="{356E07BC-5392-4895-9A30-D6D9E7DD1415}"/>
              </a:ext>
            </a:extLst>
          </p:cNvPr>
          <p:cNvGrpSpPr>
            <a:grpSpLocks/>
          </p:cNvGrpSpPr>
          <p:nvPr/>
        </p:nvGrpSpPr>
        <p:grpSpPr bwMode="auto">
          <a:xfrm>
            <a:off x="1331913" y="1844675"/>
            <a:ext cx="1727200" cy="1152525"/>
            <a:chOff x="839" y="1162"/>
            <a:chExt cx="1088" cy="726"/>
          </a:xfrm>
        </p:grpSpPr>
        <p:pic>
          <p:nvPicPr>
            <p:cNvPr id="16437" name="Picture 53" descr="19a">
              <a:extLst>
                <a:ext uri="{FF2B5EF4-FFF2-40B4-BE49-F238E27FC236}">
                  <a16:creationId xmlns:a16="http://schemas.microsoft.com/office/drawing/2014/main" id="{17677C1F-3218-47FD-B643-D1AE9D1ED44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9" y="1162"/>
              <a:ext cx="470"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8" name="Line 54">
              <a:extLst>
                <a:ext uri="{FF2B5EF4-FFF2-40B4-BE49-F238E27FC236}">
                  <a16:creationId xmlns:a16="http://schemas.microsoft.com/office/drawing/2014/main" id="{ED8B0BBE-CA16-4A99-BB92-97841BB9AD30}"/>
                </a:ext>
              </a:extLst>
            </p:cNvPr>
            <p:cNvSpPr>
              <a:spLocks noChangeShapeType="1"/>
            </p:cNvSpPr>
            <p:nvPr/>
          </p:nvSpPr>
          <p:spPr bwMode="auto">
            <a:xfrm>
              <a:off x="1292" y="1525"/>
              <a:ext cx="635"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405" name="Group 55">
            <a:extLst>
              <a:ext uri="{FF2B5EF4-FFF2-40B4-BE49-F238E27FC236}">
                <a16:creationId xmlns:a16="http://schemas.microsoft.com/office/drawing/2014/main" id="{7C9520DF-32BF-421F-A1F5-4CC3A9EBC766}"/>
              </a:ext>
            </a:extLst>
          </p:cNvPr>
          <p:cNvGrpSpPr>
            <a:grpSpLocks/>
          </p:cNvGrpSpPr>
          <p:nvPr/>
        </p:nvGrpSpPr>
        <p:grpSpPr bwMode="auto">
          <a:xfrm>
            <a:off x="3519488" y="5589588"/>
            <a:ext cx="668337" cy="1152525"/>
            <a:chOff x="2217" y="3521"/>
            <a:chExt cx="421" cy="726"/>
          </a:xfrm>
        </p:grpSpPr>
        <p:pic>
          <p:nvPicPr>
            <p:cNvPr id="16435" name="Picture 56" descr="20a">
              <a:extLst>
                <a:ext uri="{FF2B5EF4-FFF2-40B4-BE49-F238E27FC236}">
                  <a16:creationId xmlns:a16="http://schemas.microsoft.com/office/drawing/2014/main" id="{DD011D8F-273C-4E2A-9A8F-A467E07A563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17" y="3793"/>
              <a:ext cx="42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6" name="Line 57">
              <a:extLst>
                <a:ext uri="{FF2B5EF4-FFF2-40B4-BE49-F238E27FC236}">
                  <a16:creationId xmlns:a16="http://schemas.microsoft.com/office/drawing/2014/main" id="{1618544D-CC8D-457C-AA92-049697B32C4A}"/>
                </a:ext>
              </a:extLst>
            </p:cNvPr>
            <p:cNvSpPr>
              <a:spLocks noChangeShapeType="1"/>
            </p:cNvSpPr>
            <p:nvPr/>
          </p:nvSpPr>
          <p:spPr bwMode="auto">
            <a:xfrm flipV="1">
              <a:off x="2426" y="3521"/>
              <a:ext cx="91"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6406" name="Group 58">
            <a:extLst>
              <a:ext uri="{FF2B5EF4-FFF2-40B4-BE49-F238E27FC236}">
                <a16:creationId xmlns:a16="http://schemas.microsoft.com/office/drawing/2014/main" id="{A175A530-10A5-4866-845F-3AC390F7167E}"/>
              </a:ext>
            </a:extLst>
          </p:cNvPr>
          <p:cNvGrpSpPr>
            <a:grpSpLocks/>
          </p:cNvGrpSpPr>
          <p:nvPr/>
        </p:nvGrpSpPr>
        <p:grpSpPr bwMode="auto">
          <a:xfrm>
            <a:off x="5148263" y="3500438"/>
            <a:ext cx="3722687" cy="2016125"/>
            <a:chOff x="3243" y="2205"/>
            <a:chExt cx="2345" cy="1270"/>
          </a:xfrm>
        </p:grpSpPr>
        <p:pic>
          <p:nvPicPr>
            <p:cNvPr id="16433" name="Picture 59" descr="18a">
              <a:extLst>
                <a:ext uri="{FF2B5EF4-FFF2-40B4-BE49-F238E27FC236}">
                  <a16:creationId xmlns:a16="http://schemas.microsoft.com/office/drawing/2014/main" id="{D5125231-7E93-4B86-9ACF-D76E93BEABB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57" y="2931"/>
              <a:ext cx="53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4" name="Line 60">
              <a:extLst>
                <a:ext uri="{FF2B5EF4-FFF2-40B4-BE49-F238E27FC236}">
                  <a16:creationId xmlns:a16="http://schemas.microsoft.com/office/drawing/2014/main" id="{F5BE41CC-5BBD-4675-9B70-20C36357E572}"/>
                </a:ext>
              </a:extLst>
            </p:cNvPr>
            <p:cNvSpPr>
              <a:spLocks noChangeShapeType="1"/>
            </p:cNvSpPr>
            <p:nvPr/>
          </p:nvSpPr>
          <p:spPr bwMode="auto">
            <a:xfrm flipH="1" flipV="1">
              <a:off x="3243" y="2205"/>
              <a:ext cx="1769" cy="9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pic>
        <p:nvPicPr>
          <p:cNvPr id="16407" name="Picture 61" descr="DSB-Logo">
            <a:extLst>
              <a:ext uri="{FF2B5EF4-FFF2-40B4-BE49-F238E27FC236}">
                <a16:creationId xmlns:a16="http://schemas.microsoft.com/office/drawing/2014/main" id="{DC54D6AF-F58B-4D25-BDEE-D57D8F07D52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3850" y="273050"/>
            <a:ext cx="26638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8" name="Text Box 62">
            <a:extLst>
              <a:ext uri="{FF2B5EF4-FFF2-40B4-BE49-F238E27FC236}">
                <a16:creationId xmlns:a16="http://schemas.microsoft.com/office/drawing/2014/main" id="{E5A5EA86-DB3C-4F7A-8595-896421DD85B2}"/>
              </a:ext>
            </a:extLst>
          </p:cNvPr>
          <p:cNvSpPr txBox="1">
            <a:spLocks noChangeArrowheads="1"/>
          </p:cNvSpPr>
          <p:nvPr/>
        </p:nvSpPr>
        <p:spPr bwMode="auto">
          <a:xfrm>
            <a:off x="3927475" y="1173163"/>
            <a:ext cx="3813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000" b="1" i="1">
                <a:solidFill>
                  <a:srgbClr val="CC0000"/>
                </a:solidFill>
              </a:rPr>
              <a:t>und seine 20 Landesverbände</a:t>
            </a:r>
          </a:p>
        </p:txBody>
      </p:sp>
      <p:sp>
        <p:nvSpPr>
          <p:cNvPr id="16409" name="Text Box 63">
            <a:extLst>
              <a:ext uri="{FF2B5EF4-FFF2-40B4-BE49-F238E27FC236}">
                <a16:creationId xmlns:a16="http://schemas.microsoft.com/office/drawing/2014/main" id="{8E0FACD5-A13A-4429-A9F1-4632828F38A0}"/>
              </a:ext>
            </a:extLst>
          </p:cNvPr>
          <p:cNvSpPr txBox="1">
            <a:spLocks noChangeArrowheads="1"/>
          </p:cNvSpPr>
          <p:nvPr/>
        </p:nvSpPr>
        <p:spPr bwMode="auto">
          <a:xfrm>
            <a:off x="3276600" y="614363"/>
            <a:ext cx="53705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3000" b="1" i="1">
                <a:solidFill>
                  <a:srgbClr val="CC0000"/>
                </a:solidFill>
              </a:rPr>
              <a:t>Der Deutsche Schützenbund</a:t>
            </a:r>
          </a:p>
        </p:txBody>
      </p:sp>
      <p:grpSp>
        <p:nvGrpSpPr>
          <p:cNvPr id="16410" name="Group 64">
            <a:extLst>
              <a:ext uri="{FF2B5EF4-FFF2-40B4-BE49-F238E27FC236}">
                <a16:creationId xmlns:a16="http://schemas.microsoft.com/office/drawing/2014/main" id="{348F459F-41AB-456D-A844-85CD2604D1E1}"/>
              </a:ext>
            </a:extLst>
          </p:cNvPr>
          <p:cNvGrpSpPr>
            <a:grpSpLocks/>
          </p:cNvGrpSpPr>
          <p:nvPr/>
        </p:nvGrpSpPr>
        <p:grpSpPr bwMode="auto">
          <a:xfrm>
            <a:off x="3492500" y="4221163"/>
            <a:ext cx="1595438" cy="628650"/>
            <a:chOff x="2200" y="2659"/>
            <a:chExt cx="1005" cy="396"/>
          </a:xfrm>
        </p:grpSpPr>
        <p:pic>
          <p:nvPicPr>
            <p:cNvPr id="16431" name="Picture 65" descr="DSB-Logo">
              <a:extLst>
                <a:ext uri="{FF2B5EF4-FFF2-40B4-BE49-F238E27FC236}">
                  <a16:creationId xmlns:a16="http://schemas.microsoft.com/office/drawing/2014/main" id="{E65DBBD9-8FAA-4178-8425-42C3A983297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62" y="2659"/>
              <a:ext cx="64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2" name="Line 66">
              <a:extLst>
                <a:ext uri="{FF2B5EF4-FFF2-40B4-BE49-F238E27FC236}">
                  <a16:creationId xmlns:a16="http://schemas.microsoft.com/office/drawing/2014/main" id="{ABA7E223-2FE5-460F-BCAE-8D99AE856091}"/>
                </a:ext>
              </a:extLst>
            </p:cNvPr>
            <p:cNvSpPr>
              <a:spLocks noChangeShapeType="1"/>
            </p:cNvSpPr>
            <p:nvPr/>
          </p:nvSpPr>
          <p:spPr bwMode="auto">
            <a:xfrm flipH="1" flipV="1">
              <a:off x="2200" y="2750"/>
              <a:ext cx="317" cy="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02467" name="Text Box 67">
            <a:extLst>
              <a:ext uri="{FF2B5EF4-FFF2-40B4-BE49-F238E27FC236}">
                <a16:creationId xmlns:a16="http://schemas.microsoft.com/office/drawing/2014/main" id="{4B122079-7FF0-4694-92C4-666687E4B694}"/>
              </a:ext>
            </a:extLst>
          </p:cNvPr>
          <p:cNvSpPr txBox="1">
            <a:spLocks noChangeArrowheads="1"/>
          </p:cNvSpPr>
          <p:nvPr/>
        </p:nvSpPr>
        <p:spPr bwMode="auto">
          <a:xfrm>
            <a:off x="5291138" y="5969000"/>
            <a:ext cx="172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Bayerischer Sportschützenbund</a:t>
            </a:r>
          </a:p>
        </p:txBody>
      </p:sp>
      <p:sp>
        <p:nvSpPr>
          <p:cNvPr id="16412" name="Text Box 68">
            <a:extLst>
              <a:ext uri="{FF2B5EF4-FFF2-40B4-BE49-F238E27FC236}">
                <a16:creationId xmlns:a16="http://schemas.microsoft.com/office/drawing/2014/main" id="{E79182A8-EE59-46AE-A780-A053584DE5E6}"/>
              </a:ext>
            </a:extLst>
          </p:cNvPr>
          <p:cNvSpPr txBox="1">
            <a:spLocks noChangeArrowheads="1"/>
          </p:cNvSpPr>
          <p:nvPr/>
        </p:nvSpPr>
        <p:spPr bwMode="auto">
          <a:xfrm>
            <a:off x="6227763" y="2800350"/>
            <a:ext cx="165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Brandenburgischer  Schützenbund</a:t>
            </a:r>
          </a:p>
        </p:txBody>
      </p:sp>
      <p:sp>
        <p:nvSpPr>
          <p:cNvPr id="16413" name="Text Box 69">
            <a:extLst>
              <a:ext uri="{FF2B5EF4-FFF2-40B4-BE49-F238E27FC236}">
                <a16:creationId xmlns:a16="http://schemas.microsoft.com/office/drawing/2014/main" id="{CF5D8B5C-C328-40C4-AF25-02F460A86077}"/>
              </a:ext>
            </a:extLst>
          </p:cNvPr>
          <p:cNvSpPr txBox="1">
            <a:spLocks noChangeArrowheads="1"/>
          </p:cNvSpPr>
          <p:nvPr/>
        </p:nvSpPr>
        <p:spPr bwMode="auto">
          <a:xfrm>
            <a:off x="107950" y="6400800"/>
            <a:ext cx="151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FFFFFF"/>
                </a:solidFill>
              </a:rPr>
              <a:t>     Badischer Schützenverband</a:t>
            </a:r>
          </a:p>
        </p:txBody>
      </p:sp>
      <p:sp>
        <p:nvSpPr>
          <p:cNvPr id="16414" name="Text Box 70">
            <a:extLst>
              <a:ext uri="{FF2B5EF4-FFF2-40B4-BE49-F238E27FC236}">
                <a16:creationId xmlns:a16="http://schemas.microsoft.com/office/drawing/2014/main" id="{8B2A868D-140F-4EBE-9BFF-C7CAE3BB9A08}"/>
              </a:ext>
            </a:extLst>
          </p:cNvPr>
          <p:cNvSpPr txBox="1">
            <a:spLocks noChangeArrowheads="1"/>
          </p:cNvSpPr>
          <p:nvPr/>
        </p:nvSpPr>
        <p:spPr bwMode="auto">
          <a:xfrm>
            <a:off x="6875463" y="1719263"/>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  Schützenverband Berlin-Brandenburg</a:t>
            </a:r>
          </a:p>
        </p:txBody>
      </p:sp>
      <p:sp>
        <p:nvSpPr>
          <p:cNvPr id="16415" name="Text Box 71">
            <a:extLst>
              <a:ext uri="{FF2B5EF4-FFF2-40B4-BE49-F238E27FC236}">
                <a16:creationId xmlns:a16="http://schemas.microsoft.com/office/drawing/2014/main" id="{96C85080-8B50-4D92-A610-8B5B9438BB6C}"/>
              </a:ext>
            </a:extLst>
          </p:cNvPr>
          <p:cNvSpPr txBox="1">
            <a:spLocks noChangeArrowheads="1"/>
          </p:cNvSpPr>
          <p:nvPr/>
        </p:nvSpPr>
        <p:spPr bwMode="auto">
          <a:xfrm>
            <a:off x="1979613" y="955675"/>
            <a:ext cx="2087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  Schützenverband Hamburg u. Umgebung</a:t>
            </a:r>
          </a:p>
        </p:txBody>
      </p:sp>
      <p:sp>
        <p:nvSpPr>
          <p:cNvPr id="16416" name="Text Box 72">
            <a:extLst>
              <a:ext uri="{FF2B5EF4-FFF2-40B4-BE49-F238E27FC236}">
                <a16:creationId xmlns:a16="http://schemas.microsoft.com/office/drawing/2014/main" id="{B8CA512F-DD59-4B9F-BC5C-B3FE34291428}"/>
              </a:ext>
            </a:extLst>
          </p:cNvPr>
          <p:cNvSpPr txBox="1">
            <a:spLocks noChangeArrowheads="1"/>
          </p:cNvSpPr>
          <p:nvPr/>
        </p:nvSpPr>
        <p:spPr bwMode="auto">
          <a:xfrm>
            <a:off x="1116013" y="3644900"/>
            <a:ext cx="2087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  Hessischer Schützenverband</a:t>
            </a:r>
          </a:p>
        </p:txBody>
      </p:sp>
      <p:sp>
        <p:nvSpPr>
          <p:cNvPr id="16417" name="Text Box 73">
            <a:extLst>
              <a:ext uri="{FF2B5EF4-FFF2-40B4-BE49-F238E27FC236}">
                <a16:creationId xmlns:a16="http://schemas.microsoft.com/office/drawing/2014/main" id="{E7EBBF53-1178-4502-AEFB-593E0A16658A}"/>
              </a:ext>
            </a:extLst>
          </p:cNvPr>
          <p:cNvSpPr txBox="1">
            <a:spLocks noChangeArrowheads="1"/>
          </p:cNvSpPr>
          <p:nvPr/>
        </p:nvSpPr>
        <p:spPr bwMode="auto">
          <a:xfrm>
            <a:off x="5795963" y="188913"/>
            <a:ext cx="223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Landesschützenverband Mecklenburg-Vorpommern</a:t>
            </a:r>
          </a:p>
        </p:txBody>
      </p:sp>
      <p:sp>
        <p:nvSpPr>
          <p:cNvPr id="16418" name="Text Box 74">
            <a:extLst>
              <a:ext uri="{FF2B5EF4-FFF2-40B4-BE49-F238E27FC236}">
                <a16:creationId xmlns:a16="http://schemas.microsoft.com/office/drawing/2014/main" id="{E91241B0-4F76-4D30-862F-0256E17B9F76}"/>
              </a:ext>
            </a:extLst>
          </p:cNvPr>
          <p:cNvSpPr txBox="1">
            <a:spLocks noChangeArrowheads="1"/>
          </p:cNvSpPr>
          <p:nvPr/>
        </p:nvSpPr>
        <p:spPr bwMode="auto">
          <a:xfrm>
            <a:off x="3995738" y="92075"/>
            <a:ext cx="1296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3399"/>
                </a:solidFill>
              </a:rPr>
              <a:t>Norddeutscher</a:t>
            </a:r>
            <a:r>
              <a:rPr lang="de-DE" altLang="de-DE" sz="1200" b="1">
                <a:solidFill>
                  <a:srgbClr val="CC0000"/>
                </a:solidFill>
              </a:rPr>
              <a:t> </a:t>
            </a:r>
            <a:r>
              <a:rPr lang="de-DE" altLang="de-DE" sz="1200" b="1">
                <a:solidFill>
                  <a:srgbClr val="003399"/>
                </a:solidFill>
              </a:rPr>
              <a:t>Schützenbund</a:t>
            </a:r>
          </a:p>
        </p:txBody>
      </p:sp>
      <p:sp>
        <p:nvSpPr>
          <p:cNvPr id="16419" name="Text Box 75">
            <a:extLst>
              <a:ext uri="{FF2B5EF4-FFF2-40B4-BE49-F238E27FC236}">
                <a16:creationId xmlns:a16="http://schemas.microsoft.com/office/drawing/2014/main" id="{1C3E62D2-5432-4164-BB28-37A66F93527E}"/>
              </a:ext>
            </a:extLst>
          </p:cNvPr>
          <p:cNvSpPr txBox="1">
            <a:spLocks noChangeArrowheads="1"/>
          </p:cNvSpPr>
          <p:nvPr/>
        </p:nvSpPr>
        <p:spPr bwMode="auto">
          <a:xfrm>
            <a:off x="1187450" y="1412875"/>
            <a:ext cx="208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3399"/>
                </a:solidFill>
              </a:rPr>
              <a:t>Niedersächsischer</a:t>
            </a:r>
            <a:r>
              <a:rPr lang="de-DE" altLang="de-DE" sz="1200" b="1">
                <a:solidFill>
                  <a:srgbClr val="CC0000"/>
                </a:solidFill>
              </a:rPr>
              <a:t> </a:t>
            </a:r>
            <a:r>
              <a:rPr lang="de-DE" altLang="de-DE" sz="1200" b="1">
                <a:solidFill>
                  <a:srgbClr val="003399"/>
                </a:solidFill>
              </a:rPr>
              <a:t>Sportschützenverband</a:t>
            </a:r>
          </a:p>
        </p:txBody>
      </p:sp>
      <p:sp>
        <p:nvSpPr>
          <p:cNvPr id="16420" name="Text Box 76">
            <a:extLst>
              <a:ext uri="{FF2B5EF4-FFF2-40B4-BE49-F238E27FC236}">
                <a16:creationId xmlns:a16="http://schemas.microsoft.com/office/drawing/2014/main" id="{6E89AE68-AF60-43D1-98DC-0CB46B4B8882}"/>
              </a:ext>
            </a:extLst>
          </p:cNvPr>
          <p:cNvSpPr txBox="1">
            <a:spLocks noChangeArrowheads="1"/>
          </p:cNvSpPr>
          <p:nvPr/>
        </p:nvSpPr>
        <p:spPr bwMode="auto">
          <a:xfrm>
            <a:off x="1042988" y="44450"/>
            <a:ext cx="172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3399"/>
                </a:solidFill>
              </a:rPr>
              <a:t>Nordwestdeutscher</a:t>
            </a:r>
            <a:r>
              <a:rPr lang="de-DE" altLang="de-DE" sz="1200" b="1">
                <a:solidFill>
                  <a:srgbClr val="CC0000"/>
                </a:solidFill>
              </a:rPr>
              <a:t> </a:t>
            </a:r>
            <a:r>
              <a:rPr lang="de-DE" altLang="de-DE" sz="1200" b="1">
                <a:solidFill>
                  <a:srgbClr val="003399"/>
                </a:solidFill>
              </a:rPr>
              <a:t>Schützenbund</a:t>
            </a:r>
          </a:p>
        </p:txBody>
      </p:sp>
      <p:sp>
        <p:nvSpPr>
          <p:cNvPr id="102477" name="Text Box 77">
            <a:extLst>
              <a:ext uri="{FF2B5EF4-FFF2-40B4-BE49-F238E27FC236}">
                <a16:creationId xmlns:a16="http://schemas.microsoft.com/office/drawing/2014/main" id="{741E4E11-BEEF-42B7-819F-FA58C6217696}"/>
              </a:ext>
            </a:extLst>
          </p:cNvPr>
          <p:cNvSpPr txBox="1">
            <a:spLocks noChangeArrowheads="1"/>
          </p:cNvSpPr>
          <p:nvPr/>
        </p:nvSpPr>
        <p:spPr bwMode="auto">
          <a:xfrm>
            <a:off x="6516688" y="5780088"/>
            <a:ext cx="136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Oberpfälzer Schützenbund</a:t>
            </a:r>
          </a:p>
        </p:txBody>
      </p:sp>
      <p:sp>
        <p:nvSpPr>
          <p:cNvPr id="16422" name="Text Box 78">
            <a:extLst>
              <a:ext uri="{FF2B5EF4-FFF2-40B4-BE49-F238E27FC236}">
                <a16:creationId xmlns:a16="http://schemas.microsoft.com/office/drawing/2014/main" id="{3112E8E0-A874-4AC5-937A-69B4B18D5028}"/>
              </a:ext>
            </a:extLst>
          </p:cNvPr>
          <p:cNvSpPr txBox="1">
            <a:spLocks noChangeArrowheads="1"/>
          </p:cNvSpPr>
          <p:nvPr/>
        </p:nvSpPr>
        <p:spPr bwMode="auto">
          <a:xfrm>
            <a:off x="1187450" y="44846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Pfälzischer Sportschützenbund</a:t>
            </a:r>
          </a:p>
        </p:txBody>
      </p:sp>
      <p:sp>
        <p:nvSpPr>
          <p:cNvPr id="16423" name="Text Box 79">
            <a:extLst>
              <a:ext uri="{FF2B5EF4-FFF2-40B4-BE49-F238E27FC236}">
                <a16:creationId xmlns:a16="http://schemas.microsoft.com/office/drawing/2014/main" id="{2237E83B-91EF-43A3-B59D-E93F836B09AD}"/>
              </a:ext>
            </a:extLst>
          </p:cNvPr>
          <p:cNvSpPr txBox="1">
            <a:spLocks noChangeArrowheads="1"/>
          </p:cNvSpPr>
          <p:nvPr/>
        </p:nvSpPr>
        <p:spPr bwMode="auto">
          <a:xfrm>
            <a:off x="827088" y="2708275"/>
            <a:ext cx="172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Rheinischer Schützenbund</a:t>
            </a:r>
          </a:p>
        </p:txBody>
      </p:sp>
      <p:sp>
        <p:nvSpPr>
          <p:cNvPr id="16424" name="Text Box 80">
            <a:extLst>
              <a:ext uri="{FF2B5EF4-FFF2-40B4-BE49-F238E27FC236}">
                <a16:creationId xmlns:a16="http://schemas.microsoft.com/office/drawing/2014/main" id="{69530DFC-C58C-47C4-8110-8CAA4FA58D9C}"/>
              </a:ext>
            </a:extLst>
          </p:cNvPr>
          <p:cNvSpPr txBox="1">
            <a:spLocks noChangeArrowheads="1"/>
          </p:cNvSpPr>
          <p:nvPr/>
        </p:nvSpPr>
        <p:spPr bwMode="auto">
          <a:xfrm>
            <a:off x="684213" y="513238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Schützenverband    Saar</a:t>
            </a:r>
          </a:p>
        </p:txBody>
      </p:sp>
      <p:sp>
        <p:nvSpPr>
          <p:cNvPr id="16425" name="Text Box 81">
            <a:extLst>
              <a:ext uri="{FF2B5EF4-FFF2-40B4-BE49-F238E27FC236}">
                <a16:creationId xmlns:a16="http://schemas.microsoft.com/office/drawing/2014/main" id="{2A0EC30C-2A90-48D4-B0DD-52533FB5D574}"/>
              </a:ext>
            </a:extLst>
          </p:cNvPr>
          <p:cNvSpPr txBox="1">
            <a:spLocks noChangeArrowheads="1"/>
          </p:cNvSpPr>
          <p:nvPr/>
        </p:nvSpPr>
        <p:spPr bwMode="auto">
          <a:xfrm>
            <a:off x="1692275" y="6356350"/>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Südbadischer Sportschützenverband</a:t>
            </a:r>
          </a:p>
        </p:txBody>
      </p:sp>
      <p:sp>
        <p:nvSpPr>
          <p:cNvPr id="16426" name="Text Box 82">
            <a:extLst>
              <a:ext uri="{FF2B5EF4-FFF2-40B4-BE49-F238E27FC236}">
                <a16:creationId xmlns:a16="http://schemas.microsoft.com/office/drawing/2014/main" id="{A976C150-837A-42D3-9F1A-CFCA8DF19307}"/>
              </a:ext>
            </a:extLst>
          </p:cNvPr>
          <p:cNvSpPr txBox="1">
            <a:spLocks noChangeArrowheads="1"/>
          </p:cNvSpPr>
          <p:nvPr/>
        </p:nvSpPr>
        <p:spPr bwMode="auto">
          <a:xfrm>
            <a:off x="7019925" y="3952875"/>
            <a:ext cx="129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Sächsischer Schützenbund</a:t>
            </a:r>
          </a:p>
        </p:txBody>
      </p:sp>
      <p:sp>
        <p:nvSpPr>
          <p:cNvPr id="16427" name="Text Box 83">
            <a:extLst>
              <a:ext uri="{FF2B5EF4-FFF2-40B4-BE49-F238E27FC236}">
                <a16:creationId xmlns:a16="http://schemas.microsoft.com/office/drawing/2014/main" id="{90E4A8DC-120A-46B8-9939-EA3624E8332D}"/>
              </a:ext>
            </a:extLst>
          </p:cNvPr>
          <p:cNvSpPr txBox="1">
            <a:spLocks noChangeArrowheads="1"/>
          </p:cNvSpPr>
          <p:nvPr/>
        </p:nvSpPr>
        <p:spPr bwMode="auto">
          <a:xfrm>
            <a:off x="6873875" y="2179638"/>
            <a:ext cx="1801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0099"/>
                </a:solidFill>
              </a:rPr>
              <a:t>Landesschützenverb.  Sachsen-Anhalt</a:t>
            </a:r>
          </a:p>
        </p:txBody>
      </p:sp>
      <p:sp>
        <p:nvSpPr>
          <p:cNvPr id="16428" name="Text Box 84">
            <a:extLst>
              <a:ext uri="{FF2B5EF4-FFF2-40B4-BE49-F238E27FC236}">
                <a16:creationId xmlns:a16="http://schemas.microsoft.com/office/drawing/2014/main" id="{C1D4AAC5-C8A8-4A22-916D-861A09AC8940}"/>
              </a:ext>
            </a:extLst>
          </p:cNvPr>
          <p:cNvSpPr txBox="1">
            <a:spLocks noChangeArrowheads="1"/>
          </p:cNvSpPr>
          <p:nvPr/>
        </p:nvSpPr>
        <p:spPr bwMode="auto">
          <a:xfrm>
            <a:off x="6802438" y="4843463"/>
            <a:ext cx="1801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Thüringer  Schützenbund</a:t>
            </a:r>
          </a:p>
        </p:txBody>
      </p:sp>
      <p:sp>
        <p:nvSpPr>
          <p:cNvPr id="16429" name="Text Box 85">
            <a:extLst>
              <a:ext uri="{FF2B5EF4-FFF2-40B4-BE49-F238E27FC236}">
                <a16:creationId xmlns:a16="http://schemas.microsoft.com/office/drawing/2014/main" id="{CBA39F5A-D294-4D84-9817-28C4367B31E0}"/>
              </a:ext>
            </a:extLst>
          </p:cNvPr>
          <p:cNvSpPr txBox="1">
            <a:spLocks noChangeArrowheads="1"/>
          </p:cNvSpPr>
          <p:nvPr/>
        </p:nvSpPr>
        <p:spPr bwMode="auto">
          <a:xfrm>
            <a:off x="2051050" y="2205038"/>
            <a:ext cx="136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Westfälischer  Schützenbund</a:t>
            </a:r>
          </a:p>
        </p:txBody>
      </p:sp>
      <p:sp>
        <p:nvSpPr>
          <p:cNvPr id="16430" name="Text Box 86">
            <a:extLst>
              <a:ext uri="{FF2B5EF4-FFF2-40B4-BE49-F238E27FC236}">
                <a16:creationId xmlns:a16="http://schemas.microsoft.com/office/drawing/2014/main" id="{8ADAE06E-EF89-45C8-8352-9CF50041CBDC}"/>
              </a:ext>
            </a:extLst>
          </p:cNvPr>
          <p:cNvSpPr txBox="1">
            <a:spLocks noChangeArrowheads="1"/>
          </p:cNvSpPr>
          <p:nvPr/>
        </p:nvSpPr>
        <p:spPr bwMode="auto">
          <a:xfrm>
            <a:off x="4140200" y="6308725"/>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8000"/>
                </a:solidFill>
              </a:rPr>
              <a:t>Württembergischer Schützenverband</a:t>
            </a:r>
          </a:p>
        </p:txBody>
      </p:sp>
      <p:sp>
        <p:nvSpPr>
          <p:cNvPr id="2" name="Datumsplatzhalter 1">
            <a:extLst>
              <a:ext uri="{FF2B5EF4-FFF2-40B4-BE49-F238E27FC236}">
                <a16:creationId xmlns:a16="http://schemas.microsoft.com/office/drawing/2014/main" id="{ADA3ECFA-7BC5-405A-9E23-CFCDDB464C72}"/>
              </a:ext>
            </a:extLst>
          </p:cNvPr>
          <p:cNvSpPr>
            <a:spLocks noGrp="1"/>
          </p:cNvSpPr>
          <p:nvPr>
            <p:ph type="dt" sz="half" idx="10"/>
          </p:nvPr>
        </p:nvSpPr>
        <p:spPr/>
        <p:txBody>
          <a:bodyPr/>
          <a:lstStyle/>
          <a:p>
            <a:pPr>
              <a:defRPr/>
            </a:pPr>
            <a:r>
              <a:rPr lang="de-DE"/>
              <a:t>05.07.2025</a:t>
            </a:r>
          </a:p>
        </p:txBody>
      </p:sp>
      <p:sp>
        <p:nvSpPr>
          <p:cNvPr id="3" name="Fußzeilenplatzhalter 2">
            <a:extLst>
              <a:ext uri="{FF2B5EF4-FFF2-40B4-BE49-F238E27FC236}">
                <a16:creationId xmlns:a16="http://schemas.microsoft.com/office/drawing/2014/main" id="{5E3D9ECF-F928-47D8-A864-E7788353C619}"/>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5394B001-EEA0-401B-9E98-5866DE5DABA3}"/>
              </a:ext>
            </a:extLst>
          </p:cNvPr>
          <p:cNvSpPr>
            <a:spLocks noGrp="1"/>
          </p:cNvSpPr>
          <p:nvPr>
            <p:ph type="sldNum" sz="quarter" idx="12"/>
          </p:nvPr>
        </p:nvSpPr>
        <p:spPr/>
        <p:txBody>
          <a:bodyPr/>
          <a:lstStyle/>
          <a:p>
            <a:pPr>
              <a:defRPr/>
            </a:pPr>
            <a:fld id="{E46A25E5-5303-4A9F-A777-B51FC38520E9}" type="slidenum">
              <a:rPr lang="de-DE" altLang="de-DE" smtClean="0"/>
              <a:pPr>
                <a:defRPr/>
              </a:pPr>
              <a:t>3</a:t>
            </a:fld>
            <a:endParaRPr lang="de-DE" altLang="de-DE"/>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7" grpId="0"/>
      <p:bldP spid="10247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47E4F249-1840-4FF1-86C2-0B81F9CA09F5}"/>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5" name="Textfeld 4">
            <a:extLst>
              <a:ext uri="{FF2B5EF4-FFF2-40B4-BE49-F238E27FC236}">
                <a16:creationId xmlns:a16="http://schemas.microsoft.com/office/drawing/2014/main" id="{786B8D28-589E-4E1A-B46C-415E832D3E45}"/>
              </a:ext>
            </a:extLst>
          </p:cNvPr>
          <p:cNvSpPr txBox="1"/>
          <p:nvPr/>
        </p:nvSpPr>
        <p:spPr>
          <a:xfrm>
            <a:off x="1380475" y="1665848"/>
            <a:ext cx="1303337" cy="646112"/>
          </a:xfrm>
          <a:prstGeom prst="rect">
            <a:avLst/>
          </a:prstGeom>
          <a:noFill/>
        </p:spPr>
        <p:txBody>
          <a:bodyPr>
            <a:spAutoFit/>
          </a:bodyPr>
          <a:lstStyle/>
          <a:p>
            <a:pPr>
              <a:defRPr/>
            </a:pPr>
            <a:r>
              <a:rPr lang="de-DE" b="1" spc="-4" dirty="0">
                <a:latin typeface="Arial"/>
                <a:cs typeface="Arial"/>
              </a:rPr>
              <a:t>S</a:t>
            </a:r>
            <a:r>
              <a:rPr lang="de-DE" b="1" dirty="0">
                <a:latin typeface="Arial"/>
                <a:cs typeface="Arial"/>
              </a:rPr>
              <a:t>i</a:t>
            </a:r>
            <a:r>
              <a:rPr lang="de-DE" b="1" spc="-4" dirty="0">
                <a:latin typeface="Arial"/>
                <a:cs typeface="Arial"/>
              </a:rPr>
              <a:t>c</a:t>
            </a:r>
            <a:r>
              <a:rPr lang="de-DE" b="1" dirty="0">
                <a:latin typeface="Arial"/>
                <a:cs typeface="Arial"/>
              </a:rPr>
              <a:t>h</a:t>
            </a:r>
            <a:r>
              <a:rPr lang="de-DE" b="1" spc="-4" dirty="0">
                <a:latin typeface="Arial"/>
                <a:cs typeface="Arial"/>
              </a:rPr>
              <a:t>er</a:t>
            </a:r>
            <a:r>
              <a:rPr lang="de-DE" b="1" dirty="0">
                <a:latin typeface="Arial"/>
                <a:cs typeface="Arial"/>
              </a:rPr>
              <a:t>h</a:t>
            </a:r>
            <a:r>
              <a:rPr lang="de-DE" b="1" spc="-4" dirty="0">
                <a:latin typeface="Arial"/>
                <a:cs typeface="Arial"/>
              </a:rPr>
              <a:t>e</a:t>
            </a:r>
            <a:r>
              <a:rPr lang="de-DE" b="1" dirty="0">
                <a:latin typeface="Arial"/>
                <a:cs typeface="Arial"/>
              </a:rPr>
              <a:t>it</a:t>
            </a:r>
            <a:endParaRPr lang="de-DE" dirty="0">
              <a:latin typeface="Arial"/>
              <a:cs typeface="Arial"/>
            </a:endParaRPr>
          </a:p>
          <a:p>
            <a:pPr>
              <a:defRPr/>
            </a:pPr>
            <a:endParaRPr lang="de-DE" dirty="0"/>
          </a:p>
        </p:txBody>
      </p:sp>
      <p:pic>
        <p:nvPicPr>
          <p:cNvPr id="6" name="Picture 2">
            <a:extLst>
              <a:ext uri="{FF2B5EF4-FFF2-40B4-BE49-F238E27FC236}">
                <a16:creationId xmlns:a16="http://schemas.microsoft.com/office/drawing/2014/main" id="{FA256EF4-0347-4396-882D-6C6483E28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10" y="2077010"/>
            <a:ext cx="6365875" cy="447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33DDC78C-1A71-4C0E-B8A0-4187A3623A15}"/>
              </a:ext>
            </a:extLst>
          </p:cNvPr>
          <p:cNvSpPr txBox="1"/>
          <p:nvPr/>
        </p:nvSpPr>
        <p:spPr>
          <a:xfrm>
            <a:off x="6552642" y="4034117"/>
            <a:ext cx="2582758" cy="2308324"/>
          </a:xfrm>
          <a:prstGeom prst="rect">
            <a:avLst/>
          </a:prstGeom>
          <a:noFill/>
        </p:spPr>
        <p:txBody>
          <a:bodyPr wrap="none" rtlCol="0">
            <a:spAutoFit/>
          </a:bodyPr>
          <a:lstStyle/>
          <a:p>
            <a:r>
              <a:rPr lang="de-DE" dirty="0">
                <a:solidFill>
                  <a:srgbClr val="C00000"/>
                </a:solidFill>
                <a:highlight>
                  <a:srgbClr val="FFFF00"/>
                </a:highlight>
              </a:rPr>
              <a:t>Dies ist nur ein Beispiel</a:t>
            </a:r>
          </a:p>
          <a:p>
            <a:r>
              <a:rPr lang="de-DE" dirty="0">
                <a:solidFill>
                  <a:srgbClr val="C00000"/>
                </a:solidFill>
                <a:highlight>
                  <a:srgbClr val="FFFF00"/>
                </a:highlight>
              </a:rPr>
              <a:t>für jeden Schießstand</a:t>
            </a:r>
          </a:p>
          <a:p>
            <a:r>
              <a:rPr lang="de-DE" dirty="0">
                <a:solidFill>
                  <a:srgbClr val="C00000"/>
                </a:solidFill>
                <a:highlight>
                  <a:srgbClr val="FFFF00"/>
                </a:highlight>
              </a:rPr>
              <a:t>oder Veranstaltung.</a:t>
            </a:r>
          </a:p>
          <a:p>
            <a:endParaRPr lang="de-DE" dirty="0">
              <a:solidFill>
                <a:srgbClr val="C00000"/>
              </a:solidFill>
              <a:highlight>
                <a:srgbClr val="FFFF00"/>
              </a:highlight>
            </a:endParaRPr>
          </a:p>
          <a:p>
            <a:r>
              <a:rPr lang="de-DE" dirty="0">
                <a:solidFill>
                  <a:srgbClr val="C00000"/>
                </a:solidFill>
                <a:highlight>
                  <a:srgbClr val="FFFF00"/>
                </a:highlight>
              </a:rPr>
              <a:t>Die Wettkampfleitung </a:t>
            </a:r>
          </a:p>
          <a:p>
            <a:r>
              <a:rPr lang="de-DE" dirty="0">
                <a:solidFill>
                  <a:srgbClr val="C00000"/>
                </a:solidFill>
                <a:highlight>
                  <a:srgbClr val="FFFF00"/>
                </a:highlight>
              </a:rPr>
              <a:t>kann auch durch</a:t>
            </a:r>
          </a:p>
          <a:p>
            <a:r>
              <a:rPr lang="de-DE" dirty="0">
                <a:solidFill>
                  <a:srgbClr val="C00000"/>
                </a:solidFill>
                <a:highlight>
                  <a:srgbClr val="FFFF00"/>
                </a:highlight>
              </a:rPr>
              <a:t>Schützenmeister usw.</a:t>
            </a:r>
          </a:p>
          <a:p>
            <a:r>
              <a:rPr lang="de-DE" dirty="0">
                <a:solidFill>
                  <a:srgbClr val="C00000"/>
                </a:solidFill>
                <a:highlight>
                  <a:srgbClr val="FFFF00"/>
                </a:highlight>
              </a:rPr>
              <a:t>abgeändert werden</a:t>
            </a:r>
          </a:p>
        </p:txBody>
      </p:sp>
      <p:sp>
        <p:nvSpPr>
          <p:cNvPr id="2" name="Textfeld 1">
            <a:extLst>
              <a:ext uri="{FF2B5EF4-FFF2-40B4-BE49-F238E27FC236}">
                <a16:creationId xmlns:a16="http://schemas.microsoft.com/office/drawing/2014/main" id="{D425C6AE-7325-43BE-A2AF-2FDB72483F54}"/>
              </a:ext>
            </a:extLst>
          </p:cNvPr>
          <p:cNvSpPr txBox="1"/>
          <p:nvPr/>
        </p:nvSpPr>
        <p:spPr>
          <a:xfrm>
            <a:off x="2419369" y="5975130"/>
            <a:ext cx="2095445" cy="523220"/>
          </a:xfrm>
          <a:prstGeom prst="rect">
            <a:avLst/>
          </a:prstGeom>
          <a:noFill/>
        </p:spPr>
        <p:txBody>
          <a:bodyPr wrap="none" rtlCol="0">
            <a:spAutoFit/>
          </a:bodyPr>
          <a:lstStyle/>
          <a:p>
            <a:pPr algn="ctr"/>
            <a:r>
              <a:rPr lang="de-DE" sz="1400" dirty="0">
                <a:highlight>
                  <a:srgbClr val="FFFF00"/>
                </a:highlight>
              </a:rPr>
              <a:t>Der Schützenmeister</a:t>
            </a:r>
          </a:p>
          <a:p>
            <a:pPr algn="ctr"/>
            <a:r>
              <a:rPr lang="de-DE" sz="1400" dirty="0">
                <a:highlight>
                  <a:srgbClr val="FFFF00"/>
                </a:highlight>
              </a:rPr>
              <a:t>Das </a:t>
            </a:r>
            <a:r>
              <a:rPr lang="de-DE" sz="1400" dirty="0" err="1">
                <a:highlight>
                  <a:srgbClr val="FFFF00"/>
                </a:highlight>
              </a:rPr>
              <a:t>Schütenmeisteramt</a:t>
            </a:r>
            <a:endParaRPr lang="de-DE" sz="1400" dirty="0">
              <a:highlight>
                <a:srgbClr val="FFFF0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793810B7-1183-4F70-A181-831D014F49B7}"/>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73731" name="Textfeld 1">
            <a:extLst>
              <a:ext uri="{FF2B5EF4-FFF2-40B4-BE49-F238E27FC236}">
                <a16:creationId xmlns:a16="http://schemas.microsoft.com/office/drawing/2014/main" id="{63DDEEB0-CDF2-4BF3-A9CF-1849A81B1749}"/>
              </a:ext>
            </a:extLst>
          </p:cNvPr>
          <p:cNvSpPr txBox="1">
            <a:spLocks noChangeArrowheads="1"/>
          </p:cNvSpPr>
          <p:nvPr/>
        </p:nvSpPr>
        <p:spPr bwMode="auto">
          <a:xfrm>
            <a:off x="506413" y="1585913"/>
            <a:ext cx="82851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a:t>Beispiel: </a:t>
            </a:r>
          </a:p>
          <a:p>
            <a:endParaRPr lang="de-DE" altLang="de-DE"/>
          </a:p>
          <a:p>
            <a:endParaRPr lang="de-DE" altLang="de-DE"/>
          </a:p>
          <a:p>
            <a:endParaRPr lang="de-DE" altLang="de-DE"/>
          </a:p>
          <a:p>
            <a:r>
              <a:rPr lang="de-DE" altLang="de-DE"/>
              <a:t> </a:t>
            </a:r>
          </a:p>
          <a:p>
            <a:endParaRPr lang="de-DE" altLang="de-DE"/>
          </a:p>
          <a:p>
            <a:r>
              <a:rPr lang="de-DE" altLang="de-DE" b="1"/>
              <a:t>Druckluftwaffen</a:t>
            </a:r>
            <a:endParaRPr lang="de-DE" altLang="de-DE"/>
          </a:p>
          <a:p>
            <a:r>
              <a:rPr lang="de-DE" altLang="de-DE"/>
              <a:t>Alle Druckluftwaffen müssen nach der Ablage am Stand, sowie außerhalb des Schützenstandes (zugewiesener Bereich, der dem Schützen für den Wettkampf zur Verfügung steht) mit einer Sicherheitskennzeichnung versehen sein.</a:t>
            </a:r>
          </a:p>
          <a:p>
            <a:r>
              <a:rPr lang="de-DE" altLang="de-DE" b="1"/>
              <a:t>Diese Sicherheitskennung muss einen sichtbaren Überstand an der Lademulde und an der Mündung vorweisen, bzw. kann eine zugelassene Mündungsabdeckung verwendet werden. Der Sicherheitsstöpsel ist bei Druckluftwaffen nicht mehr zugelassen. Bei mehrschüssigen Luftpistolen ist das Magazin zu entnehmen.</a:t>
            </a:r>
            <a:endParaRPr lang="de-DE" altLang="de-DE"/>
          </a:p>
        </p:txBody>
      </p:sp>
      <p:pic>
        <p:nvPicPr>
          <p:cNvPr id="73732" name="Grafik 4">
            <a:extLst>
              <a:ext uri="{FF2B5EF4-FFF2-40B4-BE49-F238E27FC236}">
                <a16:creationId xmlns:a16="http://schemas.microsoft.com/office/drawing/2014/main" id="{772B6ACB-D864-4113-AEC5-394E9B7A9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797050"/>
            <a:ext cx="13493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3" name="Gruppieren 5">
            <a:extLst>
              <a:ext uri="{FF2B5EF4-FFF2-40B4-BE49-F238E27FC236}">
                <a16:creationId xmlns:a16="http://schemas.microsoft.com/office/drawing/2014/main" id="{CDCEA397-363F-4F80-851E-41F844A2F4F2}"/>
              </a:ext>
            </a:extLst>
          </p:cNvPr>
          <p:cNvGrpSpPr>
            <a:grpSpLocks/>
          </p:cNvGrpSpPr>
          <p:nvPr/>
        </p:nvGrpSpPr>
        <p:grpSpPr bwMode="auto">
          <a:xfrm>
            <a:off x="623888" y="1906588"/>
            <a:ext cx="5094287" cy="1331912"/>
            <a:chOff x="0" y="555"/>
            <a:chExt cx="7647" cy="1420"/>
          </a:xfrm>
        </p:grpSpPr>
        <p:pic>
          <p:nvPicPr>
            <p:cNvPr id="73734" name="Picture 6">
              <a:extLst>
                <a:ext uri="{FF2B5EF4-FFF2-40B4-BE49-F238E27FC236}">
                  <a16:creationId xmlns:a16="http://schemas.microsoft.com/office/drawing/2014/main" id="{C483F210-73C0-4C02-8697-669D50D4B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5"/>
              <a:ext cx="5320"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a:extLst>
                <a:ext uri="{FF2B5EF4-FFF2-40B4-BE49-F238E27FC236}">
                  <a16:creationId xmlns:a16="http://schemas.microsoft.com/office/drawing/2014/main" id="{B7FDC8B6-7319-4C12-A150-3140D4D48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 y="555"/>
              <a:ext cx="1580"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2CA94162-0B7E-4D2A-9C05-5FA3702E969A}"/>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2" name="Textfeld 1">
            <a:extLst>
              <a:ext uri="{FF2B5EF4-FFF2-40B4-BE49-F238E27FC236}">
                <a16:creationId xmlns:a16="http://schemas.microsoft.com/office/drawing/2014/main" id="{0389D25F-A55A-446F-9418-5D9C45B97EA9}"/>
              </a:ext>
            </a:extLst>
          </p:cNvPr>
          <p:cNvSpPr txBox="1"/>
          <p:nvPr/>
        </p:nvSpPr>
        <p:spPr>
          <a:xfrm>
            <a:off x="3630613" y="1674813"/>
            <a:ext cx="1303337" cy="646112"/>
          </a:xfrm>
          <a:prstGeom prst="rect">
            <a:avLst/>
          </a:prstGeom>
          <a:noFill/>
        </p:spPr>
        <p:txBody>
          <a:bodyPr>
            <a:spAutoFit/>
          </a:bodyPr>
          <a:lstStyle/>
          <a:p>
            <a:pPr>
              <a:defRPr/>
            </a:pPr>
            <a:r>
              <a:rPr lang="de-DE" b="1" spc="-4" dirty="0">
                <a:latin typeface="Arial"/>
                <a:cs typeface="Arial"/>
              </a:rPr>
              <a:t>S</a:t>
            </a:r>
            <a:r>
              <a:rPr lang="de-DE" b="1" dirty="0">
                <a:latin typeface="Arial"/>
                <a:cs typeface="Arial"/>
              </a:rPr>
              <a:t>i</a:t>
            </a:r>
            <a:r>
              <a:rPr lang="de-DE" b="1" spc="-4" dirty="0">
                <a:latin typeface="Arial"/>
                <a:cs typeface="Arial"/>
              </a:rPr>
              <a:t>c</a:t>
            </a:r>
            <a:r>
              <a:rPr lang="de-DE" b="1" dirty="0">
                <a:latin typeface="Arial"/>
                <a:cs typeface="Arial"/>
              </a:rPr>
              <a:t>h</a:t>
            </a:r>
            <a:r>
              <a:rPr lang="de-DE" b="1" spc="-4" dirty="0">
                <a:latin typeface="Arial"/>
                <a:cs typeface="Arial"/>
              </a:rPr>
              <a:t>er</a:t>
            </a:r>
            <a:r>
              <a:rPr lang="de-DE" b="1" dirty="0">
                <a:latin typeface="Arial"/>
                <a:cs typeface="Arial"/>
              </a:rPr>
              <a:t>h</a:t>
            </a:r>
            <a:r>
              <a:rPr lang="de-DE" b="1" spc="-4" dirty="0">
                <a:latin typeface="Arial"/>
                <a:cs typeface="Arial"/>
              </a:rPr>
              <a:t>e</a:t>
            </a:r>
            <a:r>
              <a:rPr lang="de-DE" b="1" dirty="0">
                <a:latin typeface="Arial"/>
                <a:cs typeface="Arial"/>
              </a:rPr>
              <a:t>it</a:t>
            </a:r>
            <a:endParaRPr lang="de-DE" dirty="0">
              <a:latin typeface="Arial"/>
              <a:cs typeface="Arial"/>
            </a:endParaRPr>
          </a:p>
          <a:p>
            <a:pPr>
              <a:defRPr/>
            </a:pPr>
            <a:endParaRPr lang="de-DE" dirty="0"/>
          </a:p>
        </p:txBody>
      </p:sp>
      <p:sp>
        <p:nvSpPr>
          <p:cNvPr id="5" name="Textfeld 4">
            <a:extLst>
              <a:ext uri="{FF2B5EF4-FFF2-40B4-BE49-F238E27FC236}">
                <a16:creationId xmlns:a16="http://schemas.microsoft.com/office/drawing/2014/main" id="{F0BF8166-ED1D-487F-96A0-53EC17252B31}"/>
              </a:ext>
            </a:extLst>
          </p:cNvPr>
          <p:cNvSpPr txBox="1"/>
          <p:nvPr/>
        </p:nvSpPr>
        <p:spPr>
          <a:xfrm>
            <a:off x="609600" y="1884363"/>
            <a:ext cx="8188325" cy="4338637"/>
          </a:xfrm>
          <a:prstGeom prst="rect">
            <a:avLst/>
          </a:prstGeom>
          <a:noFill/>
        </p:spPr>
        <p:txBody>
          <a:bodyPr>
            <a:spAutoFit/>
          </a:bodyPr>
          <a:lstStyle/>
          <a:p>
            <a:pPr>
              <a:defRPr/>
            </a:pPr>
            <a:endParaRPr lang="de-DE" dirty="0"/>
          </a:p>
          <a:p>
            <a:pPr>
              <a:defRPr/>
            </a:pPr>
            <a:r>
              <a:rPr lang="de-DE" b="1" i="1" dirty="0"/>
              <a:t>KK- und GK Langwaffen (Randfeuerwaffen) sowie GK und KK Kurzwaffe</a:t>
            </a:r>
            <a:r>
              <a:rPr lang="de-DE" dirty="0"/>
              <a:t>n </a:t>
            </a:r>
          </a:p>
          <a:p>
            <a:pPr>
              <a:defRPr/>
            </a:pPr>
            <a:r>
              <a:rPr lang="de-DE" dirty="0"/>
              <a:t>Zugelassen sind die Sicherheitsschnüre (vgl. Luftdruckwaffen) und Safety-Cartridge mit </a:t>
            </a:r>
            <a:r>
              <a:rPr lang="de-DE" b="1" u="sng" dirty="0">
                <a:solidFill>
                  <a:srgbClr val="FF0000"/>
                </a:solidFill>
                <a:effectLst>
                  <a:outerShdw blurRad="38100" dist="38100" dir="2700000" algn="tl">
                    <a:srgbClr val="000000">
                      <a:alpha val="43137"/>
                    </a:srgbClr>
                  </a:outerShdw>
                </a:effectLst>
              </a:rPr>
              <a:t>Randausbildung. </a:t>
            </a:r>
          </a:p>
          <a:p>
            <a:pPr>
              <a:defRPr/>
            </a:pPr>
            <a:endParaRPr lang="de-DE" dirty="0"/>
          </a:p>
          <a:p>
            <a:pPr>
              <a:defRPr/>
            </a:pPr>
            <a:endParaRPr lang="de-DE" dirty="0"/>
          </a:p>
          <a:p>
            <a:pPr>
              <a:defRPr/>
            </a:pPr>
            <a:endParaRPr lang="de-DE" b="1" dirty="0"/>
          </a:p>
          <a:p>
            <a:pPr>
              <a:defRPr/>
            </a:pPr>
            <a:endParaRPr lang="de-DE" b="1" dirty="0"/>
          </a:p>
          <a:p>
            <a:pPr>
              <a:defRPr/>
            </a:pPr>
            <a:r>
              <a:rPr lang="de-DE" b="1" dirty="0"/>
              <a:t>Revolver </a:t>
            </a:r>
          </a:p>
          <a:p>
            <a:pPr>
              <a:defRPr/>
            </a:pPr>
            <a:r>
              <a:rPr lang="de-DE" dirty="0"/>
              <a:t>Zugelassen sind die Sicherheitsscheiben (siehe Bild) sowie Vorrichtungen, die das unbeabsichtigte Einschwenken der Trommel verhindern, </a:t>
            </a:r>
          </a:p>
          <a:p>
            <a:pPr>
              <a:defRPr/>
            </a:pPr>
            <a:endParaRPr lang="de-DE" dirty="0"/>
          </a:p>
          <a:p>
            <a:pPr>
              <a:defRPr/>
            </a:pPr>
            <a:endParaRPr lang="de-DE" sz="1500" dirty="0"/>
          </a:p>
          <a:p>
            <a:pPr>
              <a:defRPr/>
            </a:pPr>
            <a:r>
              <a:rPr lang="de-DE" sz="1500" dirty="0"/>
              <a:t>DSB Technische Kommission Sportschießen  Stand 11/2017</a:t>
            </a:r>
          </a:p>
          <a:p>
            <a:pPr>
              <a:defRPr/>
            </a:pPr>
            <a:r>
              <a:rPr lang="de-DE" sz="1500" dirty="0"/>
              <a:t>Wir bitten um Beachtung der Hinweise </a:t>
            </a:r>
          </a:p>
          <a:p>
            <a:pPr>
              <a:defRPr/>
            </a:pPr>
            <a:r>
              <a:rPr lang="de-DE" sz="1500" dirty="0"/>
              <a:t>Gez. Gerhard Furnier, Vizepräsident Sport </a:t>
            </a:r>
            <a:endParaRPr lang="de-DE" sz="1500" b="1" dirty="0">
              <a:solidFill>
                <a:srgbClr val="0000FF"/>
              </a:solidFill>
            </a:endParaRPr>
          </a:p>
        </p:txBody>
      </p:sp>
      <p:pic>
        <p:nvPicPr>
          <p:cNvPr id="75781" name="Picture 2">
            <a:extLst>
              <a:ext uri="{FF2B5EF4-FFF2-40B4-BE49-F238E27FC236}">
                <a16:creationId xmlns:a16="http://schemas.microsoft.com/office/drawing/2014/main" id="{D3E1DDD0-545B-4390-AC4D-E2DBE53DA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4668838"/>
            <a:ext cx="1689100" cy="16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2" name="Picture 3">
            <a:extLst>
              <a:ext uri="{FF2B5EF4-FFF2-40B4-BE49-F238E27FC236}">
                <a16:creationId xmlns:a16="http://schemas.microsoft.com/office/drawing/2014/main" id="{6D8DEDB7-2353-45F4-845C-101A97329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38" y="2822575"/>
            <a:ext cx="1550987" cy="154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DEC920B-55DC-4BF2-8762-51175D219515}"/>
              </a:ext>
            </a:extLst>
          </p:cNvPr>
          <p:cNvSpPr txBox="1"/>
          <p:nvPr/>
        </p:nvSpPr>
        <p:spPr>
          <a:xfrm>
            <a:off x="430213" y="1817688"/>
            <a:ext cx="8251825" cy="2585323"/>
          </a:xfrm>
          <a:prstGeom prst="rect">
            <a:avLst/>
          </a:prstGeom>
          <a:noFill/>
        </p:spPr>
        <p:txBody>
          <a:bodyPr>
            <a:spAutoFit/>
          </a:bodyPr>
          <a:lstStyle/>
          <a:p>
            <a:pPr>
              <a:defRPr/>
            </a:pPr>
            <a:r>
              <a:rPr lang="de-DE" b="1" i="1" dirty="0"/>
              <a:t>Sicherungsmedium der Fa. Holme zugelassen</a:t>
            </a:r>
            <a:r>
              <a:rPr lang="de-DE" dirty="0"/>
              <a:t>. Die Fa. Holme hat ein neues Sicherungsmedium für Luftgewehre vorgestellt. Dieses Medium wird wie ein Mündungsschoner über das Laufende gezogen und sichert damit den Nutzer vor einer evtl. geladenen Waffe. Damit ist es möglich, auch u.a. bei sogenannten </a:t>
            </a:r>
            <a:r>
              <a:rPr lang="de-DE" dirty="0" err="1"/>
              <a:t>Seitenspannergewehren</a:t>
            </a:r>
            <a:r>
              <a:rPr lang="de-DE" dirty="0"/>
              <a:t> die Sicherheit herzustellen.</a:t>
            </a:r>
          </a:p>
          <a:p>
            <a:pPr>
              <a:defRPr/>
            </a:pPr>
            <a:endParaRPr lang="de-DE" dirty="0"/>
          </a:p>
          <a:p>
            <a:pPr>
              <a:defRPr/>
            </a:pPr>
            <a:r>
              <a:rPr lang="de-DE" b="1" dirty="0">
                <a:solidFill>
                  <a:srgbClr val="FF0000"/>
                </a:solidFill>
              </a:rPr>
              <a:t>Hingewiesen wird ausdrücklich darauf, dass als Sicherungsmedium nur diese Hütchen zugelassen sind, die auch mit dem </a:t>
            </a:r>
            <a:r>
              <a:rPr lang="de-DE" b="1" u="sng" dirty="0" err="1">
                <a:solidFill>
                  <a:srgbClr val="C00000"/>
                </a:solidFill>
                <a:effectLst>
                  <a:outerShdw blurRad="38100" dist="38100" dir="2700000" algn="tl">
                    <a:srgbClr val="000000">
                      <a:alpha val="43137"/>
                    </a:srgbClr>
                  </a:outerShdw>
                </a:effectLst>
              </a:rPr>
              <a:t>signalfarbenen</a:t>
            </a:r>
            <a:r>
              <a:rPr lang="de-DE" b="1" dirty="0">
                <a:solidFill>
                  <a:srgbClr val="FF0000"/>
                </a:solidFill>
              </a:rPr>
              <a:t> Etikettenbändchen mit Sicherheitshinweis versehen sind.</a:t>
            </a:r>
          </a:p>
        </p:txBody>
      </p:sp>
      <p:pic>
        <p:nvPicPr>
          <p:cNvPr id="77827" name="Picture 2">
            <a:extLst>
              <a:ext uri="{FF2B5EF4-FFF2-40B4-BE49-F238E27FC236}">
                <a16:creationId xmlns:a16="http://schemas.microsoft.com/office/drawing/2014/main" id="{2F9C2C7F-5749-4BD7-8E80-EED1F1879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4404053"/>
            <a:ext cx="2481262" cy="189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8" name="Rechteck 4">
            <a:extLst>
              <a:ext uri="{FF2B5EF4-FFF2-40B4-BE49-F238E27FC236}">
                <a16:creationId xmlns:a16="http://schemas.microsoft.com/office/drawing/2014/main" id="{1508997C-CD8D-495C-866D-81C358BA8F5A}"/>
              </a:ext>
            </a:extLst>
          </p:cNvPr>
          <p:cNvSpPr>
            <a:spLocks noChangeArrowheads="1"/>
          </p:cNvSpPr>
          <p:nvPr/>
        </p:nvSpPr>
        <p:spPr bwMode="auto">
          <a:xfrm>
            <a:off x="2911475" y="5359728"/>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a:p>
            <a:r>
              <a:rPr lang="de-DE" altLang="de-DE"/>
              <a:t> </a:t>
            </a:r>
            <a:r>
              <a:rPr lang="de-DE" altLang="de-DE" b="1"/>
              <a:t>Etikettenband mit Sicherheitshinweis </a:t>
            </a:r>
            <a:endParaRPr lang="de-DE" altLang="de-DE"/>
          </a:p>
        </p:txBody>
      </p:sp>
      <p:cxnSp>
        <p:nvCxnSpPr>
          <p:cNvPr id="7" name="Gerade Verbindung mit Pfeil 6">
            <a:extLst>
              <a:ext uri="{FF2B5EF4-FFF2-40B4-BE49-F238E27FC236}">
                <a16:creationId xmlns:a16="http://schemas.microsoft.com/office/drawing/2014/main" id="{99CEA1E0-D5C8-48C3-A6F6-31268F052B42}"/>
              </a:ext>
            </a:extLst>
          </p:cNvPr>
          <p:cNvCxnSpPr/>
          <p:nvPr/>
        </p:nvCxnSpPr>
        <p:spPr>
          <a:xfrm flipH="1">
            <a:off x="1670050" y="5839153"/>
            <a:ext cx="1370013" cy="166688"/>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77830" name="Textfeld 7">
            <a:extLst>
              <a:ext uri="{FF2B5EF4-FFF2-40B4-BE49-F238E27FC236}">
                <a16:creationId xmlns:a16="http://schemas.microsoft.com/office/drawing/2014/main" id="{E7CCDD84-F198-4ACD-B570-4D4B71555709}"/>
              </a:ext>
            </a:extLst>
          </p:cNvPr>
          <p:cNvSpPr txBox="1">
            <a:spLocks noChangeArrowheads="1"/>
          </p:cNvSpPr>
          <p:nvPr/>
        </p:nvSpPr>
        <p:spPr bwMode="auto">
          <a:xfrm>
            <a:off x="452438" y="13763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a:t>TK vom 30.11.2015 Furnier Gerhard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05EA8773-8D93-4D4F-8AE6-120E0C2FF646}"/>
              </a:ext>
            </a:extLst>
          </p:cNvPr>
          <p:cNvSpPr>
            <a:spLocks noChangeArrowheads="1"/>
          </p:cNvSpPr>
          <p:nvPr/>
        </p:nvSpPr>
        <p:spPr bwMode="auto">
          <a:xfrm>
            <a:off x="5483568" y="156862"/>
            <a:ext cx="23637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b="1" i="1" dirty="0">
                <a:solidFill>
                  <a:srgbClr val="FF0000"/>
                </a:solidFill>
              </a:rPr>
              <a:t>Auflageschießen</a:t>
            </a:r>
            <a:endParaRPr lang="de-DE" altLang="de-DE" dirty="0">
              <a:solidFill>
                <a:srgbClr val="008000"/>
              </a:solidFill>
            </a:endParaRPr>
          </a:p>
        </p:txBody>
      </p:sp>
      <p:pic>
        <p:nvPicPr>
          <p:cNvPr id="4" name="Grafik 3">
            <a:extLst>
              <a:ext uri="{FF2B5EF4-FFF2-40B4-BE49-F238E27FC236}">
                <a16:creationId xmlns:a16="http://schemas.microsoft.com/office/drawing/2014/main" id="{BABF6F9D-F29D-4D72-AD7F-B67406794F2F}"/>
              </a:ext>
            </a:extLst>
          </p:cNvPr>
          <p:cNvPicPr>
            <a:picLocks noChangeAspect="1"/>
          </p:cNvPicPr>
          <p:nvPr/>
        </p:nvPicPr>
        <p:blipFill>
          <a:blip r:embed="rId3"/>
          <a:stretch>
            <a:fillRect/>
          </a:stretch>
        </p:blipFill>
        <p:spPr>
          <a:xfrm>
            <a:off x="395415" y="1080166"/>
            <a:ext cx="7002163" cy="5477070"/>
          </a:xfrm>
          <a:prstGeom prst="rect">
            <a:avLst/>
          </a:prstGeom>
        </p:spPr>
      </p:pic>
      <p:sp>
        <p:nvSpPr>
          <p:cNvPr id="5" name="Textfeld 4">
            <a:extLst>
              <a:ext uri="{FF2B5EF4-FFF2-40B4-BE49-F238E27FC236}">
                <a16:creationId xmlns:a16="http://schemas.microsoft.com/office/drawing/2014/main" id="{5A708775-B543-47AF-BCFF-8A84A6AAE9C3}"/>
              </a:ext>
            </a:extLst>
          </p:cNvPr>
          <p:cNvSpPr txBox="1"/>
          <p:nvPr/>
        </p:nvSpPr>
        <p:spPr>
          <a:xfrm>
            <a:off x="3492841" y="2331309"/>
            <a:ext cx="2504305" cy="230832"/>
          </a:xfrm>
          <a:prstGeom prst="rect">
            <a:avLst/>
          </a:prstGeom>
          <a:noFill/>
        </p:spPr>
        <p:txBody>
          <a:bodyPr wrap="square" rtlCol="0">
            <a:spAutoFit/>
          </a:bodyPr>
          <a:lstStyle/>
          <a:p>
            <a:r>
              <a:rPr lang="de-DE" sz="900" b="1" dirty="0">
                <a:solidFill>
                  <a:srgbClr val="FF0000"/>
                </a:solidFill>
              </a:rPr>
              <a:t>550 mm </a:t>
            </a:r>
            <a:r>
              <a:rPr lang="de-DE" sz="900" dirty="0">
                <a:solidFill>
                  <a:srgbClr val="FF0000"/>
                </a:solidFill>
              </a:rPr>
              <a:t>wenn länger Markierung anbringen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EC8B22D-9390-46BC-B7C0-5DD81BE42E52}"/>
              </a:ext>
            </a:extLst>
          </p:cNvPr>
          <p:cNvSpPr txBox="1"/>
          <p:nvPr/>
        </p:nvSpPr>
        <p:spPr>
          <a:xfrm>
            <a:off x="1228725" y="585788"/>
            <a:ext cx="2252663" cy="733425"/>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b="1" spc="-17" dirty="0">
                <a:latin typeface="Arial"/>
                <a:cs typeface="Arial"/>
              </a:rPr>
              <a:t>S</a:t>
            </a:r>
            <a:r>
              <a:rPr b="1" spc="-21" dirty="0">
                <a:latin typeface="Arial"/>
                <a:cs typeface="Arial"/>
              </a:rPr>
              <a:t>po</a:t>
            </a:r>
            <a:r>
              <a:rPr b="1" spc="-9" dirty="0">
                <a:latin typeface="Arial"/>
                <a:cs typeface="Arial"/>
              </a:rPr>
              <a:t>r</a:t>
            </a:r>
            <a:r>
              <a:rPr b="1" spc="-17" dirty="0">
                <a:latin typeface="Arial"/>
                <a:cs typeface="Arial"/>
              </a:rPr>
              <a:t>to</a:t>
            </a:r>
            <a:r>
              <a:rPr b="1" spc="-9" dirty="0">
                <a:latin typeface="Arial"/>
                <a:cs typeface="Arial"/>
              </a:rPr>
              <a:t>r</a:t>
            </a:r>
            <a:r>
              <a:rPr b="1" spc="-21" dirty="0">
                <a:latin typeface="Arial"/>
                <a:cs typeface="Arial"/>
              </a:rPr>
              <a:t>dnun</a:t>
            </a:r>
            <a:r>
              <a:rPr b="1" spc="-17" dirty="0">
                <a:latin typeface="Arial"/>
                <a:cs typeface="Arial"/>
              </a:rPr>
              <a:t>g</a:t>
            </a:r>
            <a:endParaRPr dirty="0">
              <a:latin typeface="Arial"/>
              <a:cs typeface="Arial"/>
            </a:endParaRPr>
          </a:p>
        </p:txBody>
      </p:sp>
      <p:pic>
        <p:nvPicPr>
          <p:cNvPr id="90115" name="Picture 1">
            <a:extLst>
              <a:ext uri="{FF2B5EF4-FFF2-40B4-BE49-F238E27FC236}">
                <a16:creationId xmlns:a16="http://schemas.microsoft.com/office/drawing/2014/main" id="{9D53D971-F61B-4C83-9A35-AB5280BDE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238" y="4700588"/>
            <a:ext cx="2622550" cy="18335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0116" name="Rechteck 3">
            <a:extLst>
              <a:ext uri="{FF2B5EF4-FFF2-40B4-BE49-F238E27FC236}">
                <a16:creationId xmlns:a16="http://schemas.microsoft.com/office/drawing/2014/main" id="{41EA5752-B6F0-4B94-8FDD-70DA407BA410}"/>
              </a:ext>
            </a:extLst>
          </p:cNvPr>
          <p:cNvSpPr>
            <a:spLocks noChangeArrowheads="1"/>
          </p:cNvSpPr>
          <p:nvPr/>
        </p:nvSpPr>
        <p:spPr bwMode="auto">
          <a:xfrm>
            <a:off x="323850" y="1373188"/>
            <a:ext cx="84597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dirty="0">
                <a:solidFill>
                  <a:srgbClr val="FF0000"/>
                </a:solidFill>
              </a:rPr>
              <a:t>Schießstandrichtlinien</a:t>
            </a:r>
            <a:endParaRPr lang="de-DE" altLang="de-DE" dirty="0">
              <a:solidFill>
                <a:srgbClr val="FF0000"/>
              </a:solidFill>
            </a:endParaRPr>
          </a:p>
          <a:p>
            <a:pPr eaLnBrk="1" hangingPunct="1"/>
            <a:r>
              <a:rPr lang="de-DE" altLang="de-DE" dirty="0"/>
              <a:t> </a:t>
            </a:r>
            <a:r>
              <a:rPr lang="de-DE" altLang="de-DE" sz="1600" b="1" dirty="0"/>
              <a:t>(Hier werden von den Schützen oft die Monitore verrutsch, anders gestellt)</a:t>
            </a:r>
            <a:endParaRPr lang="de-DE" altLang="de-DE" sz="1600" dirty="0"/>
          </a:p>
          <a:p>
            <a:r>
              <a:rPr lang="de-DE" altLang="zh-CN" sz="1600" dirty="0">
                <a:latin typeface="Liberation Serif"/>
                <a:ea typeface="Droid Sans Fallback"/>
                <a:cs typeface="DejaVu Sans"/>
              </a:rPr>
              <a:t>Die Aufstellung von Monitoren beim Sch</a:t>
            </a:r>
            <a:r>
              <a:rPr lang="de-DE" altLang="zh-CN" sz="1600" dirty="0">
                <a:ea typeface="Droid Sans Fallback"/>
                <a:cs typeface="DejaVu Sans"/>
              </a:rPr>
              <a:t>ü</a:t>
            </a:r>
            <a:r>
              <a:rPr lang="de-DE" altLang="zh-CN" sz="1600" dirty="0">
                <a:latin typeface="Liberation Serif"/>
                <a:ea typeface="Droid Sans Fallback"/>
                <a:cs typeface="DejaVu Sans"/>
              </a:rPr>
              <a:t>tzen f</a:t>
            </a:r>
            <a:r>
              <a:rPr lang="de-DE" altLang="zh-CN" sz="1600" dirty="0">
                <a:ea typeface="Droid Sans Fallback"/>
                <a:cs typeface="DejaVu Sans"/>
              </a:rPr>
              <a:t>ü</a:t>
            </a:r>
            <a:r>
              <a:rPr lang="de-DE" altLang="zh-CN" sz="1600" dirty="0">
                <a:latin typeface="Liberation Serif"/>
                <a:ea typeface="Droid Sans Fallback"/>
                <a:cs typeface="DejaVu Sans"/>
              </a:rPr>
              <a:t>r die Trefferanzeige im Bereich der Br</a:t>
            </a:r>
            <a:r>
              <a:rPr lang="de-DE" altLang="zh-CN" sz="1600" dirty="0">
                <a:ea typeface="Droid Sans Fallback"/>
                <a:cs typeface="DejaVu Sans"/>
              </a:rPr>
              <a:t>ü</a:t>
            </a:r>
            <a:r>
              <a:rPr lang="de-DE" altLang="zh-CN" sz="1600" dirty="0">
                <a:latin typeface="Liberation Serif"/>
                <a:ea typeface="Droid Sans Fallback"/>
                <a:cs typeface="DejaVu Sans"/>
              </a:rPr>
              <a:t>stung bzw. Feuerlinie hat so zu erfolgen, dass elektrische Leitungen oder Anlagenteile nicht von Sch</a:t>
            </a:r>
            <a:r>
              <a:rPr lang="de-DE" altLang="zh-CN" sz="1600" dirty="0">
                <a:ea typeface="Droid Sans Fallback"/>
                <a:cs typeface="DejaVu Sans"/>
              </a:rPr>
              <a:t>ü</a:t>
            </a:r>
            <a:r>
              <a:rPr lang="de-DE" altLang="zh-CN" sz="1600" dirty="0">
                <a:latin typeface="Liberation Serif"/>
                <a:ea typeface="Droid Sans Fallback"/>
                <a:cs typeface="DejaVu Sans"/>
              </a:rPr>
              <a:t>ssen getroffen werden k</a:t>
            </a:r>
            <a:r>
              <a:rPr lang="de-DE" altLang="zh-CN" sz="1600" dirty="0">
                <a:ea typeface="Droid Sans Fallback"/>
                <a:cs typeface="DejaVu Sans"/>
              </a:rPr>
              <a:t>ö</a:t>
            </a:r>
            <a:r>
              <a:rPr lang="de-DE" altLang="zh-CN" sz="1600" dirty="0">
                <a:latin typeface="Liberation Serif"/>
                <a:ea typeface="Droid Sans Fallback"/>
                <a:cs typeface="DejaVu Sans"/>
              </a:rPr>
              <a:t>nnen. Bei Leitungen mit Kleinspannung kann auf eine Beschusssicherung verzichtet werden. </a:t>
            </a:r>
          </a:p>
          <a:p>
            <a:endParaRPr lang="de-DE" altLang="zh-CN" sz="1600" b="1" i="1" dirty="0">
              <a:solidFill>
                <a:srgbClr val="FF0066"/>
              </a:solidFill>
              <a:latin typeface="Liberation Serif"/>
              <a:ea typeface="Droid Sans Fallback"/>
              <a:cs typeface="DejaVu Sans"/>
            </a:endParaRPr>
          </a:p>
          <a:p>
            <a:r>
              <a:rPr lang="de-DE" altLang="zh-CN" sz="1600" b="1" i="1" dirty="0">
                <a:solidFill>
                  <a:srgbClr val="FF0066"/>
                </a:solidFill>
                <a:latin typeface="Liberation Serif"/>
                <a:ea typeface="Droid Sans Fallback"/>
                <a:cs typeface="DejaVu Sans"/>
              </a:rPr>
              <a:t>Die Monitore sind so zu positionieren, dass sich die Bildschirmoberfl</a:t>
            </a:r>
            <a:r>
              <a:rPr lang="de-DE" altLang="zh-CN" sz="1600" b="1" i="1" dirty="0">
                <a:solidFill>
                  <a:srgbClr val="FF0066"/>
                </a:solidFill>
                <a:ea typeface="Droid Sans Fallback"/>
                <a:cs typeface="DejaVu Sans"/>
              </a:rPr>
              <a:t>ä</a:t>
            </a:r>
            <a:r>
              <a:rPr lang="de-DE" altLang="zh-CN" sz="1600" b="1" i="1" dirty="0">
                <a:solidFill>
                  <a:srgbClr val="FF0066"/>
                </a:solidFill>
                <a:latin typeface="Liberation Serif"/>
                <a:ea typeface="Droid Sans Fallback"/>
                <a:cs typeface="DejaVu Sans"/>
              </a:rPr>
              <a:t>chen der Monitore immer hinter den  Waffenm</a:t>
            </a:r>
            <a:r>
              <a:rPr lang="de-DE" altLang="zh-CN" sz="1600" b="1" i="1" dirty="0">
                <a:solidFill>
                  <a:srgbClr val="FF0066"/>
                </a:solidFill>
                <a:ea typeface="Droid Sans Fallback"/>
                <a:cs typeface="DejaVu Sans"/>
              </a:rPr>
              <a:t>ü</a:t>
            </a:r>
            <a:r>
              <a:rPr lang="de-DE" altLang="zh-CN" sz="1600" b="1" i="1" dirty="0">
                <a:solidFill>
                  <a:srgbClr val="FF0066"/>
                </a:solidFill>
                <a:latin typeface="Liberation Serif"/>
                <a:ea typeface="Droid Sans Fallback"/>
                <a:cs typeface="DejaVu Sans"/>
              </a:rPr>
              <a:t>ndungen in Richtung der Sch</a:t>
            </a:r>
            <a:r>
              <a:rPr lang="de-DE" altLang="zh-CN" sz="1600" b="1" i="1" dirty="0">
                <a:solidFill>
                  <a:srgbClr val="FF0066"/>
                </a:solidFill>
                <a:ea typeface="Droid Sans Fallback"/>
                <a:cs typeface="DejaVu Sans"/>
              </a:rPr>
              <a:t>ü</a:t>
            </a:r>
            <a:r>
              <a:rPr lang="de-DE" altLang="zh-CN" sz="1600" b="1" i="1" dirty="0">
                <a:solidFill>
                  <a:srgbClr val="FF0066"/>
                </a:solidFill>
                <a:latin typeface="Liberation Serif"/>
                <a:ea typeface="Droid Sans Fallback"/>
                <a:cs typeface="DejaVu Sans"/>
              </a:rPr>
              <a:t>tzen befinden (Zeichnung 3.1.1)</a:t>
            </a:r>
            <a:r>
              <a:rPr lang="de-DE" altLang="zh-CN" sz="1600" b="1" dirty="0">
                <a:solidFill>
                  <a:srgbClr val="FF0066"/>
                </a:solidFill>
                <a:latin typeface="Liberation Serif"/>
                <a:ea typeface="Droid Sans Fallback"/>
                <a:cs typeface="DejaVu Sans"/>
              </a:rPr>
              <a:t>.</a:t>
            </a:r>
            <a:r>
              <a:rPr lang="de-DE" altLang="zh-CN" sz="1600" dirty="0">
                <a:latin typeface="Liberation Serif"/>
                <a:ea typeface="Droid Sans Fallback"/>
                <a:cs typeface="DejaVu Sans"/>
              </a:rPr>
              <a:t> </a:t>
            </a:r>
          </a:p>
          <a:p>
            <a:endParaRPr lang="de-DE" altLang="zh-CN" sz="1600" dirty="0">
              <a:latin typeface="Liberation Serif"/>
              <a:ea typeface="Droid Sans Fallback"/>
              <a:cs typeface="DejaVu Sans"/>
            </a:endParaRPr>
          </a:p>
          <a:p>
            <a:r>
              <a:rPr lang="de-DE" altLang="zh-CN" sz="1600" dirty="0">
                <a:latin typeface="Liberation Serif"/>
                <a:ea typeface="Droid Sans Fallback"/>
                <a:cs typeface="DejaVu Sans"/>
              </a:rPr>
              <a:t>Die Monitore k</a:t>
            </a:r>
            <a:r>
              <a:rPr lang="de-DE" altLang="zh-CN" sz="1600" dirty="0">
                <a:ea typeface="Droid Sans Fallback"/>
                <a:cs typeface="DejaVu Sans"/>
              </a:rPr>
              <a:t>ö</a:t>
            </a:r>
            <a:r>
              <a:rPr lang="de-DE" altLang="zh-CN" sz="1600" dirty="0">
                <a:latin typeface="Liberation Serif"/>
                <a:ea typeface="Droid Sans Fallback"/>
                <a:cs typeface="DejaVu Sans"/>
              </a:rPr>
              <a:t>nnen auch in der Schie</a:t>
            </a:r>
            <a:r>
              <a:rPr lang="de-DE" altLang="zh-CN" sz="1600" dirty="0">
                <a:ea typeface="Droid Sans Fallback"/>
                <a:cs typeface="DejaVu Sans"/>
              </a:rPr>
              <a:t>ß</a:t>
            </a:r>
            <a:r>
              <a:rPr lang="de-DE" altLang="zh-CN" sz="1600" dirty="0">
                <a:latin typeface="Liberation Serif"/>
                <a:ea typeface="Droid Sans Fallback"/>
                <a:cs typeface="DejaVu Sans"/>
              </a:rPr>
              <a:t>standbr</a:t>
            </a:r>
            <a:r>
              <a:rPr lang="de-DE" altLang="zh-CN" sz="1600" dirty="0">
                <a:ea typeface="Droid Sans Fallback"/>
                <a:cs typeface="DejaVu Sans"/>
              </a:rPr>
              <a:t>ü</a:t>
            </a:r>
            <a:r>
              <a:rPr lang="de-DE" altLang="zh-CN" sz="1600" dirty="0">
                <a:latin typeface="Liberation Serif"/>
                <a:ea typeface="Droid Sans Fallback"/>
                <a:cs typeface="DejaVu Sans"/>
              </a:rPr>
              <a:t>stung unter einer transparenten Abdeckung eingebaut werden. </a:t>
            </a:r>
            <a:r>
              <a:rPr lang="de-DE" altLang="zh-CN" sz="1600" b="1" dirty="0">
                <a:solidFill>
                  <a:srgbClr val="FF0000"/>
                </a:solidFill>
                <a:latin typeface="Liberation Serif"/>
                <a:ea typeface="Droid Sans Fallback"/>
                <a:cs typeface="DejaVu Sans"/>
              </a:rPr>
              <a:t>Die Sicht auf die Monitore muss für die Aufsicht möglich sein.</a:t>
            </a:r>
            <a:endParaRPr lang="de-DE" altLang="zh-CN" sz="1600" b="1" dirty="0">
              <a:solidFill>
                <a:srgbClr val="FF0000"/>
              </a:solidFill>
              <a:ea typeface="SimSun"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DCF7A47B-0254-41DA-A4D6-4F63F76194C4}"/>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92163" name="Text Box 12">
            <a:extLst>
              <a:ext uri="{FF2B5EF4-FFF2-40B4-BE49-F238E27FC236}">
                <a16:creationId xmlns:a16="http://schemas.microsoft.com/office/drawing/2014/main" id="{AA642B05-2A20-403A-BE46-50E148C23B3E}"/>
              </a:ext>
            </a:extLst>
          </p:cNvPr>
          <p:cNvSpPr txBox="1">
            <a:spLocks noChangeArrowheads="1"/>
          </p:cNvSpPr>
          <p:nvPr/>
        </p:nvSpPr>
        <p:spPr bwMode="auto">
          <a:xfrm>
            <a:off x="4276725" y="2976563"/>
            <a:ext cx="34559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500" b="1"/>
              <a:t>Am nicht zielenden Auge darf</a:t>
            </a:r>
          </a:p>
          <a:p>
            <a:pPr eaLnBrk="1" hangingPunct="1"/>
            <a:r>
              <a:rPr lang="de-DE" altLang="de-DE" sz="1500" b="1"/>
              <a:t>eine Blende mit max. 30 mm</a:t>
            </a:r>
          </a:p>
          <a:p>
            <a:pPr eaLnBrk="1" hangingPunct="1"/>
            <a:r>
              <a:rPr lang="de-DE" altLang="de-DE" sz="1500" b="1"/>
              <a:t>Breite  ( B )  getragen werden.</a:t>
            </a:r>
          </a:p>
          <a:p>
            <a:pPr eaLnBrk="1" hangingPunct="1"/>
            <a:r>
              <a:rPr lang="de-DE" altLang="de-DE" sz="1500" b="1"/>
              <a:t>   </a:t>
            </a:r>
            <a:r>
              <a:rPr lang="de-DE" altLang="de-DE" sz="1500" b="1" i="1">
                <a:solidFill>
                  <a:schemeClr val="accent2"/>
                </a:solidFill>
              </a:rPr>
              <a:t>( SpO  0.5.4.5.2 )</a:t>
            </a:r>
          </a:p>
        </p:txBody>
      </p:sp>
      <p:pic>
        <p:nvPicPr>
          <p:cNvPr id="92164" name="Picture 11" descr="BLENDEN">
            <a:extLst>
              <a:ext uri="{FF2B5EF4-FFF2-40B4-BE49-F238E27FC236}">
                <a16:creationId xmlns:a16="http://schemas.microsoft.com/office/drawing/2014/main" id="{24354699-9B45-4201-9D3C-2B9398806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2327275"/>
            <a:ext cx="29686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10">
            <a:extLst>
              <a:ext uri="{FF2B5EF4-FFF2-40B4-BE49-F238E27FC236}">
                <a16:creationId xmlns:a16="http://schemas.microsoft.com/office/drawing/2014/main" id="{16069392-3177-47A4-B2C0-97F3F1512FDE}"/>
              </a:ext>
            </a:extLst>
          </p:cNvPr>
          <p:cNvSpPr txBox="1">
            <a:spLocks noChangeArrowheads="1"/>
          </p:cNvSpPr>
          <p:nvPr/>
        </p:nvSpPr>
        <p:spPr bwMode="auto">
          <a:xfrm>
            <a:off x="323850" y="1585913"/>
            <a:ext cx="727233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u="sng">
                <a:solidFill>
                  <a:srgbClr val="CC0000"/>
                </a:solidFill>
              </a:rPr>
              <a:t>Blenden:</a:t>
            </a:r>
            <a:r>
              <a:rPr lang="de-DE" altLang="de-DE" b="1">
                <a:solidFill>
                  <a:srgbClr val="FF0000"/>
                </a:solidFill>
              </a:rPr>
              <a:t>  </a:t>
            </a:r>
            <a:r>
              <a:rPr lang="de-DE" altLang="de-DE" sz="1500" b="1" i="1"/>
              <a:t>Seitenblenden</a:t>
            </a:r>
            <a:r>
              <a:rPr lang="de-DE" altLang="de-DE" sz="1500" b="1"/>
              <a:t>, befestigt an einer Kopfbedeckung, Schießbrille</a:t>
            </a:r>
          </a:p>
          <a:p>
            <a:pPr eaLnBrk="1" hangingPunct="1"/>
            <a:r>
              <a:rPr lang="de-DE" altLang="de-DE" sz="1500" b="1"/>
              <a:t>                      oder einem Stirnband mit einer Maximalhöhe von 40 mm sind</a:t>
            </a:r>
          </a:p>
          <a:p>
            <a:pPr eaLnBrk="1" hangingPunct="1"/>
            <a:r>
              <a:rPr lang="de-DE" altLang="de-DE" sz="1500" b="1"/>
              <a:t>                                                                          gestattet. Diese Blenden dürfen</a:t>
            </a:r>
          </a:p>
          <a:p>
            <a:pPr eaLnBrk="1" hangingPunct="1"/>
            <a:r>
              <a:rPr lang="de-DE" altLang="de-DE" sz="1500" b="1"/>
              <a:t>                                                                          max. bis zur Stirn reichen.  ( A )</a:t>
            </a:r>
          </a:p>
          <a:p>
            <a:pPr eaLnBrk="1" hangingPunct="1"/>
            <a:r>
              <a:rPr lang="de-DE" altLang="de-DE" sz="1500" b="1"/>
              <a:t>                                                                                                     </a:t>
            </a:r>
            <a:r>
              <a:rPr lang="de-DE" altLang="de-DE" sz="1500" b="1" i="1">
                <a:solidFill>
                  <a:schemeClr val="accent2"/>
                </a:solidFill>
              </a:rPr>
              <a:t>( SpO  0.5.4.5.1 )</a:t>
            </a:r>
          </a:p>
        </p:txBody>
      </p:sp>
      <p:grpSp>
        <p:nvGrpSpPr>
          <p:cNvPr id="92166" name="Group 24">
            <a:extLst>
              <a:ext uri="{FF2B5EF4-FFF2-40B4-BE49-F238E27FC236}">
                <a16:creationId xmlns:a16="http://schemas.microsoft.com/office/drawing/2014/main" id="{26A3978F-D9AE-4E55-BA35-7543DBAE03D6}"/>
              </a:ext>
            </a:extLst>
          </p:cNvPr>
          <p:cNvGrpSpPr>
            <a:grpSpLocks/>
          </p:cNvGrpSpPr>
          <p:nvPr/>
        </p:nvGrpSpPr>
        <p:grpSpPr bwMode="auto">
          <a:xfrm>
            <a:off x="608013" y="4257675"/>
            <a:ext cx="5678487" cy="2316163"/>
            <a:chOff x="-90" y="1776"/>
            <a:chExt cx="5671" cy="2324"/>
          </a:xfrm>
        </p:grpSpPr>
        <p:grpSp>
          <p:nvGrpSpPr>
            <p:cNvPr id="92167" name="Group 21">
              <a:extLst>
                <a:ext uri="{FF2B5EF4-FFF2-40B4-BE49-F238E27FC236}">
                  <a16:creationId xmlns:a16="http://schemas.microsoft.com/office/drawing/2014/main" id="{6FC2D0B1-C761-487A-A4F0-2E9056B214DE}"/>
                </a:ext>
              </a:extLst>
            </p:cNvPr>
            <p:cNvGrpSpPr>
              <a:grpSpLocks/>
            </p:cNvGrpSpPr>
            <p:nvPr/>
          </p:nvGrpSpPr>
          <p:grpSpPr bwMode="auto">
            <a:xfrm>
              <a:off x="-90" y="1776"/>
              <a:ext cx="4467" cy="2324"/>
              <a:chOff x="1089" y="133"/>
              <a:chExt cx="4467" cy="2324"/>
            </a:xfrm>
          </p:grpSpPr>
          <p:pic>
            <p:nvPicPr>
              <p:cNvPr id="92169" name="Picture 17" descr="BLENDEN 2">
                <a:extLst>
                  <a:ext uri="{FF2B5EF4-FFF2-40B4-BE49-F238E27FC236}">
                    <a16:creationId xmlns:a16="http://schemas.microsoft.com/office/drawing/2014/main" id="{E68F9A48-BCBF-4932-AD31-83B07DC5C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 y="997"/>
                <a:ext cx="3815"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Text Box 20">
                <a:extLst>
                  <a:ext uri="{FF2B5EF4-FFF2-40B4-BE49-F238E27FC236}">
                    <a16:creationId xmlns:a16="http://schemas.microsoft.com/office/drawing/2014/main" id="{651F24D6-9275-43AD-BA1B-0ED90F620540}"/>
                  </a:ext>
                </a:extLst>
              </p:cNvPr>
              <p:cNvSpPr txBox="1">
                <a:spLocks noChangeArrowheads="1"/>
              </p:cNvSpPr>
              <p:nvPr/>
            </p:nvSpPr>
            <p:spPr bwMode="auto">
              <a:xfrm>
                <a:off x="1089" y="133"/>
                <a:ext cx="3903"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u="sng">
                    <a:solidFill>
                      <a:srgbClr val="CC0000"/>
                    </a:solidFill>
                  </a:rPr>
                  <a:t>Blenden :</a:t>
                </a:r>
                <a:r>
                  <a:rPr lang="de-DE" altLang="de-DE" b="1">
                    <a:solidFill>
                      <a:srgbClr val="FF0000"/>
                    </a:solidFill>
                  </a:rPr>
                  <a:t>  </a:t>
                </a:r>
                <a:r>
                  <a:rPr lang="de-DE" altLang="de-DE" sz="1500" b="1" i="1"/>
                  <a:t>Eine Blende von max. 30 mm Höhe  ( A )  und 100 mm</a:t>
                </a:r>
              </a:p>
              <a:p>
                <a:pPr eaLnBrk="1" hangingPunct="1"/>
                <a:r>
                  <a:rPr lang="de-DE" altLang="de-DE" sz="1500" b="1" i="1"/>
                  <a:t>Länge  ( B )  darf am Gewehr oder am Visier nur auf der Seite des</a:t>
                </a:r>
              </a:p>
              <a:p>
                <a:pPr eaLnBrk="1" hangingPunct="1"/>
                <a:r>
                  <a:rPr lang="de-DE" altLang="de-DE" sz="1500" b="1" i="1"/>
                  <a:t>nicht zielenden Auges befestigt sein.</a:t>
                </a:r>
              </a:p>
            </p:txBody>
          </p:sp>
        </p:grpSp>
        <p:sp>
          <p:nvSpPr>
            <p:cNvPr id="92168" name="Text Box 23">
              <a:extLst>
                <a:ext uri="{FF2B5EF4-FFF2-40B4-BE49-F238E27FC236}">
                  <a16:creationId xmlns:a16="http://schemas.microsoft.com/office/drawing/2014/main" id="{DA93BC22-B340-4661-BF5C-41E9BB3353BC}"/>
                </a:ext>
              </a:extLst>
            </p:cNvPr>
            <p:cNvSpPr txBox="1">
              <a:spLocks noChangeArrowheads="1"/>
            </p:cNvSpPr>
            <p:nvPr/>
          </p:nvSpPr>
          <p:spPr bwMode="auto">
            <a:xfrm>
              <a:off x="4540" y="3045"/>
              <a:ext cx="10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500" b="1" i="1">
                  <a:solidFill>
                    <a:schemeClr val="accent2"/>
                  </a:solidFill>
                </a:rPr>
                <a:t>( SpO  1.0.3.3.4 )</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0637F60A-364C-4E2C-8D7B-51FBA258A6D9}"/>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2" name="Rechteck 1">
            <a:extLst>
              <a:ext uri="{FF2B5EF4-FFF2-40B4-BE49-F238E27FC236}">
                <a16:creationId xmlns:a16="http://schemas.microsoft.com/office/drawing/2014/main" id="{A6782A97-AAF2-4578-B75C-D4A03517E85B}"/>
              </a:ext>
            </a:extLst>
          </p:cNvPr>
          <p:cNvSpPr/>
          <p:nvPr/>
        </p:nvSpPr>
        <p:spPr>
          <a:xfrm>
            <a:off x="374650" y="1946275"/>
            <a:ext cx="8405813" cy="3692525"/>
          </a:xfrm>
          <a:prstGeom prst="rect">
            <a:avLst/>
          </a:prstGeom>
        </p:spPr>
        <p:txBody>
          <a:bodyPr>
            <a:spAutoFit/>
          </a:bodyPr>
          <a:lstStyle/>
          <a:p>
            <a:pPr eaLnBrk="1" hangingPunct="1">
              <a:defRPr/>
            </a:pPr>
            <a:r>
              <a:rPr lang="de-DE" altLang="de-DE" b="1" dirty="0"/>
              <a:t>Besondere Regeln für 25 Meter Pistolendisziplinen</a:t>
            </a:r>
            <a:endParaRPr lang="de-DE" altLang="de-DE" dirty="0"/>
          </a:p>
          <a:p>
            <a:pPr eaLnBrk="1" hangingPunct="1">
              <a:defRPr/>
            </a:pPr>
            <a:r>
              <a:rPr lang="de-DE" altLang="de-DE" dirty="0"/>
              <a:t> </a:t>
            </a:r>
          </a:p>
          <a:p>
            <a:pPr eaLnBrk="1" hangingPunct="1">
              <a:defRPr/>
            </a:pPr>
            <a:r>
              <a:rPr lang="de-DE" altLang="de-DE" b="1" u="sng" dirty="0"/>
              <a:t>Auszug aus der Sportordnung</a:t>
            </a:r>
            <a:endParaRPr lang="de-DE" altLang="de-DE" dirty="0"/>
          </a:p>
          <a:p>
            <a:pPr eaLnBrk="1" hangingPunct="1">
              <a:defRPr/>
            </a:pPr>
            <a:r>
              <a:rPr lang="de-DE" altLang="de-DE" dirty="0"/>
              <a:t> </a:t>
            </a:r>
          </a:p>
          <a:p>
            <a:pPr eaLnBrk="1" hangingPunct="1">
              <a:defRPr/>
            </a:pPr>
            <a:r>
              <a:rPr lang="de-DE" altLang="de-DE" dirty="0"/>
              <a:t>2.2 </a:t>
            </a:r>
            <a:r>
              <a:rPr lang="de-DE" altLang="de-DE" b="1" dirty="0">
                <a:solidFill>
                  <a:srgbClr val="FF0000"/>
                </a:solidFill>
              </a:rPr>
              <a:t>Bekleidungsregeln</a:t>
            </a:r>
          </a:p>
          <a:p>
            <a:pPr marL="342900" indent="-342900" eaLnBrk="1" hangingPunct="1">
              <a:buFontTx/>
              <a:buAutoNum type="arabicPeriod"/>
              <a:defRPr/>
            </a:pPr>
            <a:r>
              <a:rPr lang="de-DE" altLang="de-DE" dirty="0"/>
              <a:t>Spezialkleidung, die eine Unterstützung der Beine, des Körpers oder der Arme des Schützen bewirkt, ist verboten.</a:t>
            </a:r>
          </a:p>
          <a:p>
            <a:pPr eaLnBrk="1" hangingPunct="1">
              <a:defRPr/>
            </a:pPr>
            <a:endParaRPr lang="de-DE" altLang="de-DE" dirty="0"/>
          </a:p>
          <a:p>
            <a:pPr eaLnBrk="1" hangingPunct="1">
              <a:defRPr/>
            </a:pPr>
            <a:r>
              <a:rPr lang="de-DE" altLang="de-DE" dirty="0"/>
              <a:t>2. Ein Handschuh, der das Handgelenk nicht verdeckt ist bei allen Pistolen/Revolverwettbewerben erlaubt.</a:t>
            </a:r>
          </a:p>
          <a:p>
            <a:pPr eaLnBrk="1" hangingPunct="1">
              <a:defRPr/>
            </a:pPr>
            <a:endParaRPr lang="de-DE" altLang="de-DE" dirty="0"/>
          </a:p>
          <a:p>
            <a:pPr eaLnBrk="1" hangingPunct="1">
              <a:defRPr/>
            </a:pPr>
            <a:r>
              <a:rPr lang="de-DE" altLang="de-DE" dirty="0"/>
              <a:t>3. Es dürfen nur Halbschuhe getragen werden, bei denen der Knöchel völlig frei ist.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56928D39-7A8D-4660-AC3E-C59170F1C771}"/>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pic>
        <p:nvPicPr>
          <p:cNvPr id="3" name="Picture 4">
            <a:extLst>
              <a:ext uri="{FF2B5EF4-FFF2-40B4-BE49-F238E27FC236}">
                <a16:creationId xmlns:a16="http://schemas.microsoft.com/office/drawing/2014/main" id="{52EA74F7-704E-4366-8830-E1361F87A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4619625"/>
            <a:ext cx="2071687" cy="186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4">
            <a:extLst>
              <a:ext uri="{FF2B5EF4-FFF2-40B4-BE49-F238E27FC236}">
                <a16:creationId xmlns:a16="http://schemas.microsoft.com/office/drawing/2014/main" id="{4D6A97BE-6AD9-4B86-9B6C-22A14C389D20}"/>
              </a:ext>
            </a:extLst>
          </p:cNvPr>
          <p:cNvCxnSpPr/>
          <p:nvPr/>
        </p:nvCxnSpPr>
        <p:spPr>
          <a:xfrm flipV="1">
            <a:off x="1719263" y="4619625"/>
            <a:ext cx="2071687" cy="1847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0F0AAC25-10FA-49BF-8FE5-FA6AE41099F1}"/>
              </a:ext>
            </a:extLst>
          </p:cNvPr>
          <p:cNvCxnSpPr/>
          <p:nvPr/>
        </p:nvCxnSpPr>
        <p:spPr>
          <a:xfrm flipH="1" flipV="1">
            <a:off x="1719263" y="4619625"/>
            <a:ext cx="2071687" cy="18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6262" name="Rechteck 15">
            <a:extLst>
              <a:ext uri="{FF2B5EF4-FFF2-40B4-BE49-F238E27FC236}">
                <a16:creationId xmlns:a16="http://schemas.microsoft.com/office/drawing/2014/main" id="{3F9D0D4E-4D91-4845-A96A-C1DBE52099F3}"/>
              </a:ext>
            </a:extLst>
          </p:cNvPr>
          <p:cNvSpPr>
            <a:spLocks noChangeArrowheads="1"/>
          </p:cNvSpPr>
          <p:nvPr/>
        </p:nvSpPr>
        <p:spPr bwMode="auto">
          <a:xfrm>
            <a:off x="379413" y="1716088"/>
            <a:ext cx="833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dirty="0"/>
              <a:t>4. Die Benutzung von Holstern ist verboten</a:t>
            </a:r>
          </a:p>
          <a:p>
            <a:pPr eaLnBrk="1" hangingPunct="1"/>
            <a:endParaRPr lang="de-DE" altLang="de-DE" dirty="0"/>
          </a:p>
          <a:p>
            <a:pPr eaLnBrk="1" hangingPunct="1"/>
            <a:r>
              <a:rPr lang="de-DE" altLang="de-DE" dirty="0"/>
              <a:t>5. </a:t>
            </a:r>
            <a:r>
              <a:rPr lang="de-DE" altLang="de-DE" b="1" u="sng" dirty="0"/>
              <a:t>Aus Sicherheitsgründen muss bei den Feuerwaffen geschlossenes       Schuhwerk getragen werden. Knöchel frei!</a:t>
            </a:r>
            <a:endParaRPr lang="de-DE" altLang="de-DE" dirty="0"/>
          </a:p>
        </p:txBody>
      </p:sp>
      <p:sp>
        <p:nvSpPr>
          <p:cNvPr id="96263" name="Rechteck 16">
            <a:extLst>
              <a:ext uri="{FF2B5EF4-FFF2-40B4-BE49-F238E27FC236}">
                <a16:creationId xmlns:a16="http://schemas.microsoft.com/office/drawing/2014/main" id="{B481E5D8-2F91-48D7-8825-FB5164378056}"/>
              </a:ext>
            </a:extLst>
          </p:cNvPr>
          <p:cNvSpPr>
            <a:spLocks noChangeArrowheads="1"/>
          </p:cNvSpPr>
          <p:nvPr/>
        </p:nvSpPr>
        <p:spPr bwMode="auto">
          <a:xfrm>
            <a:off x="379413" y="3141663"/>
            <a:ext cx="83343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a:t>Vor allem im Sommer kommen viele Schützen in Sandalen (Bei Frauen heißen Schuhe ja oft anders) zum Schießen. Da heiße Patronenhülsen in das offene Schuhwerk fallen können und dadurch der Schütze erschrickt etc. kann die Waffe aus der Schussrichtung auf etwas anderes zeigen. Um dies zu vermeiden wurde der Punkt in die Sportordnung aufgenommen.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4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2E44EFDA-FC81-4DEE-8975-36CFB16A27EF}"/>
              </a:ext>
            </a:extLst>
          </p:cNvPr>
          <p:cNvSpPr txBox="1"/>
          <p:nvPr/>
        </p:nvSpPr>
        <p:spPr>
          <a:xfrm>
            <a:off x="704850" y="1239838"/>
            <a:ext cx="6819900" cy="739775"/>
          </a:xfrm>
          <a:prstGeom prst="rect">
            <a:avLst/>
          </a:prstGeom>
        </p:spPr>
        <p:txBody>
          <a:bodyPr lIns="0" tIns="0" rIns="0" bIns="0">
            <a:spAutoFit/>
          </a:bodyPr>
          <a:lstStyle/>
          <a:p>
            <a:pPr algn="ctr">
              <a:defRPr/>
            </a:pPr>
            <a:r>
              <a:rPr lang="de-DE" sz="2400" b="1" dirty="0">
                <a:solidFill>
                  <a:srgbClr val="FF0000"/>
                </a:solidFill>
                <a:effectLst>
                  <a:outerShdw blurRad="38100" dist="38100" dir="2700000" algn="tl">
                    <a:srgbClr val="000000">
                      <a:alpha val="43137"/>
                    </a:srgbClr>
                  </a:outerShdw>
                </a:effectLst>
                <a:latin typeface="Arial" charset="0"/>
              </a:rPr>
              <a:t>Immer ALLE Mitglieder zeitnah</a:t>
            </a:r>
          </a:p>
          <a:p>
            <a:pPr algn="ctr">
              <a:defRPr/>
            </a:pPr>
            <a:r>
              <a:rPr lang="de-DE" sz="2400" b="1" dirty="0">
                <a:solidFill>
                  <a:srgbClr val="FF0000"/>
                </a:solidFill>
                <a:effectLst>
                  <a:outerShdw blurRad="38100" dist="38100" dir="2700000" algn="tl">
                    <a:srgbClr val="000000">
                      <a:alpha val="43137"/>
                    </a:srgbClr>
                  </a:outerShdw>
                </a:effectLst>
                <a:latin typeface="Arial" charset="0"/>
              </a:rPr>
              <a:t>beim BSSB melden!</a:t>
            </a:r>
          </a:p>
        </p:txBody>
      </p:sp>
      <p:sp>
        <p:nvSpPr>
          <p:cNvPr id="3" name="Textfeld 2">
            <a:extLst>
              <a:ext uri="{FF2B5EF4-FFF2-40B4-BE49-F238E27FC236}">
                <a16:creationId xmlns:a16="http://schemas.microsoft.com/office/drawing/2014/main" id="{AB0F89AA-314F-4280-B7A4-3FEF7C00FA49}"/>
              </a:ext>
            </a:extLst>
          </p:cNvPr>
          <p:cNvSpPr txBox="1"/>
          <p:nvPr/>
        </p:nvSpPr>
        <p:spPr>
          <a:xfrm>
            <a:off x="352425" y="2125663"/>
            <a:ext cx="8537575" cy="4032250"/>
          </a:xfrm>
          <a:prstGeom prst="rect">
            <a:avLst/>
          </a:prstGeom>
          <a:solidFill>
            <a:srgbClr val="92D050"/>
          </a:solidFill>
        </p:spPr>
        <p:txBody>
          <a:bodyPr>
            <a:spAutoFit/>
          </a:bodyPr>
          <a:lstStyle/>
          <a:p>
            <a:pPr algn="ctr">
              <a:defRPr/>
            </a:pPr>
            <a:r>
              <a:rPr lang="de-DE" dirty="0">
                <a:latin typeface="Arial" charset="0"/>
              </a:rPr>
              <a:t>Wenn nicht gemeldete Mitglieder am Schießen teilnehmen und </a:t>
            </a:r>
          </a:p>
          <a:p>
            <a:pPr algn="ctr">
              <a:defRPr/>
            </a:pPr>
            <a:r>
              <a:rPr lang="de-DE" dirty="0">
                <a:latin typeface="Arial" charset="0"/>
              </a:rPr>
              <a:t>diese keine Tagesversicherung nachweisen können, wird die</a:t>
            </a:r>
          </a:p>
          <a:p>
            <a:pPr algn="ctr">
              <a:defRPr/>
            </a:pPr>
            <a:endParaRPr lang="de-DE" dirty="0">
              <a:latin typeface="Arial" charset="0"/>
            </a:endParaRPr>
          </a:p>
          <a:p>
            <a:pPr algn="ctr">
              <a:defRPr/>
            </a:pPr>
            <a:r>
              <a:rPr lang="de-DE" sz="2400" b="1" dirty="0">
                <a:effectLst>
                  <a:outerShdw blurRad="38100" dist="38100" dir="2700000" algn="tl">
                    <a:srgbClr val="000000">
                      <a:alpha val="43137"/>
                    </a:srgbClr>
                  </a:outerShdw>
                </a:effectLst>
                <a:latin typeface="Arial" charset="0"/>
              </a:rPr>
              <a:t>Schießstätte </a:t>
            </a:r>
            <a:r>
              <a:rPr lang="de-DE" sz="2400" b="1" u="sng" dirty="0">
                <a:solidFill>
                  <a:srgbClr val="FF0000"/>
                </a:solidFill>
                <a:effectLst>
                  <a:outerShdw blurRad="38100" dist="38100" dir="2700000" algn="tl">
                    <a:srgbClr val="000000">
                      <a:alpha val="43137"/>
                    </a:srgbClr>
                  </a:outerShdw>
                </a:effectLst>
                <a:latin typeface="Arial" charset="0"/>
              </a:rPr>
              <a:t>illegal</a:t>
            </a:r>
            <a:r>
              <a:rPr lang="de-DE" sz="2400" b="1" dirty="0">
                <a:effectLst>
                  <a:outerShdw blurRad="38100" dist="38100" dir="2700000" algn="tl">
                    <a:srgbClr val="000000">
                      <a:alpha val="43137"/>
                    </a:srgbClr>
                  </a:outerShdw>
                </a:effectLst>
                <a:latin typeface="Arial" charset="0"/>
              </a:rPr>
              <a:t> betrieben!</a:t>
            </a:r>
          </a:p>
          <a:p>
            <a:pPr algn="ctr">
              <a:defRPr/>
            </a:pPr>
            <a:r>
              <a:rPr lang="de-DE" sz="2400" b="1" dirty="0">
                <a:effectLst>
                  <a:outerShdw blurRad="38100" dist="38100" dir="2700000" algn="tl">
                    <a:srgbClr val="000000">
                      <a:alpha val="43137"/>
                    </a:srgbClr>
                  </a:outerShdw>
                </a:effectLst>
                <a:latin typeface="Arial" charset="0"/>
              </a:rPr>
              <a:t>Es liegt KEIN Versicherungsschutz vor!</a:t>
            </a:r>
          </a:p>
          <a:p>
            <a:pPr algn="ctr">
              <a:defRPr/>
            </a:pPr>
            <a:endParaRPr lang="de-DE" dirty="0">
              <a:latin typeface="Arial" charset="0"/>
            </a:endParaRPr>
          </a:p>
          <a:p>
            <a:pPr algn="ctr">
              <a:defRPr/>
            </a:pPr>
            <a:r>
              <a:rPr lang="de-DE" dirty="0">
                <a:latin typeface="Arial" charset="0"/>
              </a:rPr>
              <a:t>Der Schützenmeister trägt die volle Verantwortung!</a:t>
            </a:r>
          </a:p>
          <a:p>
            <a:pPr algn="ctr">
              <a:defRPr/>
            </a:pPr>
            <a:endParaRPr lang="de-DE" dirty="0">
              <a:latin typeface="Arial" charset="0"/>
            </a:endParaRPr>
          </a:p>
          <a:p>
            <a:pPr algn="ctr">
              <a:defRPr/>
            </a:pPr>
            <a:r>
              <a:rPr lang="de-DE" sz="2000" dirty="0">
                <a:latin typeface="Arial" charset="0"/>
              </a:rPr>
              <a:t>Bitte meldet </a:t>
            </a:r>
            <a:r>
              <a:rPr lang="de-DE" sz="2000" b="1" dirty="0">
                <a:effectLst>
                  <a:outerShdw blurRad="38100" dist="38100" dir="2700000" algn="tl">
                    <a:srgbClr val="000000">
                      <a:alpha val="43137"/>
                    </a:srgbClr>
                  </a:outerShdw>
                </a:effectLst>
                <a:latin typeface="Arial" charset="0"/>
              </a:rPr>
              <a:t>ALLE</a:t>
            </a:r>
            <a:r>
              <a:rPr lang="de-DE" sz="2000" dirty="0">
                <a:effectLst>
                  <a:outerShdw blurRad="38100" dist="38100" dir="2700000" algn="tl">
                    <a:srgbClr val="000000">
                      <a:alpha val="43137"/>
                    </a:srgbClr>
                  </a:outerShdw>
                </a:effectLst>
                <a:latin typeface="Arial" charset="0"/>
              </a:rPr>
              <a:t> </a:t>
            </a:r>
            <a:r>
              <a:rPr lang="de-DE" sz="2000" dirty="0">
                <a:latin typeface="Arial" charset="0"/>
              </a:rPr>
              <a:t>Mitglieder sofort beim BSSB an (Onlinemelder)!</a:t>
            </a:r>
          </a:p>
          <a:p>
            <a:pPr algn="ctr">
              <a:defRPr/>
            </a:pPr>
            <a:endParaRPr lang="de-DE" sz="2000" dirty="0">
              <a:latin typeface="Arial" charset="0"/>
            </a:endParaRPr>
          </a:p>
          <a:p>
            <a:pPr algn="ctr">
              <a:defRPr/>
            </a:pPr>
            <a:r>
              <a:rPr lang="de-DE" sz="2000" dirty="0">
                <a:latin typeface="Arial" charset="0"/>
              </a:rPr>
              <a:t>Tagesversicherung </a:t>
            </a:r>
            <a:r>
              <a:rPr lang="de-DE" sz="2000" b="1" dirty="0">
                <a:latin typeface="Arial" charset="0"/>
              </a:rPr>
              <a:t>muss </a:t>
            </a:r>
            <a:r>
              <a:rPr lang="de-DE" sz="2000" b="1" dirty="0">
                <a:solidFill>
                  <a:srgbClr val="FF0000"/>
                </a:solidFill>
                <a:latin typeface="Arial" charset="0"/>
              </a:rPr>
              <a:t>vor dem Schießen </a:t>
            </a:r>
            <a:r>
              <a:rPr lang="de-DE" sz="2000" b="1" dirty="0">
                <a:latin typeface="Arial" charset="0"/>
              </a:rPr>
              <a:t>ausgestellt werden</a:t>
            </a:r>
            <a:endParaRPr lang="de-DE" sz="2000" dirty="0">
              <a:latin typeface="Arial" charset="0"/>
            </a:endParaRPr>
          </a:p>
          <a:p>
            <a:pPr algn="ctr">
              <a:defRPr/>
            </a:pPr>
            <a:r>
              <a:rPr lang="de-DE" sz="2000" dirty="0">
                <a:latin typeface="Arial" charset="0"/>
              </a:rPr>
              <a:t>und muss vom Teilnehmer vorher unterschrieben sein. Abschnitt aushändigen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93721569-D1E6-46E2-9F5C-E41EF2259C4D}"/>
              </a:ext>
            </a:extLst>
          </p:cNvPr>
          <p:cNvSpPr txBox="1">
            <a:spLocks noChangeArrowheads="1"/>
          </p:cNvSpPr>
          <p:nvPr/>
        </p:nvSpPr>
        <p:spPr bwMode="auto">
          <a:xfrm>
            <a:off x="566738" y="681038"/>
            <a:ext cx="526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a:solidFill>
                  <a:srgbClr val="FFC000"/>
                </a:solidFill>
              </a:rPr>
              <a:t>Mitgliederstände des Deutschen Schützenbundes</a:t>
            </a:r>
          </a:p>
        </p:txBody>
      </p:sp>
      <p:sp>
        <p:nvSpPr>
          <p:cNvPr id="18435" name="Text Box 3">
            <a:extLst>
              <a:ext uri="{FF2B5EF4-FFF2-40B4-BE49-F238E27FC236}">
                <a16:creationId xmlns:a16="http://schemas.microsoft.com/office/drawing/2014/main" id="{2AFDCE2A-FA73-4F9E-B6FD-12D78034B9DE}"/>
              </a:ext>
            </a:extLst>
          </p:cNvPr>
          <p:cNvSpPr txBox="1">
            <a:spLocks noChangeArrowheads="1"/>
          </p:cNvSpPr>
          <p:nvPr/>
        </p:nvSpPr>
        <p:spPr bwMode="auto">
          <a:xfrm>
            <a:off x="541338" y="1600200"/>
            <a:ext cx="23749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b="1">
                <a:solidFill>
                  <a:srgbClr val="0070C0"/>
                </a:solidFill>
              </a:rPr>
              <a:t>Bayerischer Sportschützenbund</a:t>
            </a:r>
          </a:p>
        </p:txBody>
      </p:sp>
      <p:sp>
        <p:nvSpPr>
          <p:cNvPr id="18436" name="Text Box 4">
            <a:extLst>
              <a:ext uri="{FF2B5EF4-FFF2-40B4-BE49-F238E27FC236}">
                <a16:creationId xmlns:a16="http://schemas.microsoft.com/office/drawing/2014/main" id="{37FA6264-E20F-449F-960E-D662C672170D}"/>
              </a:ext>
            </a:extLst>
          </p:cNvPr>
          <p:cNvSpPr txBox="1">
            <a:spLocks noChangeArrowheads="1"/>
          </p:cNvSpPr>
          <p:nvPr/>
        </p:nvSpPr>
        <p:spPr bwMode="auto">
          <a:xfrm>
            <a:off x="539750" y="2752725"/>
            <a:ext cx="2376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Brandenburgischer  Schützenbund</a:t>
            </a:r>
          </a:p>
        </p:txBody>
      </p:sp>
      <p:sp>
        <p:nvSpPr>
          <p:cNvPr id="18437" name="Text Box 5">
            <a:extLst>
              <a:ext uri="{FF2B5EF4-FFF2-40B4-BE49-F238E27FC236}">
                <a16:creationId xmlns:a16="http://schemas.microsoft.com/office/drawing/2014/main" id="{A8B94AB0-7BAB-4ED0-B99D-B0220865E3BD}"/>
              </a:ext>
            </a:extLst>
          </p:cNvPr>
          <p:cNvSpPr txBox="1">
            <a:spLocks noChangeArrowheads="1"/>
          </p:cNvSpPr>
          <p:nvPr/>
        </p:nvSpPr>
        <p:spPr bwMode="auto">
          <a:xfrm>
            <a:off x="539750" y="1023938"/>
            <a:ext cx="223202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Badischer Schützenverband</a:t>
            </a:r>
          </a:p>
        </p:txBody>
      </p:sp>
      <p:sp>
        <p:nvSpPr>
          <p:cNvPr id="18438" name="Text Box 6">
            <a:extLst>
              <a:ext uri="{FF2B5EF4-FFF2-40B4-BE49-F238E27FC236}">
                <a16:creationId xmlns:a16="http://schemas.microsoft.com/office/drawing/2014/main" id="{2AC8C240-3FDF-4A58-8BF6-84D447733045}"/>
              </a:ext>
            </a:extLst>
          </p:cNvPr>
          <p:cNvSpPr txBox="1">
            <a:spLocks noChangeArrowheads="1"/>
          </p:cNvSpPr>
          <p:nvPr/>
        </p:nvSpPr>
        <p:spPr bwMode="auto">
          <a:xfrm>
            <a:off x="539750" y="2176463"/>
            <a:ext cx="25193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Schützenverband Berlin-Brandenburg</a:t>
            </a:r>
          </a:p>
        </p:txBody>
      </p:sp>
      <p:sp>
        <p:nvSpPr>
          <p:cNvPr id="18439" name="Text Box 7">
            <a:extLst>
              <a:ext uri="{FF2B5EF4-FFF2-40B4-BE49-F238E27FC236}">
                <a16:creationId xmlns:a16="http://schemas.microsoft.com/office/drawing/2014/main" id="{120F43D7-0663-4576-B208-0EAA719462E1}"/>
              </a:ext>
            </a:extLst>
          </p:cNvPr>
          <p:cNvSpPr txBox="1">
            <a:spLocks noChangeArrowheads="1"/>
          </p:cNvSpPr>
          <p:nvPr/>
        </p:nvSpPr>
        <p:spPr bwMode="auto">
          <a:xfrm>
            <a:off x="539750" y="3322638"/>
            <a:ext cx="27368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Schützenverband Hamburg u. Umgebung</a:t>
            </a:r>
          </a:p>
        </p:txBody>
      </p:sp>
      <p:sp>
        <p:nvSpPr>
          <p:cNvPr id="18440" name="Text Box 8">
            <a:extLst>
              <a:ext uri="{FF2B5EF4-FFF2-40B4-BE49-F238E27FC236}">
                <a16:creationId xmlns:a16="http://schemas.microsoft.com/office/drawing/2014/main" id="{D837A54F-2CBC-436C-B8C1-C2351AB33070}"/>
              </a:ext>
            </a:extLst>
          </p:cNvPr>
          <p:cNvSpPr txBox="1">
            <a:spLocks noChangeArrowheads="1"/>
          </p:cNvSpPr>
          <p:nvPr/>
        </p:nvSpPr>
        <p:spPr bwMode="auto">
          <a:xfrm>
            <a:off x="539750" y="3903663"/>
            <a:ext cx="20875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8000"/>
                </a:solidFill>
              </a:rPr>
              <a:t>Hessischer Schützenverband</a:t>
            </a:r>
          </a:p>
        </p:txBody>
      </p:sp>
      <p:sp>
        <p:nvSpPr>
          <p:cNvPr id="18441" name="Text Box 9">
            <a:extLst>
              <a:ext uri="{FF2B5EF4-FFF2-40B4-BE49-F238E27FC236}">
                <a16:creationId xmlns:a16="http://schemas.microsoft.com/office/drawing/2014/main" id="{CF4C3C8A-3E65-4A08-8B26-66612038A55B}"/>
              </a:ext>
            </a:extLst>
          </p:cNvPr>
          <p:cNvSpPr txBox="1">
            <a:spLocks noChangeArrowheads="1"/>
          </p:cNvSpPr>
          <p:nvPr/>
        </p:nvSpPr>
        <p:spPr bwMode="auto">
          <a:xfrm>
            <a:off x="539750" y="4479925"/>
            <a:ext cx="30241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t>Landesschützenverband Mecklenburg-Vorpommern</a:t>
            </a:r>
          </a:p>
        </p:txBody>
      </p:sp>
      <p:sp>
        <p:nvSpPr>
          <p:cNvPr id="18442" name="Text Box 10">
            <a:extLst>
              <a:ext uri="{FF2B5EF4-FFF2-40B4-BE49-F238E27FC236}">
                <a16:creationId xmlns:a16="http://schemas.microsoft.com/office/drawing/2014/main" id="{63C2FFA5-7378-4F99-BD7E-03B88D3E722A}"/>
              </a:ext>
            </a:extLst>
          </p:cNvPr>
          <p:cNvSpPr txBox="1">
            <a:spLocks noChangeArrowheads="1"/>
          </p:cNvSpPr>
          <p:nvPr/>
        </p:nvSpPr>
        <p:spPr bwMode="auto">
          <a:xfrm>
            <a:off x="539750" y="5632450"/>
            <a:ext cx="237648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Norddeutscher Schützenbund</a:t>
            </a:r>
          </a:p>
        </p:txBody>
      </p:sp>
      <p:sp>
        <p:nvSpPr>
          <p:cNvPr id="18443" name="Text Box 11">
            <a:extLst>
              <a:ext uri="{FF2B5EF4-FFF2-40B4-BE49-F238E27FC236}">
                <a16:creationId xmlns:a16="http://schemas.microsoft.com/office/drawing/2014/main" id="{9384FC3D-6920-4694-BF1B-FB608C79FE21}"/>
              </a:ext>
            </a:extLst>
          </p:cNvPr>
          <p:cNvSpPr txBox="1">
            <a:spLocks noChangeArrowheads="1"/>
          </p:cNvSpPr>
          <p:nvPr/>
        </p:nvSpPr>
        <p:spPr bwMode="auto">
          <a:xfrm>
            <a:off x="539750" y="5051425"/>
            <a:ext cx="28797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8000"/>
                </a:solidFill>
              </a:rPr>
              <a:t>Niedersächsischer Sportschützenverband</a:t>
            </a:r>
          </a:p>
        </p:txBody>
      </p:sp>
      <p:sp>
        <p:nvSpPr>
          <p:cNvPr id="18444" name="Text Box 12">
            <a:extLst>
              <a:ext uri="{FF2B5EF4-FFF2-40B4-BE49-F238E27FC236}">
                <a16:creationId xmlns:a16="http://schemas.microsoft.com/office/drawing/2014/main" id="{FAA947B8-5878-47F7-97FB-0CF832FB2E3C}"/>
              </a:ext>
            </a:extLst>
          </p:cNvPr>
          <p:cNvSpPr txBox="1">
            <a:spLocks noChangeArrowheads="1"/>
          </p:cNvSpPr>
          <p:nvPr/>
        </p:nvSpPr>
        <p:spPr bwMode="auto">
          <a:xfrm>
            <a:off x="539750" y="6016625"/>
            <a:ext cx="2663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8000"/>
                </a:solidFill>
              </a:rPr>
              <a:t>Nordwestdeutscher Schützenbund</a:t>
            </a:r>
          </a:p>
        </p:txBody>
      </p:sp>
      <p:sp>
        <p:nvSpPr>
          <p:cNvPr id="18445" name="Text Box 13">
            <a:extLst>
              <a:ext uri="{FF2B5EF4-FFF2-40B4-BE49-F238E27FC236}">
                <a16:creationId xmlns:a16="http://schemas.microsoft.com/office/drawing/2014/main" id="{BCAEDC87-8A9A-4228-A8E2-C3AFD5C4390E}"/>
              </a:ext>
            </a:extLst>
          </p:cNvPr>
          <p:cNvSpPr txBox="1">
            <a:spLocks noChangeArrowheads="1"/>
          </p:cNvSpPr>
          <p:nvPr/>
        </p:nvSpPr>
        <p:spPr bwMode="auto">
          <a:xfrm>
            <a:off x="5076825" y="1019175"/>
            <a:ext cx="18716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70C0"/>
                </a:solidFill>
              </a:rPr>
              <a:t>Oberpfälzer Schützenbund</a:t>
            </a:r>
          </a:p>
        </p:txBody>
      </p:sp>
      <p:sp>
        <p:nvSpPr>
          <p:cNvPr id="18446" name="Text Box 14">
            <a:extLst>
              <a:ext uri="{FF2B5EF4-FFF2-40B4-BE49-F238E27FC236}">
                <a16:creationId xmlns:a16="http://schemas.microsoft.com/office/drawing/2014/main" id="{B043E4C3-0246-41F7-BA17-B70A2D6FE754}"/>
              </a:ext>
            </a:extLst>
          </p:cNvPr>
          <p:cNvSpPr txBox="1">
            <a:spLocks noChangeArrowheads="1"/>
          </p:cNvSpPr>
          <p:nvPr/>
        </p:nvSpPr>
        <p:spPr bwMode="auto">
          <a:xfrm>
            <a:off x="5076825" y="1600200"/>
            <a:ext cx="2376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Pfälzischer Sportschützenbund</a:t>
            </a:r>
          </a:p>
        </p:txBody>
      </p:sp>
      <p:sp>
        <p:nvSpPr>
          <p:cNvPr id="18447" name="Text Box 15">
            <a:extLst>
              <a:ext uri="{FF2B5EF4-FFF2-40B4-BE49-F238E27FC236}">
                <a16:creationId xmlns:a16="http://schemas.microsoft.com/office/drawing/2014/main" id="{A227DF47-85F3-48FD-B45E-57BE00F6294E}"/>
              </a:ext>
            </a:extLst>
          </p:cNvPr>
          <p:cNvSpPr txBox="1">
            <a:spLocks noChangeArrowheads="1"/>
          </p:cNvSpPr>
          <p:nvPr/>
        </p:nvSpPr>
        <p:spPr bwMode="auto">
          <a:xfrm>
            <a:off x="5076825" y="2176463"/>
            <a:ext cx="17287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0099"/>
                </a:solidFill>
              </a:rPr>
              <a:t>Rheinischer Schützenbund</a:t>
            </a:r>
          </a:p>
        </p:txBody>
      </p:sp>
      <p:sp>
        <p:nvSpPr>
          <p:cNvPr id="18448" name="Text Box 16">
            <a:extLst>
              <a:ext uri="{FF2B5EF4-FFF2-40B4-BE49-F238E27FC236}">
                <a16:creationId xmlns:a16="http://schemas.microsoft.com/office/drawing/2014/main" id="{DF752D01-CEDC-44F9-88F1-D85249D04DD2}"/>
              </a:ext>
            </a:extLst>
          </p:cNvPr>
          <p:cNvSpPr txBox="1">
            <a:spLocks noChangeArrowheads="1"/>
          </p:cNvSpPr>
          <p:nvPr/>
        </p:nvSpPr>
        <p:spPr bwMode="auto">
          <a:xfrm>
            <a:off x="5076825" y="2752725"/>
            <a:ext cx="230505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Schützenverband    Saar</a:t>
            </a:r>
          </a:p>
        </p:txBody>
      </p:sp>
      <p:sp>
        <p:nvSpPr>
          <p:cNvPr id="18449" name="Text Box 17">
            <a:extLst>
              <a:ext uri="{FF2B5EF4-FFF2-40B4-BE49-F238E27FC236}">
                <a16:creationId xmlns:a16="http://schemas.microsoft.com/office/drawing/2014/main" id="{117C42AC-400C-4369-860E-41680B7F0F28}"/>
              </a:ext>
            </a:extLst>
          </p:cNvPr>
          <p:cNvSpPr txBox="1">
            <a:spLocks noChangeArrowheads="1"/>
          </p:cNvSpPr>
          <p:nvPr/>
        </p:nvSpPr>
        <p:spPr bwMode="auto">
          <a:xfrm>
            <a:off x="5076825" y="3328988"/>
            <a:ext cx="252095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Sächsischer Schützenbund</a:t>
            </a:r>
          </a:p>
        </p:txBody>
      </p:sp>
      <p:sp>
        <p:nvSpPr>
          <p:cNvPr id="18450" name="Text Box 18">
            <a:extLst>
              <a:ext uri="{FF2B5EF4-FFF2-40B4-BE49-F238E27FC236}">
                <a16:creationId xmlns:a16="http://schemas.microsoft.com/office/drawing/2014/main" id="{352B2189-0801-43EF-B9AC-BB87E45B31DB}"/>
              </a:ext>
            </a:extLst>
          </p:cNvPr>
          <p:cNvSpPr txBox="1">
            <a:spLocks noChangeArrowheads="1"/>
          </p:cNvSpPr>
          <p:nvPr/>
        </p:nvSpPr>
        <p:spPr bwMode="auto">
          <a:xfrm>
            <a:off x="5076825" y="3898900"/>
            <a:ext cx="2592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Landesschützenverband  Sachsen-Anhalt</a:t>
            </a:r>
          </a:p>
        </p:txBody>
      </p:sp>
      <p:sp>
        <p:nvSpPr>
          <p:cNvPr id="18451" name="Text Box 19">
            <a:extLst>
              <a:ext uri="{FF2B5EF4-FFF2-40B4-BE49-F238E27FC236}">
                <a16:creationId xmlns:a16="http://schemas.microsoft.com/office/drawing/2014/main" id="{B6CF159F-C3E7-47CA-B2D7-D9DC7C469809}"/>
              </a:ext>
            </a:extLst>
          </p:cNvPr>
          <p:cNvSpPr txBox="1">
            <a:spLocks noChangeArrowheads="1"/>
          </p:cNvSpPr>
          <p:nvPr/>
        </p:nvSpPr>
        <p:spPr bwMode="auto">
          <a:xfrm>
            <a:off x="5076825" y="5056188"/>
            <a:ext cx="18018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Thüringer  Schützenbund</a:t>
            </a:r>
          </a:p>
        </p:txBody>
      </p:sp>
      <p:sp>
        <p:nvSpPr>
          <p:cNvPr id="18452" name="Text Box 20">
            <a:extLst>
              <a:ext uri="{FF2B5EF4-FFF2-40B4-BE49-F238E27FC236}">
                <a16:creationId xmlns:a16="http://schemas.microsoft.com/office/drawing/2014/main" id="{C2E46794-17A0-4835-B70B-69297409C46E}"/>
              </a:ext>
            </a:extLst>
          </p:cNvPr>
          <p:cNvSpPr txBox="1">
            <a:spLocks noChangeArrowheads="1"/>
          </p:cNvSpPr>
          <p:nvPr/>
        </p:nvSpPr>
        <p:spPr bwMode="auto">
          <a:xfrm>
            <a:off x="5076825" y="5627688"/>
            <a:ext cx="23050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0099"/>
                </a:solidFill>
              </a:rPr>
              <a:t>Westfälischer  Schützenbund</a:t>
            </a:r>
          </a:p>
        </p:txBody>
      </p:sp>
      <p:sp>
        <p:nvSpPr>
          <p:cNvPr id="18453" name="Text Box 21">
            <a:extLst>
              <a:ext uri="{FF2B5EF4-FFF2-40B4-BE49-F238E27FC236}">
                <a16:creationId xmlns:a16="http://schemas.microsoft.com/office/drawing/2014/main" id="{B5769FB2-B71B-4B4B-8AEE-448FB3776DB5}"/>
              </a:ext>
            </a:extLst>
          </p:cNvPr>
          <p:cNvSpPr txBox="1">
            <a:spLocks noChangeArrowheads="1"/>
          </p:cNvSpPr>
          <p:nvPr/>
        </p:nvSpPr>
        <p:spPr bwMode="auto">
          <a:xfrm>
            <a:off x="5076825" y="6021388"/>
            <a:ext cx="25193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000099"/>
                </a:solidFill>
              </a:rPr>
              <a:t>Württembergischer Schützenverband</a:t>
            </a:r>
          </a:p>
        </p:txBody>
      </p:sp>
      <p:sp>
        <p:nvSpPr>
          <p:cNvPr id="18454" name="Text Box 22">
            <a:extLst>
              <a:ext uri="{FF2B5EF4-FFF2-40B4-BE49-F238E27FC236}">
                <a16:creationId xmlns:a16="http://schemas.microsoft.com/office/drawing/2014/main" id="{3D0042D4-9584-427F-B9FE-730AC29FDE61}"/>
              </a:ext>
            </a:extLst>
          </p:cNvPr>
          <p:cNvSpPr txBox="1">
            <a:spLocks noChangeArrowheads="1"/>
          </p:cNvSpPr>
          <p:nvPr/>
        </p:nvSpPr>
        <p:spPr bwMode="auto">
          <a:xfrm>
            <a:off x="5076825" y="4475163"/>
            <a:ext cx="24479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200" b="1">
                <a:solidFill>
                  <a:srgbClr val="CC0000"/>
                </a:solidFill>
              </a:rPr>
              <a:t>Südbadischer Sportschützenverband</a:t>
            </a:r>
          </a:p>
        </p:txBody>
      </p:sp>
      <p:sp>
        <p:nvSpPr>
          <p:cNvPr id="18455" name="Text Box 23">
            <a:extLst>
              <a:ext uri="{FF2B5EF4-FFF2-40B4-BE49-F238E27FC236}">
                <a16:creationId xmlns:a16="http://schemas.microsoft.com/office/drawing/2014/main" id="{448BFE9D-330B-4638-B074-22BAD6D2B31E}"/>
              </a:ext>
            </a:extLst>
          </p:cNvPr>
          <p:cNvSpPr txBox="1">
            <a:spLocks noChangeArrowheads="1"/>
          </p:cNvSpPr>
          <p:nvPr/>
        </p:nvSpPr>
        <p:spPr bwMode="auto">
          <a:xfrm>
            <a:off x="7316788" y="1665288"/>
            <a:ext cx="65246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22.686</a:t>
            </a:r>
          </a:p>
        </p:txBody>
      </p:sp>
      <p:sp>
        <p:nvSpPr>
          <p:cNvPr id="18456" name="Text Box 24">
            <a:extLst>
              <a:ext uri="{FF2B5EF4-FFF2-40B4-BE49-F238E27FC236}">
                <a16:creationId xmlns:a16="http://schemas.microsoft.com/office/drawing/2014/main" id="{60C1CD19-2677-4C55-9EB9-FB649D94ADF3}"/>
              </a:ext>
            </a:extLst>
          </p:cNvPr>
          <p:cNvSpPr txBox="1">
            <a:spLocks noChangeArrowheads="1"/>
          </p:cNvSpPr>
          <p:nvPr/>
        </p:nvSpPr>
        <p:spPr bwMode="auto">
          <a:xfrm>
            <a:off x="7329488" y="4545013"/>
            <a:ext cx="65246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38.271</a:t>
            </a:r>
          </a:p>
        </p:txBody>
      </p:sp>
      <p:sp>
        <p:nvSpPr>
          <p:cNvPr id="18457" name="Text Box 25">
            <a:extLst>
              <a:ext uri="{FF2B5EF4-FFF2-40B4-BE49-F238E27FC236}">
                <a16:creationId xmlns:a16="http://schemas.microsoft.com/office/drawing/2014/main" id="{9B208FCD-210C-46CD-A999-C22BED44B946}"/>
              </a:ext>
            </a:extLst>
          </p:cNvPr>
          <p:cNvSpPr txBox="1">
            <a:spLocks noChangeArrowheads="1"/>
          </p:cNvSpPr>
          <p:nvPr/>
        </p:nvSpPr>
        <p:spPr bwMode="auto">
          <a:xfrm>
            <a:off x="7364413" y="6157913"/>
            <a:ext cx="65246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000099"/>
                </a:solidFill>
              </a:rPr>
              <a:t>94.052</a:t>
            </a:r>
          </a:p>
        </p:txBody>
      </p:sp>
      <p:sp>
        <p:nvSpPr>
          <p:cNvPr id="18458" name="Text Box 26">
            <a:extLst>
              <a:ext uri="{FF2B5EF4-FFF2-40B4-BE49-F238E27FC236}">
                <a16:creationId xmlns:a16="http://schemas.microsoft.com/office/drawing/2014/main" id="{0D9CB059-7DBC-4094-9B0F-E5B97D296C7C}"/>
              </a:ext>
            </a:extLst>
          </p:cNvPr>
          <p:cNvSpPr txBox="1">
            <a:spLocks noChangeArrowheads="1"/>
          </p:cNvSpPr>
          <p:nvPr/>
        </p:nvSpPr>
        <p:spPr bwMode="auto">
          <a:xfrm>
            <a:off x="7299325" y="1089025"/>
            <a:ext cx="65246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0070C0"/>
                </a:solidFill>
              </a:rPr>
              <a:t>31.108</a:t>
            </a:r>
          </a:p>
        </p:txBody>
      </p:sp>
      <p:sp>
        <p:nvSpPr>
          <p:cNvPr id="18459" name="Text Box 27">
            <a:extLst>
              <a:ext uri="{FF2B5EF4-FFF2-40B4-BE49-F238E27FC236}">
                <a16:creationId xmlns:a16="http://schemas.microsoft.com/office/drawing/2014/main" id="{3BB668B2-4F37-463F-81AF-DAA3691E01E4}"/>
              </a:ext>
            </a:extLst>
          </p:cNvPr>
          <p:cNvSpPr txBox="1">
            <a:spLocks noChangeArrowheads="1"/>
          </p:cNvSpPr>
          <p:nvPr/>
        </p:nvSpPr>
        <p:spPr bwMode="auto">
          <a:xfrm>
            <a:off x="7305675" y="2824163"/>
            <a:ext cx="65246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15.227</a:t>
            </a:r>
          </a:p>
        </p:txBody>
      </p:sp>
      <p:sp>
        <p:nvSpPr>
          <p:cNvPr id="18460" name="Text Box 28">
            <a:extLst>
              <a:ext uri="{FF2B5EF4-FFF2-40B4-BE49-F238E27FC236}">
                <a16:creationId xmlns:a16="http://schemas.microsoft.com/office/drawing/2014/main" id="{61E7B7B3-33C9-4010-9607-9951ADDA35DE}"/>
              </a:ext>
            </a:extLst>
          </p:cNvPr>
          <p:cNvSpPr txBox="1">
            <a:spLocks noChangeArrowheads="1"/>
          </p:cNvSpPr>
          <p:nvPr/>
        </p:nvSpPr>
        <p:spPr bwMode="auto">
          <a:xfrm>
            <a:off x="7351713" y="5697538"/>
            <a:ext cx="65405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000099"/>
                </a:solidFill>
              </a:rPr>
              <a:t>88.909</a:t>
            </a:r>
          </a:p>
        </p:txBody>
      </p:sp>
      <p:sp>
        <p:nvSpPr>
          <p:cNvPr id="18461" name="Text Box 29">
            <a:extLst>
              <a:ext uri="{FF2B5EF4-FFF2-40B4-BE49-F238E27FC236}">
                <a16:creationId xmlns:a16="http://schemas.microsoft.com/office/drawing/2014/main" id="{CEC59928-3B53-42F8-BDB0-48C85352E0B4}"/>
              </a:ext>
            </a:extLst>
          </p:cNvPr>
          <p:cNvSpPr txBox="1">
            <a:spLocks noChangeArrowheads="1"/>
          </p:cNvSpPr>
          <p:nvPr/>
        </p:nvSpPr>
        <p:spPr bwMode="auto">
          <a:xfrm>
            <a:off x="7316788" y="2247900"/>
            <a:ext cx="65246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000099"/>
                </a:solidFill>
              </a:rPr>
              <a:t>87.492</a:t>
            </a:r>
          </a:p>
        </p:txBody>
      </p:sp>
      <p:sp>
        <p:nvSpPr>
          <p:cNvPr id="18462" name="Text Box 30">
            <a:extLst>
              <a:ext uri="{FF2B5EF4-FFF2-40B4-BE49-F238E27FC236}">
                <a16:creationId xmlns:a16="http://schemas.microsoft.com/office/drawing/2014/main" id="{36C2193B-FA6B-4C20-B43A-83D3E012DCD9}"/>
              </a:ext>
            </a:extLst>
          </p:cNvPr>
          <p:cNvSpPr txBox="1">
            <a:spLocks noChangeArrowheads="1"/>
          </p:cNvSpPr>
          <p:nvPr/>
        </p:nvSpPr>
        <p:spPr bwMode="auto">
          <a:xfrm>
            <a:off x="7329488" y="3976688"/>
            <a:ext cx="65246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19.089</a:t>
            </a:r>
          </a:p>
        </p:txBody>
      </p:sp>
      <p:sp>
        <p:nvSpPr>
          <p:cNvPr id="18463" name="Text Box 31">
            <a:extLst>
              <a:ext uri="{FF2B5EF4-FFF2-40B4-BE49-F238E27FC236}">
                <a16:creationId xmlns:a16="http://schemas.microsoft.com/office/drawing/2014/main" id="{264D22A7-BBD2-40BB-87AE-A84704CD45A8}"/>
              </a:ext>
            </a:extLst>
          </p:cNvPr>
          <p:cNvSpPr txBox="1">
            <a:spLocks noChangeArrowheads="1"/>
          </p:cNvSpPr>
          <p:nvPr/>
        </p:nvSpPr>
        <p:spPr bwMode="auto">
          <a:xfrm>
            <a:off x="7316788" y="3400425"/>
            <a:ext cx="65246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13.637</a:t>
            </a:r>
          </a:p>
        </p:txBody>
      </p:sp>
      <p:sp>
        <p:nvSpPr>
          <p:cNvPr id="18464" name="Text Box 32">
            <a:extLst>
              <a:ext uri="{FF2B5EF4-FFF2-40B4-BE49-F238E27FC236}">
                <a16:creationId xmlns:a16="http://schemas.microsoft.com/office/drawing/2014/main" id="{012FFA1E-4907-4CBD-BA48-A2BB4C5D5108}"/>
              </a:ext>
            </a:extLst>
          </p:cNvPr>
          <p:cNvSpPr txBox="1">
            <a:spLocks noChangeArrowheads="1"/>
          </p:cNvSpPr>
          <p:nvPr/>
        </p:nvSpPr>
        <p:spPr bwMode="auto">
          <a:xfrm>
            <a:off x="7340600" y="5121275"/>
            <a:ext cx="65246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18.494</a:t>
            </a:r>
          </a:p>
        </p:txBody>
      </p:sp>
      <p:sp>
        <p:nvSpPr>
          <p:cNvPr id="18465" name="Text Box 33">
            <a:extLst>
              <a:ext uri="{FF2B5EF4-FFF2-40B4-BE49-F238E27FC236}">
                <a16:creationId xmlns:a16="http://schemas.microsoft.com/office/drawing/2014/main" id="{0B73D40B-43E5-4CED-B240-13F39BDDBB37}"/>
              </a:ext>
            </a:extLst>
          </p:cNvPr>
          <p:cNvSpPr txBox="1">
            <a:spLocks noChangeArrowheads="1"/>
          </p:cNvSpPr>
          <p:nvPr/>
        </p:nvSpPr>
        <p:spPr bwMode="auto">
          <a:xfrm>
            <a:off x="3149600" y="1665288"/>
            <a:ext cx="10175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70C0"/>
                </a:solidFill>
              </a:rPr>
              <a:t>479.327</a:t>
            </a:r>
          </a:p>
        </p:txBody>
      </p:sp>
      <p:sp>
        <p:nvSpPr>
          <p:cNvPr id="18466" name="Text Box 34">
            <a:extLst>
              <a:ext uri="{FF2B5EF4-FFF2-40B4-BE49-F238E27FC236}">
                <a16:creationId xmlns:a16="http://schemas.microsoft.com/office/drawing/2014/main" id="{D889BCCC-84C5-491D-B5DB-5A156614F973}"/>
              </a:ext>
            </a:extLst>
          </p:cNvPr>
          <p:cNvSpPr txBox="1">
            <a:spLocks noChangeArrowheads="1"/>
          </p:cNvSpPr>
          <p:nvPr/>
        </p:nvSpPr>
        <p:spPr bwMode="auto">
          <a:xfrm>
            <a:off x="3455988" y="4545013"/>
            <a:ext cx="56832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t>8.090</a:t>
            </a:r>
          </a:p>
        </p:txBody>
      </p:sp>
      <p:sp>
        <p:nvSpPr>
          <p:cNvPr id="18467" name="Text Box 35">
            <a:extLst>
              <a:ext uri="{FF2B5EF4-FFF2-40B4-BE49-F238E27FC236}">
                <a16:creationId xmlns:a16="http://schemas.microsoft.com/office/drawing/2014/main" id="{965C3DE1-5BE2-4E69-8ACA-D168C03F1F36}"/>
              </a:ext>
            </a:extLst>
          </p:cNvPr>
          <p:cNvSpPr txBox="1">
            <a:spLocks noChangeArrowheads="1"/>
          </p:cNvSpPr>
          <p:nvPr/>
        </p:nvSpPr>
        <p:spPr bwMode="auto">
          <a:xfrm>
            <a:off x="3168650" y="6157913"/>
            <a:ext cx="7286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008000"/>
                </a:solidFill>
              </a:rPr>
              <a:t>145.611</a:t>
            </a:r>
          </a:p>
        </p:txBody>
      </p:sp>
      <p:sp>
        <p:nvSpPr>
          <p:cNvPr id="18468" name="Text Box 36">
            <a:extLst>
              <a:ext uri="{FF2B5EF4-FFF2-40B4-BE49-F238E27FC236}">
                <a16:creationId xmlns:a16="http://schemas.microsoft.com/office/drawing/2014/main" id="{2F139819-A6D8-4C5E-9BE2-831E9403E8E3}"/>
              </a:ext>
            </a:extLst>
          </p:cNvPr>
          <p:cNvSpPr txBox="1">
            <a:spLocks noChangeArrowheads="1"/>
          </p:cNvSpPr>
          <p:nvPr/>
        </p:nvSpPr>
        <p:spPr bwMode="auto">
          <a:xfrm>
            <a:off x="3221038" y="1089025"/>
            <a:ext cx="65246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35.939</a:t>
            </a:r>
          </a:p>
        </p:txBody>
      </p:sp>
      <p:sp>
        <p:nvSpPr>
          <p:cNvPr id="18469" name="Text Box 37">
            <a:extLst>
              <a:ext uri="{FF2B5EF4-FFF2-40B4-BE49-F238E27FC236}">
                <a16:creationId xmlns:a16="http://schemas.microsoft.com/office/drawing/2014/main" id="{A782B4F5-3B40-4E92-847B-E0E92C6F091E}"/>
              </a:ext>
            </a:extLst>
          </p:cNvPr>
          <p:cNvSpPr txBox="1">
            <a:spLocks noChangeArrowheads="1"/>
          </p:cNvSpPr>
          <p:nvPr/>
        </p:nvSpPr>
        <p:spPr bwMode="auto">
          <a:xfrm>
            <a:off x="3294063" y="2824163"/>
            <a:ext cx="64452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11.381</a:t>
            </a:r>
          </a:p>
        </p:txBody>
      </p:sp>
      <p:sp>
        <p:nvSpPr>
          <p:cNvPr id="18470" name="Text Box 38">
            <a:extLst>
              <a:ext uri="{FF2B5EF4-FFF2-40B4-BE49-F238E27FC236}">
                <a16:creationId xmlns:a16="http://schemas.microsoft.com/office/drawing/2014/main" id="{BB31E9A8-2921-4804-82CF-4C436896D246}"/>
              </a:ext>
            </a:extLst>
          </p:cNvPr>
          <p:cNvSpPr txBox="1">
            <a:spLocks noChangeArrowheads="1"/>
          </p:cNvSpPr>
          <p:nvPr/>
        </p:nvSpPr>
        <p:spPr bwMode="auto">
          <a:xfrm>
            <a:off x="3294063" y="5697538"/>
            <a:ext cx="65246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29.475</a:t>
            </a:r>
          </a:p>
        </p:txBody>
      </p:sp>
      <p:sp>
        <p:nvSpPr>
          <p:cNvPr id="18471" name="Text Box 39">
            <a:extLst>
              <a:ext uri="{FF2B5EF4-FFF2-40B4-BE49-F238E27FC236}">
                <a16:creationId xmlns:a16="http://schemas.microsoft.com/office/drawing/2014/main" id="{6911D663-5B54-43D0-9E23-3AE1918DC8DA}"/>
              </a:ext>
            </a:extLst>
          </p:cNvPr>
          <p:cNvSpPr txBox="1">
            <a:spLocks noChangeArrowheads="1"/>
          </p:cNvSpPr>
          <p:nvPr/>
        </p:nvSpPr>
        <p:spPr bwMode="auto">
          <a:xfrm>
            <a:off x="3421063" y="2247900"/>
            <a:ext cx="5683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t>6.322</a:t>
            </a:r>
          </a:p>
        </p:txBody>
      </p:sp>
      <p:sp>
        <p:nvSpPr>
          <p:cNvPr id="18472" name="Text Box 40">
            <a:extLst>
              <a:ext uri="{FF2B5EF4-FFF2-40B4-BE49-F238E27FC236}">
                <a16:creationId xmlns:a16="http://schemas.microsoft.com/office/drawing/2014/main" id="{038E1A8C-83E1-4EE8-8AE9-14D0945B109B}"/>
              </a:ext>
            </a:extLst>
          </p:cNvPr>
          <p:cNvSpPr txBox="1">
            <a:spLocks noChangeArrowheads="1"/>
          </p:cNvSpPr>
          <p:nvPr/>
        </p:nvSpPr>
        <p:spPr bwMode="auto">
          <a:xfrm>
            <a:off x="3168650" y="3976688"/>
            <a:ext cx="72072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008000"/>
                </a:solidFill>
              </a:rPr>
              <a:t>111.225</a:t>
            </a:r>
          </a:p>
        </p:txBody>
      </p:sp>
      <p:sp>
        <p:nvSpPr>
          <p:cNvPr id="18473" name="Text Box 41">
            <a:extLst>
              <a:ext uri="{FF2B5EF4-FFF2-40B4-BE49-F238E27FC236}">
                <a16:creationId xmlns:a16="http://schemas.microsoft.com/office/drawing/2014/main" id="{871C1750-D20B-4BC3-AB23-0E81A773C5B6}"/>
              </a:ext>
            </a:extLst>
          </p:cNvPr>
          <p:cNvSpPr txBox="1">
            <a:spLocks noChangeArrowheads="1"/>
          </p:cNvSpPr>
          <p:nvPr/>
        </p:nvSpPr>
        <p:spPr bwMode="auto">
          <a:xfrm>
            <a:off x="3294063" y="3400425"/>
            <a:ext cx="65246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CC0000"/>
                </a:solidFill>
              </a:rPr>
              <a:t>19.267</a:t>
            </a:r>
          </a:p>
        </p:txBody>
      </p:sp>
      <p:sp>
        <p:nvSpPr>
          <p:cNvPr id="104491" name="Rectangle 43">
            <a:extLst>
              <a:ext uri="{FF2B5EF4-FFF2-40B4-BE49-F238E27FC236}">
                <a16:creationId xmlns:a16="http://schemas.microsoft.com/office/drawing/2014/main" id="{AB44F759-A78B-4B0C-932A-30281DBD9A89}"/>
              </a:ext>
            </a:extLst>
          </p:cNvPr>
          <p:cNvSpPr>
            <a:spLocks noChangeArrowheads="1"/>
          </p:cNvSpPr>
          <p:nvPr/>
        </p:nvSpPr>
        <p:spPr bwMode="auto">
          <a:xfrm>
            <a:off x="395288" y="1600200"/>
            <a:ext cx="3960812" cy="576263"/>
          </a:xfrm>
          <a:prstGeom prst="rect">
            <a:avLst/>
          </a:prstGeom>
          <a:noFill/>
          <a:ln w="31750">
            <a:solidFill>
              <a:srgbClr val="800080"/>
            </a:solidFill>
            <a:miter lim="800000"/>
            <a:headEnd/>
            <a:tailEnd/>
          </a:ln>
          <a:effec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endParaRPr lang="de-DE" altLang="de-DE" sz="1200">
              <a:ln>
                <a:solidFill>
                  <a:schemeClr val="tx1"/>
                </a:solidFill>
              </a:ln>
            </a:endParaRPr>
          </a:p>
        </p:txBody>
      </p:sp>
      <p:sp>
        <p:nvSpPr>
          <p:cNvPr id="18475" name="Text Box 42">
            <a:extLst>
              <a:ext uri="{FF2B5EF4-FFF2-40B4-BE49-F238E27FC236}">
                <a16:creationId xmlns:a16="http://schemas.microsoft.com/office/drawing/2014/main" id="{A4022D70-D71E-43F4-A0F3-21CEA364BCFC}"/>
              </a:ext>
            </a:extLst>
          </p:cNvPr>
          <p:cNvSpPr txBox="1">
            <a:spLocks noChangeArrowheads="1"/>
          </p:cNvSpPr>
          <p:nvPr/>
        </p:nvSpPr>
        <p:spPr bwMode="auto">
          <a:xfrm>
            <a:off x="3168650" y="5121275"/>
            <a:ext cx="73818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solidFill>
                  <a:srgbClr val="008000"/>
                </a:solidFill>
              </a:rPr>
              <a:t>187.689</a:t>
            </a:r>
          </a:p>
        </p:txBody>
      </p:sp>
      <p:sp>
        <p:nvSpPr>
          <p:cNvPr id="104492" name="Text Box 44">
            <a:extLst>
              <a:ext uri="{FF2B5EF4-FFF2-40B4-BE49-F238E27FC236}">
                <a16:creationId xmlns:a16="http://schemas.microsoft.com/office/drawing/2014/main" id="{B9F0C1B7-30FB-4951-84DD-C81BE724BF5A}"/>
              </a:ext>
            </a:extLst>
          </p:cNvPr>
          <p:cNvSpPr txBox="1">
            <a:spLocks noChangeArrowheads="1"/>
          </p:cNvSpPr>
          <p:nvPr/>
        </p:nvSpPr>
        <p:spPr bwMode="auto">
          <a:xfrm rot="-718615">
            <a:off x="827088" y="4194175"/>
            <a:ext cx="7256462" cy="1006475"/>
          </a:xfrm>
          <a:prstGeom prst="rect">
            <a:avLst/>
          </a:prstGeom>
          <a:noFill/>
          <a:ln>
            <a:noFill/>
          </a:ln>
          <a:effectLst/>
        </p:spPr>
        <p:txBody>
          <a:bodyPr wrap="none">
            <a:spAutoFit/>
          </a:bodyPr>
          <a:lstStyle/>
          <a:p>
            <a:pPr>
              <a:defRPr/>
            </a:pPr>
            <a:r>
              <a:rPr lang="de-DE" altLang="de-DE" sz="6000" b="1" i="1" dirty="0">
                <a:effectLst>
                  <a:outerShdw blurRad="38100" dist="38100" dir="2700000" algn="tl">
                    <a:srgbClr val="FFFFFF"/>
                  </a:outerShdw>
                </a:effectLst>
                <a:latin typeface="Arial" charset="0"/>
              </a:rPr>
              <a:t>Gesamt:   1.461.444</a:t>
            </a:r>
          </a:p>
        </p:txBody>
      </p:sp>
      <p:pic>
        <p:nvPicPr>
          <p:cNvPr id="18477" name="Picture 45" descr="DSB-Logo">
            <a:extLst>
              <a:ext uri="{FF2B5EF4-FFF2-40B4-BE49-F238E27FC236}">
                <a16:creationId xmlns:a16="http://schemas.microsoft.com/office/drawing/2014/main" id="{B5AD01BE-D045-47EF-BF23-F0D3236B79EA}"/>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3276600" y="2401888"/>
            <a:ext cx="2590800" cy="1595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umsplatzhalter 1">
            <a:extLst>
              <a:ext uri="{FF2B5EF4-FFF2-40B4-BE49-F238E27FC236}">
                <a16:creationId xmlns:a16="http://schemas.microsoft.com/office/drawing/2014/main" id="{6CCC82D3-CA4B-484B-9628-5B29BF00353D}"/>
              </a:ext>
            </a:extLst>
          </p:cNvPr>
          <p:cNvSpPr>
            <a:spLocks noGrp="1"/>
          </p:cNvSpPr>
          <p:nvPr>
            <p:ph type="dt" sz="half" idx="10"/>
          </p:nvPr>
        </p:nvSpPr>
        <p:spPr/>
        <p:txBody>
          <a:bodyPr/>
          <a:lstStyle/>
          <a:p>
            <a:pPr>
              <a:defRPr/>
            </a:pPr>
            <a:r>
              <a:rPr lang="de-DE"/>
              <a:t>05.07.2025</a:t>
            </a:r>
          </a:p>
        </p:txBody>
      </p:sp>
      <p:sp>
        <p:nvSpPr>
          <p:cNvPr id="3" name="Fußzeilenplatzhalter 2">
            <a:extLst>
              <a:ext uri="{FF2B5EF4-FFF2-40B4-BE49-F238E27FC236}">
                <a16:creationId xmlns:a16="http://schemas.microsoft.com/office/drawing/2014/main" id="{AC3CED06-85BD-4977-AEE4-A1D156817D4E}"/>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A8FFF7A2-5329-488C-992B-ABE7678187EB}"/>
              </a:ext>
            </a:extLst>
          </p:cNvPr>
          <p:cNvSpPr>
            <a:spLocks noGrp="1"/>
          </p:cNvSpPr>
          <p:nvPr>
            <p:ph type="sldNum" sz="quarter" idx="12"/>
          </p:nvPr>
        </p:nvSpPr>
        <p:spPr/>
        <p:txBody>
          <a:bodyPr/>
          <a:lstStyle/>
          <a:p>
            <a:pPr>
              <a:defRPr/>
            </a:pPr>
            <a:fld id="{C22DC17B-D8FF-4175-ABFE-08D2A8B7D186}" type="slidenum">
              <a:rPr lang="de-DE" altLang="de-DE" smtClean="0"/>
              <a:pPr>
                <a:defRPr/>
              </a:pPr>
              <a:t>4</a:t>
            </a:fld>
            <a:endParaRPr lang="de-DE" altLang="de-DE"/>
          </a:p>
        </p:txBody>
      </p:sp>
    </p:spTree>
  </p:cSld>
  <p:clrMapOvr>
    <a:masterClrMapping/>
  </p:clrMapOvr>
  <p:transition spd="med">
    <p:comb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70F8D33E-656F-4A39-9316-BCE4676CE0C2}"/>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100355" name="Textfeld 1">
            <a:extLst>
              <a:ext uri="{FF2B5EF4-FFF2-40B4-BE49-F238E27FC236}">
                <a16:creationId xmlns:a16="http://schemas.microsoft.com/office/drawing/2014/main" id="{B20160DA-3492-4A24-AED2-1760C1E43AD1}"/>
              </a:ext>
            </a:extLst>
          </p:cNvPr>
          <p:cNvSpPr txBox="1">
            <a:spLocks noChangeArrowheads="1"/>
          </p:cNvSpPr>
          <p:nvPr/>
        </p:nvSpPr>
        <p:spPr bwMode="auto">
          <a:xfrm>
            <a:off x="330200" y="1811338"/>
            <a:ext cx="85391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b="1"/>
              <a:t>Sicherheitsblatt für alle Wettbewerbe auf der Olympia-Schießanlage</a:t>
            </a:r>
          </a:p>
          <a:p>
            <a:endParaRPr lang="de-DE" altLang="de-DE" b="1"/>
          </a:p>
          <a:p>
            <a:r>
              <a:rPr lang="de-DE" altLang="de-DE" b="1"/>
              <a:t>Grundsatz:</a:t>
            </a:r>
            <a:endParaRPr lang="de-DE" altLang="de-DE"/>
          </a:p>
          <a:p>
            <a:r>
              <a:rPr lang="de-DE" altLang="de-DE" b="1"/>
              <a:t>Jede Aktion, die der Sicherheit dient, ist notwendig und daher von allen Teilnehmern und Funktionären einzuhalten.</a:t>
            </a:r>
            <a:endParaRPr lang="de-DE" altLang="de-DE"/>
          </a:p>
          <a:p>
            <a:r>
              <a:rPr lang="de-DE" altLang="de-DE"/>
              <a:t>Bitte beachten Sie im Sinne eines reibungslosen Ablaufes unbedingt folgende Punkte.</a:t>
            </a:r>
          </a:p>
          <a:p>
            <a:endParaRPr lang="de-DE" altLang="de-DE" b="1"/>
          </a:p>
          <a:p>
            <a:r>
              <a:rPr lang="de-DE" altLang="de-DE" b="1"/>
              <a:t>Gültig für alle Waffen:</a:t>
            </a:r>
          </a:p>
          <a:p>
            <a:endParaRPr lang="de-DE" altLang="de-DE"/>
          </a:p>
          <a:p>
            <a:r>
              <a:rPr lang="de-DE" altLang="de-DE" b="1"/>
              <a:t>Waffen</a:t>
            </a:r>
            <a:endParaRPr lang="de-DE" altLang="de-DE"/>
          </a:p>
          <a:p>
            <a:r>
              <a:rPr lang="de-DE" altLang="de-DE">
                <a:solidFill>
                  <a:srgbClr val="C00000"/>
                </a:solidFill>
              </a:rPr>
              <a:t>dürfen auf der Schießanlage nur in Transportbehältern (Koffer/Taschen) transportiert werden</a:t>
            </a:r>
            <a:r>
              <a:rPr lang="de-DE" altLang="de-DE"/>
              <a:t>.</a:t>
            </a:r>
          </a:p>
          <a:p>
            <a:r>
              <a:rPr lang="de-DE" altLang="de-DE"/>
              <a:t> </a:t>
            </a:r>
          </a:p>
          <a:p>
            <a:r>
              <a:rPr lang="de-DE" altLang="de-DE"/>
              <a:t>dürfen nur in den dafür vorgesehenen Bereichen zur Waffenkontrolle aus-/eingepackt werden.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BA30105-35FB-4D83-B0FE-E880A0FF1E35}"/>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102403" name="Rechteck 1">
            <a:extLst>
              <a:ext uri="{FF2B5EF4-FFF2-40B4-BE49-F238E27FC236}">
                <a16:creationId xmlns:a16="http://schemas.microsoft.com/office/drawing/2014/main" id="{7E1FA25D-5350-4B4A-83C3-1BEEC4E6EF30}"/>
              </a:ext>
            </a:extLst>
          </p:cNvPr>
          <p:cNvSpPr>
            <a:spLocks noChangeArrowheads="1"/>
          </p:cNvSpPr>
          <p:nvPr/>
        </p:nvSpPr>
        <p:spPr bwMode="auto">
          <a:xfrm>
            <a:off x="392113" y="1624013"/>
            <a:ext cx="77390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b="1"/>
              <a:t>Waffen</a:t>
            </a:r>
            <a:endParaRPr lang="de-DE" altLang="de-DE"/>
          </a:p>
          <a:p>
            <a:endParaRPr lang="de-DE" altLang="de-DE"/>
          </a:p>
          <a:p>
            <a:r>
              <a:rPr lang="de-DE" altLang="de-DE"/>
              <a:t>dürfen nur an dem Schützenstand nach der Freigabe durch den Schießleiter ausgepackt und zusammengebaut werden.</a:t>
            </a:r>
          </a:p>
          <a:p>
            <a:r>
              <a:rPr lang="de-DE" altLang="de-DE"/>
              <a:t> </a:t>
            </a:r>
          </a:p>
          <a:p>
            <a:r>
              <a:rPr lang="de-DE" altLang="de-DE"/>
              <a:t>dürfen nur nach der Abnahme durch die Standaufsicht an dem Schützenstand eingepackt werden.</a:t>
            </a:r>
          </a:p>
          <a:p>
            <a:r>
              <a:rPr lang="de-DE" altLang="de-DE"/>
              <a:t> </a:t>
            </a:r>
          </a:p>
          <a:p>
            <a:r>
              <a:rPr lang="de-DE" altLang="de-DE"/>
              <a:t>Der Schütze ist für seine Druckluftkartusche alleine verantwortlich. </a:t>
            </a:r>
            <a:r>
              <a:rPr lang="de-DE" altLang="de-DE" b="1">
                <a:solidFill>
                  <a:srgbClr val="C00000"/>
                </a:solidFill>
              </a:rPr>
              <a:t>Druckluftkartuschen mit abgelaufener Nutzungsdauer dürfen nicht verwendet werden.</a:t>
            </a:r>
            <a:r>
              <a:rPr lang="de-DE" altLang="de-DE"/>
              <a:t> Die Nutzungsdauer von Druckluftkartuschen wird bei der Waffenkontrolle und am Schützenstand stichprobenartig überprüft.</a:t>
            </a:r>
          </a:p>
          <a:p>
            <a:r>
              <a:rPr lang="de-DE" altLang="de-DE"/>
              <a:t> </a:t>
            </a:r>
          </a:p>
          <a:p>
            <a:r>
              <a:rPr lang="de-DE" altLang="de-DE"/>
              <a:t>Schützen, die ihre Magazine/Waffen mit mehr als der zugelassenen/angesagten Anzahl von Patronen bzw. mit mehr als fünf Patronen laden, werden sofort vom Stand verwiesen und von der gesamten Meisterschaft ausgeschlossen. </a:t>
            </a:r>
            <a:r>
              <a:rPr lang="de-DE" altLang="de-DE">
                <a:solidFill>
                  <a:srgbClr val="C00000"/>
                </a:solidFill>
              </a:rPr>
              <a:t>Disqualifikation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4">
            <a:extLst>
              <a:ext uri="{FF2B5EF4-FFF2-40B4-BE49-F238E27FC236}">
                <a16:creationId xmlns:a16="http://schemas.microsoft.com/office/drawing/2014/main" id="{CAB73834-8BCC-429E-AF48-2A9564207C31}"/>
              </a:ext>
            </a:extLst>
          </p:cNvPr>
          <p:cNvSpPr txBox="1">
            <a:spLocks noChangeArrowheads="1"/>
          </p:cNvSpPr>
          <p:nvPr/>
        </p:nvSpPr>
        <p:spPr bwMode="auto">
          <a:xfrm>
            <a:off x="1643063" y="1012825"/>
            <a:ext cx="4168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3200" b="1" i="1" u="sng">
                <a:solidFill>
                  <a:srgbClr val="002060"/>
                </a:solidFill>
              </a:rPr>
              <a:t>Druckluftkartuschen</a:t>
            </a:r>
          </a:p>
        </p:txBody>
      </p:sp>
      <p:pic>
        <p:nvPicPr>
          <p:cNvPr id="104451" name="Picture 15" descr="PISTOLE">
            <a:extLst>
              <a:ext uri="{FF2B5EF4-FFF2-40B4-BE49-F238E27FC236}">
                <a16:creationId xmlns:a16="http://schemas.microsoft.com/office/drawing/2014/main" id="{C36DBB89-3276-4101-AE41-1ABDC9C3B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1598613"/>
            <a:ext cx="8969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a:extLst>
              <a:ext uri="{FF2B5EF4-FFF2-40B4-BE49-F238E27FC236}">
                <a16:creationId xmlns:a16="http://schemas.microsoft.com/office/drawing/2014/main" id="{24D37B8B-66D4-4B4D-92CD-7C454A350529}"/>
              </a:ext>
            </a:extLst>
          </p:cNvPr>
          <p:cNvSpPr txBox="1">
            <a:spLocks noChangeArrowheads="1"/>
          </p:cNvSpPr>
          <p:nvPr/>
        </p:nvSpPr>
        <p:spPr bwMode="auto">
          <a:xfrm>
            <a:off x="304800" y="1582738"/>
            <a:ext cx="8153400" cy="1465262"/>
          </a:xfrm>
          <a:prstGeom prst="rect">
            <a:avLst/>
          </a:prstGeom>
          <a:noFill/>
          <a:ln>
            <a:noFill/>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de-DE" altLang="de-DE" sz="1800" dirty="0"/>
              <a:t>Durch Druckbehälter für Luftdruckwaffen (Pressluft, CO2), deren </a:t>
            </a:r>
          </a:p>
          <a:p>
            <a:pPr eaLnBrk="1" hangingPunct="1">
              <a:spcBef>
                <a:spcPct val="0"/>
              </a:spcBef>
              <a:buFontTx/>
              <a:buNone/>
              <a:defRPr/>
            </a:pPr>
            <a:r>
              <a:rPr lang="de-DE" altLang="de-DE" sz="1800" dirty="0"/>
              <a:t>Nutzungsdauer abgelaufen ist, kann </a:t>
            </a:r>
            <a:r>
              <a:rPr lang="de-DE" altLang="de-DE" sz="1800" b="1" dirty="0">
                <a:effectLst>
                  <a:outerShdw blurRad="38100" dist="38100" dir="2700000" algn="tl">
                    <a:srgbClr val="000000">
                      <a:alpha val="43137"/>
                    </a:srgbClr>
                  </a:outerShdw>
                </a:effectLst>
              </a:rPr>
              <a:t>und ist </a:t>
            </a:r>
            <a:r>
              <a:rPr lang="de-DE" altLang="de-DE" sz="1800" dirty="0"/>
              <a:t>es zu </a:t>
            </a:r>
            <a:r>
              <a:rPr lang="de-DE" altLang="de-DE" sz="1800" b="1" dirty="0">
                <a:solidFill>
                  <a:srgbClr val="CC0000"/>
                </a:solidFill>
              </a:rPr>
              <a:t>Unfällen,  </a:t>
            </a:r>
            <a:r>
              <a:rPr lang="de-DE" altLang="de-DE" sz="1800" dirty="0"/>
              <a:t>zur </a:t>
            </a:r>
            <a:br>
              <a:rPr lang="de-DE" altLang="de-DE" sz="1800" dirty="0"/>
            </a:br>
            <a:r>
              <a:rPr lang="de-DE" altLang="de-DE" sz="1800" b="1" dirty="0">
                <a:solidFill>
                  <a:srgbClr val="CC0000"/>
                </a:solidFill>
              </a:rPr>
              <a:t>Verletzung von Personen</a:t>
            </a:r>
            <a:r>
              <a:rPr lang="de-DE" altLang="de-DE" sz="1800" dirty="0"/>
              <a:t> und </a:t>
            </a:r>
            <a:r>
              <a:rPr lang="de-DE" altLang="de-DE" sz="1800" b="1" dirty="0">
                <a:solidFill>
                  <a:srgbClr val="CC0000"/>
                </a:solidFill>
              </a:rPr>
              <a:t>Beschädigung von Sachen</a:t>
            </a:r>
            <a:r>
              <a:rPr lang="de-DE" altLang="de-DE" sz="1800" dirty="0"/>
              <a:t> </a:t>
            </a:r>
          </a:p>
          <a:p>
            <a:pPr eaLnBrk="1" hangingPunct="1">
              <a:spcBef>
                <a:spcPct val="0"/>
              </a:spcBef>
              <a:buFontTx/>
              <a:buNone/>
              <a:defRPr/>
            </a:pPr>
            <a:r>
              <a:rPr lang="de-DE" altLang="de-DE" sz="1800" dirty="0"/>
              <a:t>gekommen. Deswegen dürfen </a:t>
            </a:r>
            <a:r>
              <a:rPr lang="de-DE" altLang="de-DE" sz="1800" b="1" dirty="0">
                <a:solidFill>
                  <a:srgbClr val="CC0000"/>
                </a:solidFill>
              </a:rPr>
              <a:t>abgelaufene Kartuschen</a:t>
            </a:r>
            <a:r>
              <a:rPr lang="de-DE" altLang="de-DE" sz="1800" dirty="0"/>
              <a:t> </a:t>
            </a:r>
            <a:r>
              <a:rPr lang="de-DE" altLang="de-DE" sz="1800" b="1" dirty="0">
                <a:solidFill>
                  <a:srgbClr val="CC0000"/>
                </a:solidFill>
              </a:rPr>
              <a:t>nicht mehr verwendet</a:t>
            </a:r>
            <a:r>
              <a:rPr lang="de-DE" altLang="de-DE" sz="1800" dirty="0"/>
              <a:t> werden. </a:t>
            </a:r>
            <a:endParaRPr lang="de-DE" altLang="de-DE" sz="1800" u="sng" dirty="0">
              <a:solidFill>
                <a:srgbClr val="CC0000"/>
              </a:solidFill>
            </a:endParaRPr>
          </a:p>
        </p:txBody>
      </p:sp>
      <p:pic>
        <p:nvPicPr>
          <p:cNvPr id="104453" name="Picture 4" descr="GEWEHRre">
            <a:extLst>
              <a:ext uri="{FF2B5EF4-FFF2-40B4-BE49-F238E27FC236}">
                <a16:creationId xmlns:a16="http://schemas.microsoft.com/office/drawing/2014/main" id="{CF04297A-D1A2-44C2-A501-9BFF37198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4167188"/>
            <a:ext cx="11715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2F5541E3-8B87-4408-AD52-09F518C506BF}"/>
              </a:ext>
            </a:extLst>
          </p:cNvPr>
          <p:cNvSpPr txBox="1">
            <a:spLocks noChangeArrowheads="1"/>
          </p:cNvSpPr>
          <p:nvPr/>
        </p:nvSpPr>
        <p:spPr bwMode="auto">
          <a:xfrm>
            <a:off x="1817688" y="3144838"/>
            <a:ext cx="7218362" cy="1724025"/>
          </a:xfrm>
          <a:prstGeom prst="rect">
            <a:avLst/>
          </a:prstGeom>
          <a:solidFill>
            <a:srgbClr val="FF000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600" b="1" dirty="0"/>
              <a:t>Wer Kartuschen befüllt, muss vorher sachkundig eingewiesen werden.</a:t>
            </a:r>
          </a:p>
          <a:p>
            <a:pPr marL="285750" indent="-285750" eaLnBrk="1" hangingPunct="1">
              <a:buFontTx/>
              <a:buChar char="-"/>
              <a:defRPr/>
            </a:pPr>
            <a:r>
              <a:rPr lang="de-DE" altLang="de-DE" dirty="0"/>
              <a:t>Beim Befüllen darf keine Hand an der Kartusche sein.</a:t>
            </a:r>
          </a:p>
          <a:p>
            <a:pPr marL="285750" indent="-285750" eaLnBrk="1" hangingPunct="1">
              <a:buFontTx/>
              <a:buChar char="-"/>
              <a:defRPr/>
            </a:pPr>
            <a:r>
              <a:rPr lang="de-DE" altLang="de-DE" dirty="0" err="1"/>
              <a:t>Katusche</a:t>
            </a:r>
            <a:r>
              <a:rPr lang="de-DE" altLang="de-DE" dirty="0"/>
              <a:t> schaut weg vom </a:t>
            </a:r>
            <a:r>
              <a:rPr lang="de-DE" altLang="de-DE" dirty="0" err="1"/>
              <a:t>Befüller</a:t>
            </a:r>
            <a:r>
              <a:rPr lang="de-DE" altLang="de-DE" dirty="0"/>
              <a:t>, Manometer ist abgewandt.</a:t>
            </a:r>
          </a:p>
          <a:p>
            <a:pPr marL="285750" indent="-285750" eaLnBrk="1" hangingPunct="1">
              <a:buFontTx/>
              <a:buChar char="-"/>
              <a:defRPr/>
            </a:pPr>
            <a:r>
              <a:rPr lang="de-DE" altLang="de-DE" dirty="0"/>
              <a:t>Während des befüllen dürfen sich keine weiteren Personen in dem angrenzenden Bereich aufhalten</a:t>
            </a:r>
          </a:p>
          <a:p>
            <a:pPr marL="285750" indent="-285750" eaLnBrk="1" hangingPunct="1">
              <a:buFontTx/>
              <a:buChar char="-"/>
              <a:defRPr/>
            </a:pPr>
            <a:r>
              <a:rPr lang="de-DE" altLang="de-DE" dirty="0"/>
              <a:t>Kartuschen nur von Erwachsenen Personen befüllen lassen</a:t>
            </a:r>
          </a:p>
        </p:txBody>
      </p:sp>
      <p:sp>
        <p:nvSpPr>
          <p:cNvPr id="10" name="Textfeld 4">
            <a:extLst>
              <a:ext uri="{FF2B5EF4-FFF2-40B4-BE49-F238E27FC236}">
                <a16:creationId xmlns:a16="http://schemas.microsoft.com/office/drawing/2014/main" id="{C724B5B4-8736-4293-8EF7-B27957ED11FE}"/>
              </a:ext>
            </a:extLst>
          </p:cNvPr>
          <p:cNvSpPr txBox="1">
            <a:spLocks noChangeArrowheads="1"/>
          </p:cNvSpPr>
          <p:nvPr/>
        </p:nvSpPr>
        <p:spPr bwMode="auto">
          <a:xfrm>
            <a:off x="1817688" y="5094288"/>
            <a:ext cx="7196137" cy="1416050"/>
          </a:xfrm>
          <a:prstGeom prst="rect">
            <a:avLst/>
          </a:prstGeom>
          <a:solidFill>
            <a:srgbClr val="92D050"/>
          </a:solidFill>
          <a:ln w="28575">
            <a:solidFill>
              <a:srgbClr val="FF0000"/>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3200" b="1"/>
              <a:t>Lichtgewehre </a:t>
            </a:r>
            <a:r>
              <a:rPr lang="de-DE" altLang="de-DE" sz="2400" b="1"/>
              <a:t>(außerhalb der Schießstätte):</a:t>
            </a:r>
          </a:p>
          <a:p>
            <a:pPr eaLnBrk="1" hangingPunct="1"/>
            <a:r>
              <a:rPr lang="de-DE" altLang="de-DE" b="1">
                <a:solidFill>
                  <a:srgbClr val="FF0000"/>
                </a:solidFill>
              </a:rPr>
              <a:t>Lichtgewehre müssen neonfarben gekennzeichnet werden!</a:t>
            </a:r>
          </a:p>
          <a:p>
            <a:pPr eaLnBrk="1" hangingPunct="1"/>
            <a:r>
              <a:rPr lang="de-DE" altLang="de-DE"/>
              <a:t>Ohne ausreichende Kennzeichnung fällt sonst das Lichtgewehr</a:t>
            </a:r>
          </a:p>
          <a:p>
            <a:pPr eaLnBrk="1" hangingPunct="1"/>
            <a:r>
              <a:rPr lang="de-DE" altLang="de-DE"/>
              <a:t>unter die „Anscheinswaffen“ und ist verboten!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9" grpId="0" animBg="1" autoUpdateAnimBg="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E37FDAD6-170D-4A8F-B8CD-4FED8DA946F8}"/>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106499" name="Textfeld 4">
            <a:extLst>
              <a:ext uri="{FF2B5EF4-FFF2-40B4-BE49-F238E27FC236}">
                <a16:creationId xmlns:a16="http://schemas.microsoft.com/office/drawing/2014/main" id="{F7861AC2-0748-4F55-B2BA-F4B9F717CB39}"/>
              </a:ext>
            </a:extLst>
          </p:cNvPr>
          <p:cNvSpPr txBox="1">
            <a:spLocks noChangeArrowheads="1"/>
          </p:cNvSpPr>
          <p:nvPr/>
        </p:nvSpPr>
        <p:spPr bwMode="auto">
          <a:xfrm>
            <a:off x="660400" y="1762125"/>
            <a:ext cx="80105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b="1"/>
              <a:t>Augenschutz</a:t>
            </a:r>
            <a:endParaRPr lang="de-DE" altLang="de-DE"/>
          </a:p>
          <a:p>
            <a:r>
              <a:rPr lang="de-DE" altLang="de-DE"/>
              <a:t>Bei den Wettbewerben Vorderlader und Zentralfeuerwaffen (2.45, 2.5 ff, etc.) ist ein Augenschutz aus Sicherheitsgründen notwendig. Der Augenschutz muss einen Schutz des Auges mindestens von </a:t>
            </a:r>
            <a:r>
              <a:rPr lang="de-DE" altLang="de-DE" b="1" u="sng"/>
              <a:t>vorne</a:t>
            </a:r>
            <a:r>
              <a:rPr lang="de-DE" altLang="de-DE"/>
              <a:t> und </a:t>
            </a:r>
            <a:r>
              <a:rPr lang="de-DE" altLang="de-DE" b="1" u="sng"/>
              <a:t>seitlich</a:t>
            </a:r>
            <a:r>
              <a:rPr lang="de-DE" altLang="de-DE"/>
              <a:t> gewährleisten. Der Sportler trägt die Verantwortung für die Art des Schutzes seiner Augen selbst.</a:t>
            </a:r>
          </a:p>
          <a:p>
            <a:r>
              <a:rPr lang="de-DE" altLang="de-DE"/>
              <a:t> </a:t>
            </a:r>
          </a:p>
          <a:p>
            <a:r>
              <a:rPr lang="de-DE" altLang="de-DE" b="1"/>
              <a:t>Feuerwaffen</a:t>
            </a:r>
            <a:endParaRPr lang="de-DE" altLang="de-DE"/>
          </a:p>
          <a:p>
            <a:r>
              <a:rPr lang="de-DE" altLang="de-DE"/>
              <a:t>Alle Feuerwaffen müssen nach der Ablage am Stand, sowie außerhalb des Schützenstandes (zugewiesener Bereich, der dem Schützen für den Wettkampf zur Verfügung steht) mit einer Sicherheitskennzeichnung versehen sein. Munitionsattrappen   bzw. Teile von echter Munition sind nicht erlaubt.</a:t>
            </a:r>
          </a:p>
          <a:p>
            <a:endParaRPr lang="de-DE" altLang="de-D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544A9657-5A05-45C5-818C-E76405BDC2B6}"/>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108547" name="Textfeld 1">
            <a:extLst>
              <a:ext uri="{FF2B5EF4-FFF2-40B4-BE49-F238E27FC236}">
                <a16:creationId xmlns:a16="http://schemas.microsoft.com/office/drawing/2014/main" id="{695E2ECD-E5CF-4A4B-B43A-C81C4BB411AA}"/>
              </a:ext>
            </a:extLst>
          </p:cNvPr>
          <p:cNvSpPr txBox="1">
            <a:spLocks noChangeArrowheads="1"/>
          </p:cNvSpPr>
          <p:nvPr/>
        </p:nvSpPr>
        <p:spPr bwMode="auto">
          <a:xfrm>
            <a:off x="452438" y="1652588"/>
            <a:ext cx="8305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a:t>Aufbewahrung für Camper</a:t>
            </a:r>
            <a:endParaRPr lang="de-DE" altLang="de-DE" sz="1400"/>
          </a:p>
          <a:p>
            <a:r>
              <a:rPr lang="de-DE" altLang="de-DE" sz="1400"/>
              <a:t>Wir bieten den aktiven Wettkampfteilnehmern grundsätzlich an, ihre Waffen in der Waffenaufbewahrung gegen eine Unkostengebühr einzulagern. Nähere Hinweise erhalten sie beim Personal der Waffenkammer.</a:t>
            </a:r>
            <a:endParaRPr lang="de-DE" altLang="de-DE"/>
          </a:p>
          <a:p>
            <a:r>
              <a:rPr lang="de-DE" altLang="de-DE" sz="1400" b="1"/>
              <a:t>Druckluftwaffenhalle</a:t>
            </a:r>
            <a:endParaRPr lang="de-DE" altLang="de-DE" sz="1400"/>
          </a:p>
          <a:p>
            <a:r>
              <a:rPr lang="de-DE" altLang="de-DE" sz="1400"/>
              <a:t>Im Innenbereich der Druckluftwaffenhalle (Schießstätte) sind keine Getränke-„Glasflaschen“ zugelassen.</a:t>
            </a:r>
          </a:p>
          <a:p>
            <a:r>
              <a:rPr lang="de-DE" altLang="de-DE" sz="1400" b="1"/>
              <a:t>Gehörschutz</a:t>
            </a:r>
            <a:endParaRPr lang="de-DE" altLang="de-DE" sz="1400"/>
          </a:p>
          <a:p>
            <a:r>
              <a:rPr lang="de-DE" altLang="de-DE" sz="1400"/>
              <a:t>Von Seiten der Schützen und der Zuschauer ist auf angemessenen Gehörschutz in allen Schießstätten der Anlage zu achten.</a:t>
            </a:r>
          </a:p>
          <a:p>
            <a:r>
              <a:rPr lang="de-DE" altLang="de-DE" sz="1400" b="1"/>
              <a:t>Achtung!</a:t>
            </a:r>
            <a:endParaRPr lang="de-DE" altLang="de-DE" sz="1400"/>
          </a:p>
          <a:p>
            <a:r>
              <a:rPr lang="de-DE" altLang="de-DE" sz="1400" b="1"/>
              <a:t>Ein Verstoß gegen diese Punkte kann zum sofortigen Ausschluss aus dem Wettbewerb führen.</a:t>
            </a:r>
            <a:endParaRPr lang="de-DE" altLang="de-DE" sz="1400"/>
          </a:p>
          <a:p>
            <a:r>
              <a:rPr lang="de-DE" altLang="de-DE" sz="1400"/>
              <a:t>Dieses Sicherheitsblatt ist gültig für alle Veranstaltungen, die auf der Olympia-Schießanlage Garching-Hochbrück stattfinden, sowie für alle auf anderen Anlagen ausgetragenen Bayerischen Meisterschaften.</a:t>
            </a:r>
          </a:p>
          <a:p>
            <a:r>
              <a:rPr lang="de-DE" altLang="de-DE" sz="1400"/>
              <a:t>  </a:t>
            </a:r>
          </a:p>
          <a:p>
            <a:r>
              <a:rPr lang="de-DE" altLang="de-DE" sz="1400"/>
              <a:t>Stand: Oktober 2019</a:t>
            </a:r>
          </a:p>
          <a:p>
            <a:r>
              <a:rPr lang="de-DE" altLang="de-DE" sz="1400" i="1"/>
              <a:t>Bayerischer Sportschützenbund e.V.</a:t>
            </a:r>
            <a:endParaRPr lang="de-DE" altLang="de-DE" sz="1400"/>
          </a:p>
          <a:p>
            <a:r>
              <a:rPr lang="de-DE" altLang="de-DE" sz="1400" i="1"/>
              <a:t> </a:t>
            </a:r>
            <a:endParaRPr lang="de-DE" altLang="de-DE" sz="1400"/>
          </a:p>
          <a:p>
            <a:r>
              <a:rPr lang="de-DE" altLang="de-DE" sz="1400" i="1"/>
              <a:t>Christian Kühn, 							Karl-Heinz Gegner</a:t>
            </a:r>
            <a:endParaRPr lang="de-DE" altLang="de-DE" sz="1400"/>
          </a:p>
          <a:p>
            <a:r>
              <a:rPr lang="de-DE" altLang="de-DE" sz="1400" i="1"/>
              <a:t>1. Landesschützenmeister 						1. Landessportleiter</a:t>
            </a:r>
            <a:endParaRPr lang="de-DE" altLang="de-DE" sz="1400"/>
          </a:p>
          <a:p>
            <a:endParaRPr lang="de-DE" altLang="de-DE"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2E71C3D6-38F2-43CB-889D-40F5EE931346}"/>
              </a:ext>
            </a:extLst>
          </p:cNvPr>
          <p:cNvSpPr>
            <a:spLocks noChangeArrowheads="1"/>
          </p:cNvSpPr>
          <p:nvPr/>
        </p:nvSpPr>
        <p:spPr bwMode="auto">
          <a:xfrm>
            <a:off x="419100" y="1619250"/>
            <a:ext cx="8343900" cy="4924425"/>
          </a:xfrm>
          <a:prstGeom prst="rect">
            <a:avLst/>
          </a:prstGeom>
          <a:noFill/>
          <a:ln w="38100">
            <a:solidFill>
              <a:srgbClr val="008000"/>
            </a:solidFill>
            <a:miter lim="800000"/>
            <a:headEnd/>
            <a:tailEnd/>
          </a:ln>
          <a:effectLst>
            <a:prstShdw prst="shdw17" dist="17961" dir="2700000">
              <a:srgbClr val="004D00"/>
            </a:prst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 name="Textfeld 4">
            <a:extLst>
              <a:ext uri="{FF2B5EF4-FFF2-40B4-BE49-F238E27FC236}">
                <a16:creationId xmlns:a16="http://schemas.microsoft.com/office/drawing/2014/main" id="{35CE2290-0ACF-4106-92E9-72DAC5F3AA6A}"/>
              </a:ext>
            </a:extLst>
          </p:cNvPr>
          <p:cNvSpPr txBox="1">
            <a:spLocks noChangeArrowheads="1"/>
          </p:cNvSpPr>
          <p:nvPr/>
        </p:nvSpPr>
        <p:spPr bwMode="auto">
          <a:xfrm>
            <a:off x="419100" y="1165225"/>
            <a:ext cx="74866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2400" b="1">
                <a:solidFill>
                  <a:srgbClr val="0000FF"/>
                </a:solidFill>
              </a:rPr>
              <a:t>Was tun wenn ein Unfall passiert ist?</a:t>
            </a:r>
          </a:p>
          <a:p>
            <a:endParaRPr lang="de-DE" altLang="de-DE"/>
          </a:p>
          <a:p>
            <a:r>
              <a:rPr lang="de-DE" altLang="de-DE" sz="2400">
                <a:solidFill>
                  <a:srgbClr val="0000FF"/>
                </a:solidFill>
              </a:rPr>
              <a:t>110 Notrufnummer der Polizei</a:t>
            </a:r>
          </a:p>
          <a:p>
            <a:endParaRPr lang="de-DE" altLang="de-DE" sz="2400">
              <a:solidFill>
                <a:srgbClr val="0000FF"/>
              </a:solidFill>
            </a:endParaRPr>
          </a:p>
          <a:p>
            <a:r>
              <a:rPr lang="de-DE" altLang="de-DE" sz="2400">
                <a:solidFill>
                  <a:srgbClr val="0000FF"/>
                </a:solidFill>
              </a:rPr>
              <a:t>112 EU weit gültige Notrufnummer der Rettungskräfte</a:t>
            </a:r>
          </a:p>
        </p:txBody>
      </p:sp>
      <p:sp>
        <p:nvSpPr>
          <p:cNvPr id="6" name="Rectangle 3">
            <a:extLst>
              <a:ext uri="{FF2B5EF4-FFF2-40B4-BE49-F238E27FC236}">
                <a16:creationId xmlns:a16="http://schemas.microsoft.com/office/drawing/2014/main" id="{CAAECC77-A294-4B02-A711-F5B3AC842B5E}"/>
              </a:ext>
            </a:extLst>
          </p:cNvPr>
          <p:cNvSpPr>
            <a:spLocks noChangeArrowheads="1"/>
          </p:cNvSpPr>
          <p:nvPr/>
        </p:nvSpPr>
        <p:spPr bwMode="auto">
          <a:xfrm>
            <a:off x="611188" y="3011488"/>
            <a:ext cx="7705725" cy="3297237"/>
          </a:xfrm>
          <a:prstGeom prst="rect">
            <a:avLst/>
          </a:prstGeom>
          <a:solidFill>
            <a:srgbClr val="FFCC99"/>
          </a:solidFill>
          <a:ln w="12700">
            <a:solidFill>
              <a:srgbClr val="969696"/>
            </a:solidFill>
            <a:miter lim="800000"/>
            <a:headEnd/>
            <a:tailEnd/>
          </a:ln>
          <a:effectLst>
            <a:outerShdw dist="107763" dir="18900000" algn="ctr" rotWithShape="0">
              <a:schemeClr val="bg2">
                <a:alpha val="50000"/>
              </a:schemeClr>
            </a:outerShdw>
          </a:effec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de-DE" altLang="de-DE" sz="2000" b="1">
                <a:solidFill>
                  <a:schemeClr val="accent1"/>
                </a:solidFill>
                <a:latin typeface="Verdana" panose="020B0604030504040204" pitchFamily="34" charset="0"/>
              </a:rPr>
              <a:t>  </a:t>
            </a:r>
            <a:r>
              <a:rPr lang="de-DE" altLang="de-DE" sz="2800" b="1">
                <a:solidFill>
                  <a:srgbClr val="0000FF"/>
                </a:solidFill>
                <a:latin typeface="Verdana" panose="020B0604030504040204" pitchFamily="34" charset="0"/>
              </a:rPr>
              <a:t>Wichtig:</a:t>
            </a:r>
          </a:p>
          <a:p>
            <a:pPr>
              <a:lnSpc>
                <a:spcPct val="150000"/>
              </a:lnSpc>
              <a:buFontTx/>
              <a:buAutoNum type="arabicPeriod"/>
            </a:pPr>
            <a:r>
              <a:rPr lang="de-DE" altLang="de-DE" sz="2800">
                <a:solidFill>
                  <a:srgbClr val="0000FF"/>
                </a:solidFill>
                <a:latin typeface="Verdana" panose="020B0604030504040204" pitchFamily="34" charset="0"/>
              </a:rPr>
              <a:t>Wo ist es passiert ?</a:t>
            </a:r>
          </a:p>
          <a:p>
            <a:pPr>
              <a:buFontTx/>
              <a:buAutoNum type="arabicPeriod"/>
            </a:pPr>
            <a:r>
              <a:rPr lang="de-DE" altLang="de-DE" sz="2800">
                <a:solidFill>
                  <a:srgbClr val="0000FF"/>
                </a:solidFill>
                <a:latin typeface="Verdana" panose="020B0604030504040204" pitchFamily="34" charset="0"/>
              </a:rPr>
              <a:t>Was ist passiert ?</a:t>
            </a:r>
          </a:p>
          <a:p>
            <a:pPr>
              <a:buFontTx/>
              <a:buAutoNum type="arabicPeriod"/>
            </a:pPr>
            <a:r>
              <a:rPr lang="de-DE" altLang="de-DE" sz="2800">
                <a:solidFill>
                  <a:srgbClr val="0000FF"/>
                </a:solidFill>
                <a:latin typeface="Verdana" panose="020B0604030504040204" pitchFamily="34" charset="0"/>
              </a:rPr>
              <a:t>Welche Arten von Verletzungen ?</a:t>
            </a:r>
          </a:p>
          <a:p>
            <a:pPr>
              <a:buFontTx/>
              <a:buAutoNum type="arabicPeriod"/>
            </a:pPr>
            <a:r>
              <a:rPr lang="de-DE" altLang="de-DE" sz="2800">
                <a:solidFill>
                  <a:srgbClr val="0000FF"/>
                </a:solidFill>
                <a:latin typeface="Verdana" panose="020B0604030504040204" pitchFamily="34" charset="0"/>
              </a:rPr>
              <a:t>Wie viele Verletzte ?</a:t>
            </a:r>
          </a:p>
          <a:p>
            <a:pPr>
              <a:buFontTx/>
              <a:buAutoNum type="arabicPeriod"/>
            </a:pPr>
            <a:r>
              <a:rPr lang="de-DE" altLang="de-DE" sz="2800" b="1">
                <a:solidFill>
                  <a:srgbClr val="FF0000"/>
                </a:solidFill>
                <a:latin typeface="Verdana" panose="020B0604030504040204" pitchFamily="34" charset="0"/>
              </a:rPr>
              <a:t>Warten auf Rückfragen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circle(in)">
                                      <p:cBhvr>
                                        <p:cTn id="31" dur="2000"/>
                                        <p:tgtEl>
                                          <p:spTgt spid="6">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circle(in)">
                                      <p:cBhvr>
                                        <p:cTn id="36" dur="2000"/>
                                        <p:tgtEl>
                                          <p:spTgt spid="6">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circle(in)">
                                      <p:cBhvr>
                                        <p:cTn id="41" dur="2000"/>
                                        <p:tgtEl>
                                          <p:spTgt spid="6">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ntr" presetSubtype="16" fill="hold"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circle(in)">
                                      <p:cBhvr>
                                        <p:cTn id="46" dur="2000"/>
                                        <p:tgtEl>
                                          <p:spTgt spid="6">
                                            <p:txEl>
                                              <p:pRg st="4" end="4"/>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6" presetClass="entr" presetSubtype="16"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circle(in)">
                                      <p:cBhvr>
                                        <p:cTn id="51"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a:extLst>
              <a:ext uri="{FF2B5EF4-FFF2-40B4-BE49-F238E27FC236}">
                <a16:creationId xmlns:a16="http://schemas.microsoft.com/office/drawing/2014/main" id="{04AC7F96-9281-495D-9D75-288D642FB099}"/>
              </a:ext>
            </a:extLst>
          </p:cNvPr>
          <p:cNvSpPr>
            <a:spLocks noChangeArrowheads="1"/>
          </p:cNvSpPr>
          <p:nvPr/>
        </p:nvSpPr>
        <p:spPr bwMode="auto">
          <a:xfrm>
            <a:off x="671513" y="1487488"/>
            <a:ext cx="8091487" cy="5010150"/>
          </a:xfrm>
          <a:prstGeom prst="rect">
            <a:avLst/>
          </a:prstGeom>
          <a:noFill/>
          <a:ln w="38100">
            <a:solidFill>
              <a:srgbClr val="008000"/>
            </a:solidFill>
            <a:miter lim="800000"/>
            <a:headEnd/>
            <a:tailEnd/>
          </a:ln>
          <a:effectLst>
            <a:prstShdw prst="shdw17" dist="17961" dir="2700000">
              <a:srgbClr val="004D00"/>
            </a:prst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 name="Rechteck 4">
            <a:extLst>
              <a:ext uri="{FF2B5EF4-FFF2-40B4-BE49-F238E27FC236}">
                <a16:creationId xmlns:a16="http://schemas.microsoft.com/office/drawing/2014/main" id="{05495360-3A07-47F6-AEE9-E2C931A8CE3E}"/>
              </a:ext>
            </a:extLst>
          </p:cNvPr>
          <p:cNvSpPr/>
          <p:nvPr/>
        </p:nvSpPr>
        <p:spPr>
          <a:xfrm>
            <a:off x="671513" y="1463675"/>
            <a:ext cx="8091487" cy="4954588"/>
          </a:xfrm>
          <a:prstGeom prst="rect">
            <a:avLst/>
          </a:prstGeom>
        </p:spPr>
        <p:txBody>
          <a:bodyPr>
            <a:spAutoFit/>
          </a:bodyPr>
          <a:lstStyle/>
          <a:p>
            <a:pPr lvl="2" algn="ctr">
              <a:defRPr/>
            </a:pPr>
            <a:r>
              <a:rPr lang="de-DE" sz="2400" b="1" dirty="0">
                <a:solidFill>
                  <a:srgbClr val="FF0000"/>
                </a:solidFill>
                <a:effectLst>
                  <a:outerShdw blurRad="38100" dist="38100" dir="2700000" algn="tl">
                    <a:srgbClr val="000000">
                      <a:alpha val="43137"/>
                    </a:srgbClr>
                  </a:outerShdw>
                </a:effectLst>
              </a:rPr>
              <a:t>Bei Feuer und Rauch </a:t>
            </a:r>
            <a:r>
              <a:rPr lang="de-DE" sz="2400" b="1" dirty="0">
                <a:solidFill>
                  <a:srgbClr val="FF0000"/>
                </a:solidFill>
                <a:effectLst>
                  <a:outerShdw blurRad="38100" dist="38100" dir="2700000" algn="tl">
                    <a:srgbClr val="000000">
                      <a:alpha val="43137"/>
                    </a:srgbClr>
                  </a:outerShdw>
                </a:effectLst>
                <a:sym typeface="Wingdings" pitchFamily="2" charset="2"/>
              </a:rPr>
              <a:t> </a:t>
            </a:r>
            <a:r>
              <a:rPr lang="de-DE" sz="2400" b="1" dirty="0">
                <a:solidFill>
                  <a:srgbClr val="FF0000"/>
                </a:solidFill>
                <a:effectLst>
                  <a:outerShdw blurRad="38100" dist="38100" dir="2700000" algn="tl">
                    <a:srgbClr val="000000">
                      <a:alpha val="43137"/>
                    </a:srgbClr>
                  </a:outerShdw>
                </a:effectLst>
              </a:rPr>
              <a:t>Ruhe bewahren.</a:t>
            </a:r>
          </a:p>
          <a:p>
            <a:pPr marL="285750" indent="-285750">
              <a:buFont typeface="Wingdings" pitchFamily="2" charset="2"/>
              <a:buChar char="Ø"/>
              <a:defRPr/>
            </a:pPr>
            <a:r>
              <a:rPr lang="de-DE" sz="1600" dirty="0">
                <a:solidFill>
                  <a:srgbClr val="0000FF"/>
                </a:solidFill>
              </a:rPr>
              <a:t>Feuer und Rauch sofort melden.</a:t>
            </a:r>
            <a:endParaRPr lang="de-DE" sz="1600" b="1" dirty="0">
              <a:solidFill>
                <a:srgbClr val="0000FF"/>
              </a:solidFill>
            </a:endParaRPr>
          </a:p>
          <a:p>
            <a:pPr marL="285750" indent="-285750">
              <a:buFont typeface="Wingdings" pitchFamily="2" charset="2"/>
              <a:buChar char="Ø"/>
              <a:defRPr/>
            </a:pPr>
            <a:r>
              <a:rPr lang="de-DE" sz="1600" dirty="0">
                <a:solidFill>
                  <a:srgbClr val="0000FF"/>
                </a:solidFill>
              </a:rPr>
              <a:t>Erkunden ob Menschen in Gefahr sind, ohne sich selbst zu gefährden.</a:t>
            </a:r>
          </a:p>
          <a:p>
            <a:pPr marL="285750" indent="-285750">
              <a:buFont typeface="Wingdings" pitchFamily="2" charset="2"/>
              <a:buChar char="Ø"/>
              <a:defRPr/>
            </a:pPr>
            <a:endParaRPr lang="de-DE" sz="900" b="1" dirty="0">
              <a:solidFill>
                <a:srgbClr val="0000FF"/>
              </a:solidFill>
              <a:effectLst>
                <a:outerShdw blurRad="38100" dist="38100" dir="2700000" algn="tl">
                  <a:srgbClr val="000000">
                    <a:alpha val="43137"/>
                  </a:srgbClr>
                </a:outerShdw>
              </a:effectLst>
            </a:endParaRPr>
          </a:p>
          <a:p>
            <a:pPr algn="ctr">
              <a:defRPr/>
            </a:pPr>
            <a:r>
              <a:rPr lang="de-DE" sz="1600" b="1" dirty="0">
                <a:solidFill>
                  <a:srgbClr val="FF0000"/>
                </a:solidFill>
                <a:effectLst>
                  <a:outerShdw blurRad="38100" dist="38100" dir="2700000" algn="tl">
                    <a:srgbClr val="000000">
                      <a:alpha val="43137"/>
                    </a:srgbClr>
                  </a:outerShdw>
                </a:effectLst>
              </a:rPr>
              <a:t>MENSCHENRETTUNG GEHT VOR BRANDBEKÄMPFUNG!</a:t>
            </a:r>
          </a:p>
          <a:p>
            <a:pPr lvl="1">
              <a:defRPr/>
            </a:pPr>
            <a:endParaRPr lang="de-DE" sz="900" b="1" dirty="0">
              <a:solidFill>
                <a:srgbClr val="FF0000"/>
              </a:solidFill>
              <a:effectLst>
                <a:outerShdw blurRad="38100" dist="38100" dir="2700000" algn="tl">
                  <a:srgbClr val="000000">
                    <a:alpha val="43137"/>
                  </a:srgbClr>
                </a:outerShdw>
              </a:effectLst>
            </a:endParaRPr>
          </a:p>
          <a:p>
            <a:pPr marL="285750" indent="-285750">
              <a:buFont typeface="Wingdings" pitchFamily="2" charset="2"/>
              <a:buChar char="Ø"/>
              <a:defRPr/>
            </a:pPr>
            <a:r>
              <a:rPr lang="de-DE" sz="1600" b="1" dirty="0">
                <a:solidFill>
                  <a:srgbClr val="FF0000"/>
                </a:solidFill>
              </a:rPr>
              <a:t>Ältere und behinderte Personen sind auf ihre Hilfe angewiesen.</a:t>
            </a:r>
          </a:p>
          <a:p>
            <a:pPr marL="285750" indent="-285750">
              <a:buFont typeface="Wingdings" pitchFamily="2" charset="2"/>
              <a:buChar char="Ø"/>
              <a:defRPr/>
            </a:pPr>
            <a:r>
              <a:rPr lang="de-DE" sz="1600" dirty="0">
                <a:solidFill>
                  <a:srgbClr val="0000FF"/>
                </a:solidFill>
              </a:rPr>
              <a:t>Bei Verlassen der gefährdeten Räume Türen und Fenster schließen, um eine Ausbreitung des  Brandes zu verhindern. Bei Entstehungsbränden Brand mit den vorhandenen Feuerlöschgeräten bekämpfen, immer mehrere Feuerlöscher gleichzeitig anwenden. </a:t>
            </a:r>
            <a:r>
              <a:rPr lang="de-DE" sz="1600" u="sng" dirty="0">
                <a:solidFill>
                  <a:srgbClr val="0000FF"/>
                </a:solidFill>
              </a:rPr>
              <a:t>Sich jedoch nicht unnötig in Gefahr begeben.</a:t>
            </a:r>
          </a:p>
          <a:p>
            <a:pPr marL="285750" indent="-285750">
              <a:buFont typeface="Wingdings" pitchFamily="2" charset="2"/>
              <a:buChar char="Ø"/>
              <a:defRPr/>
            </a:pPr>
            <a:r>
              <a:rPr lang="de-DE" sz="1600" dirty="0">
                <a:solidFill>
                  <a:srgbClr val="0000FF"/>
                </a:solidFill>
              </a:rPr>
              <a:t>Benutzen der gekennzeichneten Flucht- und Rettungswege bzw. Notausgänge zum Verlassen des Gebäudes. </a:t>
            </a:r>
          </a:p>
          <a:p>
            <a:pPr marL="285750" indent="-285750">
              <a:buFont typeface="Wingdings" pitchFamily="2" charset="2"/>
              <a:buChar char="Ø"/>
              <a:defRPr/>
            </a:pPr>
            <a:r>
              <a:rPr lang="de-DE" sz="1600" dirty="0">
                <a:solidFill>
                  <a:srgbClr val="0000FF"/>
                </a:solidFill>
              </a:rPr>
              <a:t>Aufzüge </a:t>
            </a:r>
            <a:r>
              <a:rPr lang="de-DE" sz="1600" b="1" dirty="0">
                <a:solidFill>
                  <a:srgbClr val="FF0000"/>
                </a:solidFill>
              </a:rPr>
              <a:t>nicht</a:t>
            </a:r>
            <a:r>
              <a:rPr lang="de-DE" sz="1600" dirty="0">
                <a:solidFill>
                  <a:srgbClr val="0000FF"/>
                </a:solidFill>
              </a:rPr>
              <a:t> benutzen. Erstickungsgefahr durch Stromausfall.</a:t>
            </a:r>
          </a:p>
          <a:p>
            <a:pPr marL="285750" indent="-285750">
              <a:buFont typeface="Wingdings" pitchFamily="2" charset="2"/>
              <a:buChar char="Ø"/>
              <a:defRPr/>
            </a:pPr>
            <a:r>
              <a:rPr lang="de-DE" sz="1600" dirty="0">
                <a:solidFill>
                  <a:srgbClr val="0000FF"/>
                </a:solidFill>
              </a:rPr>
              <a:t>Stark verqualmte Räume gebückt oder kriechend verlassen.</a:t>
            </a:r>
          </a:p>
          <a:p>
            <a:pPr marL="285750" indent="-285750">
              <a:buFont typeface="Wingdings" pitchFamily="2" charset="2"/>
              <a:buChar char="Ø"/>
              <a:defRPr/>
            </a:pPr>
            <a:r>
              <a:rPr lang="de-DE" sz="1600" dirty="0">
                <a:solidFill>
                  <a:srgbClr val="0000FF"/>
                </a:solidFill>
              </a:rPr>
              <a:t>Von Feuer und Rauch eingeschlossene Personen sollen Türen schließen und die jeweiligen Ritzen mit Kleidungsstücken o.ä. abdichten.</a:t>
            </a:r>
          </a:p>
          <a:p>
            <a:pPr marL="285750" indent="-285750">
              <a:buFont typeface="Wingdings" pitchFamily="2" charset="2"/>
              <a:buChar char="Ø"/>
              <a:defRPr/>
            </a:pPr>
            <a:r>
              <a:rPr lang="de-DE" sz="1600" dirty="0">
                <a:solidFill>
                  <a:srgbClr val="0000FF"/>
                </a:solidFill>
              </a:rPr>
              <a:t>Gefährdete Personen müssen sich bis zum Eintreffen der Feuerwehr bemerkbar machen.</a:t>
            </a:r>
          </a:p>
          <a:p>
            <a:pPr marL="285750" indent="-285750">
              <a:buFont typeface="Wingdings" pitchFamily="2" charset="2"/>
              <a:buChar char="Ø"/>
              <a:defRPr/>
            </a:pPr>
            <a:r>
              <a:rPr lang="de-DE" sz="1600" dirty="0">
                <a:solidFill>
                  <a:srgbClr val="0000FF"/>
                </a:solidFill>
              </a:rPr>
              <a:t>Anordnungen der Feuerwehr bzw. Einsatzleitung befolge</a:t>
            </a:r>
            <a:r>
              <a:rPr lang="de-DE" dirty="0">
                <a:solidFill>
                  <a:srgbClr val="0000FF"/>
                </a:solidFill>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1000"/>
                                        <p:tgtEl>
                                          <p:spTgt spid="5">
                                            <p:txEl>
                                              <p:pRg st="6" end="6"/>
                                            </p:txEl>
                                          </p:spTgt>
                                        </p:tgtEl>
                                      </p:cBhvr>
                                    </p:animEffect>
                                    <p:anim calcmode="lin" valueType="num">
                                      <p:cBhvr>
                                        <p:cTn id="2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anim calcmode="lin" valueType="num">
                                      <p:cBhvr additive="base">
                                        <p:cTn id="4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 calcmode="lin" valueType="num">
                                      <p:cBhvr additive="base">
                                        <p:cTn id="5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 calcmode="lin" valueType="num">
                                      <p:cBhvr additive="base">
                                        <p:cTn id="5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xEl>
                                              <p:pRg st="12" end="12"/>
                                            </p:txEl>
                                          </p:spTgt>
                                        </p:tgtEl>
                                        <p:attrNameLst>
                                          <p:attrName>style.visibility</p:attrName>
                                        </p:attrNameLst>
                                      </p:cBhvr>
                                      <p:to>
                                        <p:strVal val="visible"/>
                                      </p:to>
                                    </p:set>
                                    <p:anim calcmode="lin" valueType="num">
                                      <p:cBhvr additive="base">
                                        <p:cTn id="63"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5">
                                            <p:txEl>
                                              <p:pRg st="13" end="13"/>
                                            </p:txEl>
                                          </p:spTgt>
                                        </p:tgtEl>
                                        <p:attrNameLst>
                                          <p:attrName>style.visibility</p:attrName>
                                        </p:attrNameLst>
                                      </p:cBhvr>
                                      <p:to>
                                        <p:strVal val="visible"/>
                                      </p:to>
                                    </p:set>
                                    <p:anim calcmode="lin" valueType="num">
                                      <p:cBhvr additive="base">
                                        <p:cTn id="69"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B7358DCC-05E2-45CD-9A72-18DF5649CD7A}"/>
              </a:ext>
            </a:extLst>
          </p:cNvPr>
          <p:cNvSpPr txBox="1"/>
          <p:nvPr/>
        </p:nvSpPr>
        <p:spPr>
          <a:xfrm>
            <a:off x="1228725" y="700088"/>
            <a:ext cx="4325938" cy="785812"/>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114691" name="object 8">
            <a:extLst>
              <a:ext uri="{FF2B5EF4-FFF2-40B4-BE49-F238E27FC236}">
                <a16:creationId xmlns:a16="http://schemas.microsoft.com/office/drawing/2014/main" id="{FE0BF4AB-CDA3-4552-8772-059B3AC15791}"/>
              </a:ext>
            </a:extLst>
          </p:cNvPr>
          <p:cNvSpPr>
            <a:spLocks noChangeArrowheads="1"/>
          </p:cNvSpPr>
          <p:nvPr/>
        </p:nvSpPr>
        <p:spPr bwMode="auto">
          <a:xfrm>
            <a:off x="1765300" y="2122488"/>
            <a:ext cx="277813"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4692" name="object 9">
            <a:extLst>
              <a:ext uri="{FF2B5EF4-FFF2-40B4-BE49-F238E27FC236}">
                <a16:creationId xmlns:a16="http://schemas.microsoft.com/office/drawing/2014/main" id="{35D8DDD7-AA1D-4600-93B7-D87185A96D15}"/>
              </a:ext>
            </a:extLst>
          </p:cNvPr>
          <p:cNvSpPr>
            <a:spLocks noChangeArrowheads="1"/>
          </p:cNvSpPr>
          <p:nvPr/>
        </p:nvSpPr>
        <p:spPr bwMode="auto">
          <a:xfrm>
            <a:off x="1765300" y="2984500"/>
            <a:ext cx="277813"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4693" name="object 10">
            <a:extLst>
              <a:ext uri="{FF2B5EF4-FFF2-40B4-BE49-F238E27FC236}">
                <a16:creationId xmlns:a16="http://schemas.microsoft.com/office/drawing/2014/main" id="{0AD3865D-5B7A-4D46-82CA-FC8EBC867528}"/>
              </a:ext>
            </a:extLst>
          </p:cNvPr>
          <p:cNvSpPr>
            <a:spLocks noChangeArrowheads="1"/>
          </p:cNvSpPr>
          <p:nvPr/>
        </p:nvSpPr>
        <p:spPr bwMode="auto">
          <a:xfrm>
            <a:off x="1765300" y="3827463"/>
            <a:ext cx="277813"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4694" name="object 11">
            <a:extLst>
              <a:ext uri="{FF2B5EF4-FFF2-40B4-BE49-F238E27FC236}">
                <a16:creationId xmlns:a16="http://schemas.microsoft.com/office/drawing/2014/main" id="{DA85BB64-8BEE-42D5-9002-CE1815386518}"/>
              </a:ext>
            </a:extLst>
          </p:cNvPr>
          <p:cNvSpPr>
            <a:spLocks noChangeArrowheads="1"/>
          </p:cNvSpPr>
          <p:nvPr/>
        </p:nvSpPr>
        <p:spPr bwMode="auto">
          <a:xfrm>
            <a:off x="1765300" y="4773613"/>
            <a:ext cx="277813"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4695" name="object 12">
            <a:extLst>
              <a:ext uri="{FF2B5EF4-FFF2-40B4-BE49-F238E27FC236}">
                <a16:creationId xmlns:a16="http://schemas.microsoft.com/office/drawing/2014/main" id="{09C6F204-A15F-444C-91B7-575AD562DD71}"/>
              </a:ext>
            </a:extLst>
          </p:cNvPr>
          <p:cNvSpPr>
            <a:spLocks noChangeArrowheads="1"/>
          </p:cNvSpPr>
          <p:nvPr/>
        </p:nvSpPr>
        <p:spPr bwMode="auto">
          <a:xfrm>
            <a:off x="1765300" y="5705475"/>
            <a:ext cx="277813"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4696" name="object 13">
            <a:extLst>
              <a:ext uri="{FF2B5EF4-FFF2-40B4-BE49-F238E27FC236}">
                <a16:creationId xmlns:a16="http://schemas.microsoft.com/office/drawing/2014/main" id="{4DDF721E-4931-4AD3-9887-B66D42D2B91F}"/>
              </a:ext>
            </a:extLst>
          </p:cNvPr>
          <p:cNvSpPr txBox="1">
            <a:spLocks noChangeArrowheads="1"/>
          </p:cNvSpPr>
          <p:nvPr/>
        </p:nvSpPr>
        <p:spPr bwMode="auto">
          <a:xfrm>
            <a:off x="2125663" y="1590675"/>
            <a:ext cx="5865812"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b="1">
                <a:cs typeface="Arial" panose="020B0604020202020204" pitchFamily="34" charset="0"/>
              </a:rPr>
              <a:t>Sicherheit</a:t>
            </a:r>
            <a:endParaRPr lang="de-DE" altLang="de-DE">
              <a:cs typeface="Arial" panose="020B0604020202020204" pitchFamily="34" charset="0"/>
            </a:endParaRP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Eine </a:t>
            </a:r>
            <a:r>
              <a:rPr lang="de-DE" altLang="de-DE" sz="1400" b="1">
                <a:cs typeface="Arial" panose="020B0604020202020204" pitchFamily="34" charset="0"/>
              </a:rPr>
              <a:t>Schießstandordnung </a:t>
            </a:r>
            <a:r>
              <a:rPr lang="de-DE" altLang="de-DE" sz="1400">
                <a:cs typeface="Arial" panose="020B0604020202020204" pitchFamily="34" charset="0"/>
              </a:rPr>
              <a:t>ist an jedem Schießstand </a:t>
            </a:r>
            <a:r>
              <a:rPr lang="de-DE" altLang="de-DE" sz="1400" b="1">
                <a:cs typeface="Arial" panose="020B0604020202020204" pitchFamily="34" charset="0"/>
              </a:rPr>
              <a:t>an gut sichtbarer Stelle</a:t>
            </a:r>
            <a:endParaRPr lang="de-DE" altLang="de-DE" sz="1400">
              <a:cs typeface="Arial" panose="020B0604020202020204" pitchFamily="34" charset="0"/>
            </a:endParaRPr>
          </a:p>
          <a:p>
            <a:r>
              <a:rPr lang="de-DE" altLang="de-DE" sz="1400">
                <a:cs typeface="Arial" panose="020B0604020202020204" pitchFamily="34" charset="0"/>
              </a:rPr>
              <a:t>anzubringen.</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Den freien </a:t>
            </a:r>
            <a:r>
              <a:rPr lang="de-DE" altLang="de-DE" sz="1400" b="1">
                <a:cs typeface="Arial" panose="020B0604020202020204" pitchFamily="34" charset="0"/>
              </a:rPr>
              <a:t>Raum hinter den Schützen </a:t>
            </a:r>
            <a:r>
              <a:rPr lang="de-DE" altLang="de-DE" sz="1400">
                <a:cs typeface="Arial" panose="020B0604020202020204" pitchFamily="34" charset="0"/>
              </a:rPr>
              <a:t>dürfen </a:t>
            </a:r>
            <a:r>
              <a:rPr lang="de-DE" altLang="de-DE" sz="1400" b="1">
                <a:cs typeface="Arial" panose="020B0604020202020204" pitchFamily="34" charset="0"/>
              </a:rPr>
              <a:t>nur der Schießleiter und von ihm zugelassene Mitarbeiter </a:t>
            </a:r>
            <a:r>
              <a:rPr lang="de-DE" altLang="de-DE" sz="1400">
                <a:cs typeface="Arial" panose="020B0604020202020204" pitchFamily="34" charset="0"/>
              </a:rPr>
              <a:t>sowie Kampfrichter / Jurymitglieder betreten.</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b="1">
                <a:cs typeface="Arial" panose="020B0604020202020204" pitchFamily="34" charset="0"/>
              </a:rPr>
              <a:t>Bei Störungen </a:t>
            </a:r>
            <a:r>
              <a:rPr lang="de-DE" altLang="de-DE" sz="1400">
                <a:cs typeface="Arial" panose="020B0604020202020204" pitchFamily="34" charset="0"/>
              </a:rPr>
              <a:t>im Schießbetrieb z.B. durch Versagen der Scheibeneinrichtungen, </a:t>
            </a:r>
            <a:r>
              <a:rPr lang="de-DE" altLang="de-DE" sz="1400" b="1">
                <a:cs typeface="Arial" panose="020B0604020202020204" pitchFamily="34" charset="0"/>
              </a:rPr>
              <a:t>ist das Schießen sofort zu unterbrechen</a:t>
            </a:r>
            <a:r>
              <a:rPr lang="de-DE" altLang="de-DE" sz="1400">
                <a:cs typeface="Arial" panose="020B0604020202020204" pitchFamily="34" charset="0"/>
              </a:rPr>
              <a:t>. Die Waffen sind zu entladen. Dies kann auch durch Abschießen der Waffe auf Anordnung der Schießleitung auf den Geschossfang geschehen.</a:t>
            </a:r>
          </a:p>
          <a:p>
            <a:pPr>
              <a:spcBef>
                <a:spcPts val="713"/>
              </a:spcBef>
            </a:pPr>
            <a:r>
              <a:rPr lang="de-DE" altLang="de-DE" sz="1400">
                <a:cs typeface="Arial" panose="020B0604020202020204" pitchFamily="34" charset="0"/>
              </a:rPr>
              <a:t>Die Unterbrechung des Schießens infolge einer Störung haben die Verantwortlichen schnellstmöglich durch klare Anordnung bekannt zu geben. In der Anzeigerdeckung geschieht dies mit einer für die Schützen sichtbaren roten Flagge oder eines anderen angekündigten Signals.</a:t>
            </a:r>
          </a:p>
          <a:p>
            <a:pPr>
              <a:spcBef>
                <a:spcPts val="713"/>
              </a:spcBef>
            </a:pPr>
            <a:r>
              <a:rPr lang="de-DE" altLang="de-DE" sz="1400">
                <a:cs typeface="Arial" panose="020B0604020202020204" pitchFamily="34" charset="0"/>
              </a:rPr>
              <a:t>Das Schießen darf erst auf Anordnung des Schießleiters und nach Einholen der roten Flagge oder des entsprechenden Signals fortgesetzt werden.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59EF570B-7686-4BBF-9B5D-A79F562AE816}"/>
              </a:ext>
            </a:extLst>
          </p:cNvPr>
          <p:cNvSpPr txBox="1"/>
          <p:nvPr/>
        </p:nvSpPr>
        <p:spPr>
          <a:xfrm>
            <a:off x="1192213" y="698500"/>
            <a:ext cx="4325937" cy="784225"/>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116739" name="object 8">
            <a:extLst>
              <a:ext uri="{FF2B5EF4-FFF2-40B4-BE49-F238E27FC236}">
                <a16:creationId xmlns:a16="http://schemas.microsoft.com/office/drawing/2014/main" id="{55AC41CD-31A1-454C-8464-4B7DAFF07B9D}"/>
              </a:ext>
            </a:extLst>
          </p:cNvPr>
          <p:cNvSpPr>
            <a:spLocks noChangeArrowheads="1"/>
          </p:cNvSpPr>
          <p:nvPr/>
        </p:nvSpPr>
        <p:spPr bwMode="auto">
          <a:xfrm>
            <a:off x="657225" y="2346325"/>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6740" name="object 9">
            <a:extLst>
              <a:ext uri="{FF2B5EF4-FFF2-40B4-BE49-F238E27FC236}">
                <a16:creationId xmlns:a16="http://schemas.microsoft.com/office/drawing/2014/main" id="{D32865D6-68A2-4508-AD0E-9B58B441F550}"/>
              </a:ext>
            </a:extLst>
          </p:cNvPr>
          <p:cNvSpPr>
            <a:spLocks noChangeArrowheads="1"/>
          </p:cNvSpPr>
          <p:nvPr/>
        </p:nvSpPr>
        <p:spPr bwMode="auto">
          <a:xfrm>
            <a:off x="657225" y="2868613"/>
            <a:ext cx="279400" cy="1158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6741" name="object 10">
            <a:extLst>
              <a:ext uri="{FF2B5EF4-FFF2-40B4-BE49-F238E27FC236}">
                <a16:creationId xmlns:a16="http://schemas.microsoft.com/office/drawing/2014/main" id="{C595D655-3E3C-4F3A-8AEE-91DAD56FB8E9}"/>
              </a:ext>
            </a:extLst>
          </p:cNvPr>
          <p:cNvSpPr>
            <a:spLocks noChangeArrowheads="1"/>
          </p:cNvSpPr>
          <p:nvPr/>
        </p:nvSpPr>
        <p:spPr bwMode="auto">
          <a:xfrm>
            <a:off x="657225" y="3586163"/>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6742" name="object 11">
            <a:extLst>
              <a:ext uri="{FF2B5EF4-FFF2-40B4-BE49-F238E27FC236}">
                <a16:creationId xmlns:a16="http://schemas.microsoft.com/office/drawing/2014/main" id="{8EE1F2E6-6574-4EF4-A4F7-9128E36E9CE2}"/>
              </a:ext>
            </a:extLst>
          </p:cNvPr>
          <p:cNvSpPr>
            <a:spLocks noChangeArrowheads="1"/>
          </p:cNvSpPr>
          <p:nvPr/>
        </p:nvSpPr>
        <p:spPr bwMode="auto">
          <a:xfrm>
            <a:off x="657225" y="4070350"/>
            <a:ext cx="279400"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6743" name="object 12">
            <a:extLst>
              <a:ext uri="{FF2B5EF4-FFF2-40B4-BE49-F238E27FC236}">
                <a16:creationId xmlns:a16="http://schemas.microsoft.com/office/drawing/2014/main" id="{1AC4F3B5-FF3F-441E-A3C7-947249D9F100}"/>
              </a:ext>
            </a:extLst>
          </p:cNvPr>
          <p:cNvSpPr>
            <a:spLocks noChangeArrowheads="1"/>
          </p:cNvSpPr>
          <p:nvPr/>
        </p:nvSpPr>
        <p:spPr bwMode="auto">
          <a:xfrm>
            <a:off x="657225" y="4621213"/>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6744" name="object 13">
            <a:extLst>
              <a:ext uri="{FF2B5EF4-FFF2-40B4-BE49-F238E27FC236}">
                <a16:creationId xmlns:a16="http://schemas.microsoft.com/office/drawing/2014/main" id="{29B32D1A-EA9F-4807-BD0C-027F2511702F}"/>
              </a:ext>
            </a:extLst>
          </p:cNvPr>
          <p:cNvSpPr>
            <a:spLocks noChangeArrowheads="1"/>
          </p:cNvSpPr>
          <p:nvPr/>
        </p:nvSpPr>
        <p:spPr bwMode="auto">
          <a:xfrm>
            <a:off x="657225" y="5145088"/>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6745" name="object 14">
            <a:extLst>
              <a:ext uri="{FF2B5EF4-FFF2-40B4-BE49-F238E27FC236}">
                <a16:creationId xmlns:a16="http://schemas.microsoft.com/office/drawing/2014/main" id="{A8A97BBE-6D68-4217-80B0-DC363D375366}"/>
              </a:ext>
            </a:extLst>
          </p:cNvPr>
          <p:cNvSpPr>
            <a:spLocks noChangeArrowheads="1"/>
          </p:cNvSpPr>
          <p:nvPr/>
        </p:nvSpPr>
        <p:spPr bwMode="auto">
          <a:xfrm>
            <a:off x="657225" y="5661025"/>
            <a:ext cx="279400" cy="1158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6746" name="object 15">
            <a:extLst>
              <a:ext uri="{FF2B5EF4-FFF2-40B4-BE49-F238E27FC236}">
                <a16:creationId xmlns:a16="http://schemas.microsoft.com/office/drawing/2014/main" id="{ECF9E7E1-6184-4948-B09C-EAA5F2E72A80}"/>
              </a:ext>
            </a:extLst>
          </p:cNvPr>
          <p:cNvSpPr txBox="1">
            <a:spLocks noChangeArrowheads="1"/>
          </p:cNvSpPr>
          <p:nvPr/>
        </p:nvSpPr>
        <p:spPr bwMode="auto">
          <a:xfrm>
            <a:off x="239713" y="1703388"/>
            <a:ext cx="83534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684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b="1">
                <a:cs typeface="Arial" panose="020B0604020202020204" pitchFamily="34" charset="0"/>
              </a:rPr>
              <a:t>Schießstände</a:t>
            </a:r>
          </a:p>
          <a:p>
            <a:endParaRPr lang="de-DE" altLang="de-DE" sz="1400" b="1">
              <a:cs typeface="Arial" panose="020B0604020202020204" pitchFamily="34" charset="0"/>
            </a:endParaRPr>
          </a:p>
        </p:txBody>
      </p:sp>
      <p:sp>
        <p:nvSpPr>
          <p:cNvPr id="116747" name="Textfeld 12">
            <a:extLst>
              <a:ext uri="{FF2B5EF4-FFF2-40B4-BE49-F238E27FC236}">
                <a16:creationId xmlns:a16="http://schemas.microsoft.com/office/drawing/2014/main" id="{99E1DC2A-EDF5-4C86-A798-F66BC9893D32}"/>
              </a:ext>
            </a:extLst>
          </p:cNvPr>
          <p:cNvSpPr txBox="1">
            <a:spLocks noChangeArrowheads="1"/>
          </p:cNvSpPr>
          <p:nvPr/>
        </p:nvSpPr>
        <p:spPr bwMode="auto">
          <a:xfrm>
            <a:off x="1031875" y="2241550"/>
            <a:ext cx="7872413"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a:cs typeface="Arial" panose="020B0604020202020204" pitchFamily="34" charset="0"/>
              </a:rPr>
              <a:t>Das Schießen ist nur auf behördlich genehmigten Schießständen mit den dafür zugelassenen Waffen- und Munitionsarten gestattet.</a:t>
            </a:r>
          </a:p>
          <a:p>
            <a:pPr>
              <a:spcBef>
                <a:spcPts val="713"/>
              </a:spcBef>
            </a:pPr>
            <a:r>
              <a:rPr lang="de-DE" altLang="de-DE" sz="1400">
                <a:cs typeface="Arial" panose="020B0604020202020204" pitchFamily="34" charset="0"/>
              </a:rPr>
              <a:t>Die Richtlinien des DSB für die Errichtung, die Abnahme und das Betreiben von Schießständen enthalten die ausführliche Beschreibung über Beschaffenheit, Zweckmäßigkeit und Sicherheit von Schießständen aller Art für das sportliche Schießen.</a:t>
            </a:r>
          </a:p>
          <a:p>
            <a:pPr>
              <a:spcBef>
                <a:spcPts val="713"/>
              </a:spcBef>
            </a:pPr>
            <a:r>
              <a:rPr lang="de-DE" altLang="de-DE" sz="1400">
                <a:cs typeface="Arial" panose="020B0604020202020204" pitchFamily="34" charset="0"/>
              </a:rPr>
              <a:t>Bei offenen Schießständen wird zwischen ganz bzw. teilweise mit einer Umschließung der Schützenstände im Freien geschossen.</a:t>
            </a:r>
          </a:p>
          <a:p>
            <a:pPr>
              <a:spcBef>
                <a:spcPts val="713"/>
              </a:spcBef>
            </a:pPr>
            <a:r>
              <a:rPr lang="de-DE" altLang="de-DE" sz="1400">
                <a:cs typeface="Arial" panose="020B0604020202020204" pitchFamily="34" charset="0"/>
              </a:rPr>
              <a:t>Bei teilgedeckten Schießständen reicht die Umschließung der Schießbahn über die erste Hochblende hinaus, aber nicht bis zur Scheibe.</a:t>
            </a:r>
          </a:p>
          <a:p>
            <a:pPr>
              <a:spcBef>
                <a:spcPts val="713"/>
              </a:spcBef>
            </a:pPr>
            <a:r>
              <a:rPr lang="de-DE" altLang="de-DE" sz="1400">
                <a:cs typeface="Arial" panose="020B0604020202020204" pitchFamily="34" charset="0"/>
              </a:rPr>
              <a:t>Bei geschlossenen Schießständen ist die ganze Schießbahn – vom Schützenstand bis zum Geschossfang – in einem geschlossenen Raum untergebracht.</a:t>
            </a:r>
          </a:p>
          <a:p>
            <a:pPr>
              <a:spcBef>
                <a:spcPts val="713"/>
              </a:spcBef>
            </a:pPr>
            <a:r>
              <a:rPr lang="de-DE" altLang="de-DE" sz="1400">
                <a:cs typeface="Arial" panose="020B0604020202020204" pitchFamily="34" charset="0"/>
              </a:rPr>
              <a:t>Schießentfernungen werden vom Scheibenspiegel bis zur Entfernungsmarkierung am Schützenstand (Feuerlinie) gemessen.</a:t>
            </a:r>
          </a:p>
          <a:p>
            <a:pPr>
              <a:spcBef>
                <a:spcPts val="713"/>
              </a:spcBef>
            </a:pPr>
            <a:r>
              <a:rPr lang="de-DE" altLang="de-DE" sz="1400">
                <a:cs typeface="Arial" panose="020B0604020202020204" pitchFamily="34" charset="0"/>
              </a:rPr>
              <a:t>Die Entfernungsmarkierung (Feuerlinie) darf im Liegendanschlag nicht mit dem Ellenbogen, im Kniend-, Sitzend- und Stehendanschlag nicht mit den Füßen berührt werden.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B2A8F093-0478-4877-B372-1303C0EF5404}"/>
              </a:ext>
            </a:extLst>
          </p:cNvPr>
          <p:cNvSpPr txBox="1"/>
          <p:nvPr/>
        </p:nvSpPr>
        <p:spPr>
          <a:xfrm>
            <a:off x="1201738" y="701675"/>
            <a:ext cx="4324350" cy="785813"/>
          </a:xfrm>
          <a:prstGeom prst="rect">
            <a:avLst/>
          </a:prstGeom>
        </p:spPr>
        <p:txBody>
          <a:bodyPr lIns="0" tIns="0" rIns="0" bIns="0">
            <a:spAutoFit/>
          </a:bodyPr>
          <a:lstStyle/>
          <a:p>
            <a:pPr marL="390952">
              <a:defRPr/>
            </a:pPr>
            <a:endParaRPr sz="1796" dirty="0">
              <a:latin typeface="Book Antiqua"/>
              <a:cs typeface="Book Antiqua"/>
            </a:endParaRPr>
          </a:p>
          <a:p>
            <a:pPr marL="10860">
              <a:spcBef>
                <a:spcPts val="1411"/>
              </a:spcBef>
              <a:defRPr/>
            </a:pPr>
            <a:r>
              <a:rPr sz="2138" b="1" spc="-17" dirty="0">
                <a:latin typeface="Arial"/>
                <a:cs typeface="Arial"/>
              </a:rPr>
              <a:t>S</a:t>
            </a:r>
            <a:r>
              <a:rPr sz="2138" b="1" spc="-21" dirty="0">
                <a:latin typeface="Arial"/>
                <a:cs typeface="Arial"/>
              </a:rPr>
              <a:t>po</a:t>
            </a:r>
            <a:r>
              <a:rPr sz="2138" b="1" spc="-9" dirty="0">
                <a:latin typeface="Arial"/>
                <a:cs typeface="Arial"/>
              </a:rPr>
              <a:t>r</a:t>
            </a:r>
            <a:r>
              <a:rPr sz="2138" b="1" spc="-17" dirty="0">
                <a:latin typeface="Arial"/>
                <a:cs typeface="Arial"/>
              </a:rPr>
              <a:t>to</a:t>
            </a:r>
            <a:r>
              <a:rPr sz="2138" b="1" spc="-9" dirty="0">
                <a:latin typeface="Arial"/>
                <a:cs typeface="Arial"/>
              </a:rPr>
              <a:t>r</a:t>
            </a:r>
            <a:r>
              <a:rPr sz="2138" b="1" spc="-21" dirty="0">
                <a:latin typeface="Arial"/>
                <a:cs typeface="Arial"/>
              </a:rPr>
              <a:t>dnun</a:t>
            </a:r>
            <a:r>
              <a:rPr sz="2138" b="1" spc="-17" dirty="0">
                <a:latin typeface="Arial"/>
                <a:cs typeface="Arial"/>
              </a:rPr>
              <a:t>g</a:t>
            </a:r>
            <a:endParaRPr sz="2138" dirty="0">
              <a:latin typeface="Arial"/>
              <a:cs typeface="Arial"/>
            </a:endParaRPr>
          </a:p>
        </p:txBody>
      </p:sp>
      <p:sp>
        <p:nvSpPr>
          <p:cNvPr id="118787" name="object 9">
            <a:extLst>
              <a:ext uri="{FF2B5EF4-FFF2-40B4-BE49-F238E27FC236}">
                <a16:creationId xmlns:a16="http://schemas.microsoft.com/office/drawing/2014/main" id="{D5AD0F1A-660D-499D-9E74-BA2B82A98081}"/>
              </a:ext>
            </a:extLst>
          </p:cNvPr>
          <p:cNvSpPr>
            <a:spLocks noChangeArrowheads="1"/>
          </p:cNvSpPr>
          <p:nvPr/>
        </p:nvSpPr>
        <p:spPr bwMode="auto">
          <a:xfrm>
            <a:off x="1784350" y="1944688"/>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8788" name="object 10">
            <a:extLst>
              <a:ext uri="{FF2B5EF4-FFF2-40B4-BE49-F238E27FC236}">
                <a16:creationId xmlns:a16="http://schemas.microsoft.com/office/drawing/2014/main" id="{29957789-9D73-47B1-9965-C25780DEFA95}"/>
              </a:ext>
            </a:extLst>
          </p:cNvPr>
          <p:cNvSpPr txBox="1">
            <a:spLocks noChangeArrowheads="1"/>
          </p:cNvSpPr>
          <p:nvPr/>
        </p:nvSpPr>
        <p:spPr bwMode="auto">
          <a:xfrm>
            <a:off x="2198688" y="1395413"/>
            <a:ext cx="579437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b="1">
                <a:cs typeface="Arial" panose="020B0604020202020204" pitchFamily="34" charset="0"/>
              </a:rPr>
              <a:t>Waffen</a:t>
            </a:r>
            <a:endParaRPr lang="de-DE" altLang="de-DE">
              <a:cs typeface="Arial" panose="020B0604020202020204" pitchFamily="34" charset="0"/>
            </a:endParaRPr>
          </a:p>
          <a:p>
            <a:pPr>
              <a:spcBef>
                <a:spcPts val="13"/>
              </a:spcBef>
            </a:pPr>
            <a:endParaRPr lang="de-DE" altLang="de-DE" sz="1200">
              <a:latin typeface="Times New Roman" panose="02020603050405020304" pitchFamily="18" charset="0"/>
              <a:cs typeface="Times New Roman" panose="02020603050405020304" pitchFamily="18" charset="0"/>
            </a:endParaRPr>
          </a:p>
          <a:p>
            <a:r>
              <a:rPr lang="de-DE" altLang="de-DE" sz="1600" b="1">
                <a:cs typeface="Arial" panose="020B0604020202020204" pitchFamily="34" charset="0"/>
              </a:rPr>
              <a:t>Alle Waffen müssen den gesetzlichen Vorschriften entsprechen</a:t>
            </a:r>
            <a:r>
              <a:rPr lang="de-DE" altLang="de-DE" sz="1600">
                <a:cs typeface="Arial" panose="020B0604020202020204" pitchFamily="34" charset="0"/>
              </a:rPr>
              <a:t>. Schießen dürfen nur mit nach dem Waffengesetz und den hierzu ergangenen Rechtsverordnungen zugelassenen Waffen durchgeführt werden.</a:t>
            </a:r>
          </a:p>
        </p:txBody>
      </p:sp>
      <p:sp>
        <p:nvSpPr>
          <p:cNvPr id="118789" name="object 11">
            <a:extLst>
              <a:ext uri="{FF2B5EF4-FFF2-40B4-BE49-F238E27FC236}">
                <a16:creationId xmlns:a16="http://schemas.microsoft.com/office/drawing/2014/main" id="{CF3B16DE-3D29-4DB9-9404-DF31E2AE22AD}"/>
              </a:ext>
            </a:extLst>
          </p:cNvPr>
          <p:cNvSpPr>
            <a:spLocks noChangeArrowheads="1"/>
          </p:cNvSpPr>
          <p:nvPr/>
        </p:nvSpPr>
        <p:spPr bwMode="auto">
          <a:xfrm>
            <a:off x="1784350" y="2990850"/>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8790" name="object 12">
            <a:extLst>
              <a:ext uri="{FF2B5EF4-FFF2-40B4-BE49-F238E27FC236}">
                <a16:creationId xmlns:a16="http://schemas.microsoft.com/office/drawing/2014/main" id="{4D053F99-A2B7-4179-9087-649A73B70820}"/>
              </a:ext>
            </a:extLst>
          </p:cNvPr>
          <p:cNvSpPr txBox="1">
            <a:spLocks noChangeArrowheads="1"/>
          </p:cNvSpPr>
          <p:nvPr/>
        </p:nvSpPr>
        <p:spPr bwMode="auto">
          <a:xfrm>
            <a:off x="2189163" y="2916238"/>
            <a:ext cx="57181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050" indent="111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600" b="1">
                <a:cs typeface="Arial" panose="020B0604020202020204" pitchFamily="34" charset="0"/>
              </a:rPr>
              <a:t>Auf jeder Feuerwaffe müssen </a:t>
            </a:r>
            <a:r>
              <a:rPr lang="de-DE" altLang="de-DE" sz="1600">
                <a:cs typeface="Arial" panose="020B0604020202020204" pitchFamily="34" charset="0"/>
              </a:rPr>
              <a:t>in Deutschland </a:t>
            </a:r>
            <a:r>
              <a:rPr lang="de-DE" altLang="de-DE" sz="1600" b="1">
                <a:cs typeface="Arial" panose="020B0604020202020204" pitchFamily="34" charset="0"/>
              </a:rPr>
              <a:t>gültige Beschusszeichen </a:t>
            </a:r>
            <a:r>
              <a:rPr lang="de-DE" altLang="de-DE" sz="1600">
                <a:cs typeface="Arial" panose="020B0604020202020204" pitchFamily="34" charset="0"/>
              </a:rPr>
              <a:t>nach den gesetzlichen Vorschriften </a:t>
            </a:r>
            <a:r>
              <a:rPr lang="de-DE" altLang="de-DE" sz="1600" b="1">
                <a:cs typeface="Arial" panose="020B0604020202020204" pitchFamily="34" charset="0"/>
              </a:rPr>
              <a:t>vorhanden sein</a:t>
            </a:r>
            <a:r>
              <a:rPr lang="de-DE" altLang="de-DE" sz="1600">
                <a:cs typeface="Arial" panose="020B0604020202020204" pitchFamily="34" charset="0"/>
              </a:rPr>
              <a:t>.</a:t>
            </a:r>
          </a:p>
          <a:p>
            <a:endParaRPr lang="de-DE" altLang="de-DE" sz="1600">
              <a:cs typeface="Arial" panose="020B0604020202020204" pitchFamily="34" charset="0"/>
            </a:endParaRPr>
          </a:p>
          <a:p>
            <a:r>
              <a:rPr lang="de-DE" altLang="de-DE" sz="1600">
                <a:cs typeface="Arial" panose="020B0604020202020204" pitchFamily="34" charset="0"/>
              </a:rPr>
              <a:t> </a:t>
            </a:r>
            <a:r>
              <a:rPr lang="de-DE" altLang="de-DE" sz="1600" i="1">
                <a:solidFill>
                  <a:srgbClr val="FF0000"/>
                </a:solidFill>
                <a:cs typeface="Arial" panose="020B0604020202020204" pitchFamily="34" charset="0"/>
              </a:rPr>
              <a:t>Ausgenommen sind Feuerwaffen, die vor dem 01.01.1891 hergestellt und nicht verändert worden sind.</a:t>
            </a:r>
            <a:endParaRPr lang="de-DE" altLang="de-DE" sz="1600">
              <a:cs typeface="Arial" panose="020B0604020202020204" pitchFamily="34" charset="0"/>
            </a:endParaRPr>
          </a:p>
        </p:txBody>
      </p:sp>
      <p:sp>
        <p:nvSpPr>
          <p:cNvPr id="118791" name="object 13">
            <a:extLst>
              <a:ext uri="{FF2B5EF4-FFF2-40B4-BE49-F238E27FC236}">
                <a16:creationId xmlns:a16="http://schemas.microsoft.com/office/drawing/2014/main" id="{03390CA1-98DC-49AC-A9F8-75B8C2A810A7}"/>
              </a:ext>
            </a:extLst>
          </p:cNvPr>
          <p:cNvSpPr>
            <a:spLocks noChangeArrowheads="1"/>
          </p:cNvSpPr>
          <p:nvPr/>
        </p:nvSpPr>
        <p:spPr bwMode="auto">
          <a:xfrm>
            <a:off x="1784350" y="5110163"/>
            <a:ext cx="279400" cy="11588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8792" name="object 14">
            <a:extLst>
              <a:ext uri="{FF2B5EF4-FFF2-40B4-BE49-F238E27FC236}">
                <a16:creationId xmlns:a16="http://schemas.microsoft.com/office/drawing/2014/main" id="{F8B999BA-4C64-4F48-8DB8-C62959DB039B}"/>
              </a:ext>
            </a:extLst>
          </p:cNvPr>
          <p:cNvSpPr>
            <a:spLocks noChangeArrowheads="1"/>
          </p:cNvSpPr>
          <p:nvPr/>
        </p:nvSpPr>
        <p:spPr bwMode="auto">
          <a:xfrm>
            <a:off x="1784350" y="6073775"/>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18793" name="object 15">
            <a:extLst>
              <a:ext uri="{FF2B5EF4-FFF2-40B4-BE49-F238E27FC236}">
                <a16:creationId xmlns:a16="http://schemas.microsoft.com/office/drawing/2014/main" id="{AC88BEA4-F79A-47DC-881F-9EAC9354AD4D}"/>
              </a:ext>
            </a:extLst>
          </p:cNvPr>
          <p:cNvSpPr txBox="1">
            <a:spLocks noChangeArrowheads="1"/>
          </p:cNvSpPr>
          <p:nvPr/>
        </p:nvSpPr>
        <p:spPr bwMode="auto">
          <a:xfrm>
            <a:off x="2325688" y="4518025"/>
            <a:ext cx="47561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52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1600" b="1">
                <a:cs typeface="Arial" panose="020B0604020202020204" pitchFamily="34" charset="0"/>
              </a:rPr>
              <a:t>Luftgewehr und Luftpistole</a:t>
            </a:r>
            <a:endParaRPr lang="de-DE" altLang="de-DE" sz="1600">
              <a:cs typeface="Arial" panose="020B0604020202020204" pitchFamily="34" charset="0"/>
            </a:endParaRPr>
          </a:p>
          <a:p>
            <a:pPr>
              <a:spcBef>
                <a:spcPts val="13"/>
              </a:spcBef>
            </a:pPr>
            <a:endParaRPr lang="de-DE" altLang="de-DE" sz="1600">
              <a:latin typeface="Times New Roman" panose="02020603050405020304" pitchFamily="18" charset="0"/>
              <a:cs typeface="Times New Roman" panose="02020603050405020304" pitchFamily="18" charset="0"/>
            </a:endParaRPr>
          </a:p>
          <a:p>
            <a:r>
              <a:rPr lang="de-DE" altLang="de-DE" sz="1600">
                <a:cs typeface="Arial" panose="020B0604020202020204" pitchFamily="34" charset="0"/>
              </a:rPr>
              <a:t>Zugelassen sind Luftdruck-, Federdruck und Gasdruckwaffen mit einer Geschossenergie bis 7.5 Joule.</a:t>
            </a:r>
            <a:endParaRPr lang="de-DE" altLang="de-DE" sz="1600">
              <a:latin typeface="Times New Roman" panose="02020603050405020304" pitchFamily="18" charset="0"/>
              <a:cs typeface="Times New Roman" panose="02020603050405020304" pitchFamily="18" charset="0"/>
            </a:endParaRPr>
          </a:p>
          <a:p>
            <a:pPr algn="ctr"/>
            <a:r>
              <a:rPr lang="de-DE" altLang="de-DE" sz="1600" b="1">
                <a:cs typeface="Arial" panose="020B0604020202020204" pitchFamily="34" charset="0"/>
              </a:rPr>
              <a:t>Munition</a:t>
            </a:r>
            <a:endParaRPr lang="de-DE" altLang="de-DE" sz="1600">
              <a:latin typeface="Times New Roman" panose="02020603050405020304" pitchFamily="18" charset="0"/>
              <a:cs typeface="Times New Roman" panose="02020603050405020304" pitchFamily="18" charset="0"/>
            </a:endParaRPr>
          </a:p>
          <a:p>
            <a:r>
              <a:rPr lang="de-DE" altLang="de-DE" sz="1600">
                <a:cs typeface="Arial" panose="020B0604020202020204" pitchFamily="34" charset="0"/>
              </a:rPr>
              <a:t>Spezialmunition wie Leuchtspur-, Brandmunition usw. ist verboten.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a:extLst>
              <a:ext uri="{FF2B5EF4-FFF2-40B4-BE49-F238E27FC236}">
                <a16:creationId xmlns:a16="http://schemas.microsoft.com/office/drawing/2014/main" id="{C70FC6D4-B549-46E4-804A-559E42FD9A3F}"/>
              </a:ext>
            </a:extLst>
          </p:cNvPr>
          <p:cNvGrpSpPr>
            <a:grpSpLocks/>
          </p:cNvGrpSpPr>
          <p:nvPr/>
        </p:nvGrpSpPr>
        <p:grpSpPr bwMode="auto">
          <a:xfrm>
            <a:off x="1143000" y="114300"/>
            <a:ext cx="7675563" cy="6667500"/>
            <a:chOff x="702" y="73"/>
            <a:chExt cx="4835" cy="4200"/>
          </a:xfrm>
        </p:grpSpPr>
        <p:pic>
          <p:nvPicPr>
            <p:cNvPr id="20505" name="Picture 3" descr="BSSB-Bezirke">
              <a:extLst>
                <a:ext uri="{FF2B5EF4-FFF2-40B4-BE49-F238E27FC236}">
                  <a16:creationId xmlns:a16="http://schemas.microsoft.com/office/drawing/2014/main" id="{79F522DE-25B0-4B50-8A42-ACEDD5B9A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 y="73"/>
              <a:ext cx="4355" cy="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06" name="Text Box 4">
              <a:extLst>
                <a:ext uri="{FF2B5EF4-FFF2-40B4-BE49-F238E27FC236}">
                  <a16:creationId xmlns:a16="http://schemas.microsoft.com/office/drawing/2014/main" id="{07E5E964-230B-4176-91EC-6A75EB5C6F81}"/>
                </a:ext>
              </a:extLst>
            </p:cNvPr>
            <p:cNvSpPr txBox="1">
              <a:spLocks noChangeArrowheads="1"/>
            </p:cNvSpPr>
            <p:nvPr/>
          </p:nvSpPr>
          <p:spPr bwMode="auto">
            <a:xfrm>
              <a:off x="3560" y="113"/>
              <a:ext cx="1977"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3200">
                  <a:solidFill>
                    <a:srgbClr val="FF0000"/>
                  </a:solidFill>
                </a:rPr>
                <a:t>Mitgliederzahlen</a:t>
              </a:r>
            </a:p>
            <a:p>
              <a:pPr eaLnBrk="1" hangingPunct="1"/>
              <a:r>
                <a:rPr lang="de-DE" altLang="de-DE" sz="3200">
                  <a:solidFill>
                    <a:srgbClr val="FF0000"/>
                  </a:solidFill>
                </a:rPr>
                <a:t>         BSSB</a:t>
              </a:r>
            </a:p>
          </p:txBody>
        </p:sp>
      </p:grpSp>
      <p:sp>
        <p:nvSpPr>
          <p:cNvPr id="106501" name="Text Box 5">
            <a:extLst>
              <a:ext uri="{FF2B5EF4-FFF2-40B4-BE49-F238E27FC236}">
                <a16:creationId xmlns:a16="http://schemas.microsoft.com/office/drawing/2014/main" id="{8B81FE50-D1FE-449A-8932-4493ED0C44BB}"/>
              </a:ext>
            </a:extLst>
          </p:cNvPr>
          <p:cNvSpPr txBox="1">
            <a:spLocks noChangeArrowheads="1"/>
          </p:cNvSpPr>
          <p:nvPr/>
        </p:nvSpPr>
        <p:spPr bwMode="auto">
          <a:xfrm>
            <a:off x="1127125" y="8366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8</a:t>
            </a:r>
          </a:p>
        </p:txBody>
      </p:sp>
      <p:sp>
        <p:nvSpPr>
          <p:cNvPr id="106502" name="Text Box 6">
            <a:extLst>
              <a:ext uri="{FF2B5EF4-FFF2-40B4-BE49-F238E27FC236}">
                <a16:creationId xmlns:a16="http://schemas.microsoft.com/office/drawing/2014/main" id="{B2DBA4E6-E3D5-410C-9B5D-7CF7A3E5730D}"/>
              </a:ext>
            </a:extLst>
          </p:cNvPr>
          <p:cNvSpPr txBox="1">
            <a:spLocks noChangeArrowheads="1"/>
          </p:cNvSpPr>
          <p:nvPr/>
        </p:nvSpPr>
        <p:spPr bwMode="auto">
          <a:xfrm>
            <a:off x="3646488" y="5492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5</a:t>
            </a:r>
          </a:p>
        </p:txBody>
      </p:sp>
      <p:sp>
        <p:nvSpPr>
          <p:cNvPr id="106503" name="Text Box 7">
            <a:extLst>
              <a:ext uri="{FF2B5EF4-FFF2-40B4-BE49-F238E27FC236}">
                <a16:creationId xmlns:a16="http://schemas.microsoft.com/office/drawing/2014/main" id="{9230C8D1-ADC8-4B27-A093-8F0AD4F9EC24}"/>
              </a:ext>
            </a:extLst>
          </p:cNvPr>
          <p:cNvSpPr txBox="1">
            <a:spLocks noChangeArrowheads="1"/>
          </p:cNvSpPr>
          <p:nvPr/>
        </p:nvSpPr>
        <p:spPr bwMode="auto">
          <a:xfrm>
            <a:off x="6948488" y="17002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6</a:t>
            </a:r>
          </a:p>
        </p:txBody>
      </p:sp>
      <p:sp>
        <p:nvSpPr>
          <p:cNvPr id="106504" name="Text Box 8">
            <a:extLst>
              <a:ext uri="{FF2B5EF4-FFF2-40B4-BE49-F238E27FC236}">
                <a16:creationId xmlns:a16="http://schemas.microsoft.com/office/drawing/2014/main" id="{29B4C012-7884-4F36-B23D-D041B8CC6C51}"/>
              </a:ext>
            </a:extLst>
          </p:cNvPr>
          <p:cNvSpPr txBox="1">
            <a:spLocks noChangeArrowheads="1"/>
          </p:cNvSpPr>
          <p:nvPr/>
        </p:nvSpPr>
        <p:spPr bwMode="auto">
          <a:xfrm>
            <a:off x="7092950" y="51577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4</a:t>
            </a:r>
          </a:p>
        </p:txBody>
      </p:sp>
      <p:sp>
        <p:nvSpPr>
          <p:cNvPr id="106505" name="Text Box 9">
            <a:extLst>
              <a:ext uri="{FF2B5EF4-FFF2-40B4-BE49-F238E27FC236}">
                <a16:creationId xmlns:a16="http://schemas.microsoft.com/office/drawing/2014/main" id="{311F2743-886F-48CA-9D2C-B66A13669C7A}"/>
              </a:ext>
            </a:extLst>
          </p:cNvPr>
          <p:cNvSpPr txBox="1">
            <a:spLocks noChangeArrowheads="1"/>
          </p:cNvSpPr>
          <p:nvPr/>
        </p:nvSpPr>
        <p:spPr bwMode="auto">
          <a:xfrm>
            <a:off x="1703388" y="48688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7</a:t>
            </a:r>
          </a:p>
        </p:txBody>
      </p:sp>
      <p:sp>
        <p:nvSpPr>
          <p:cNvPr id="106506" name="Text Box 10">
            <a:extLst>
              <a:ext uri="{FF2B5EF4-FFF2-40B4-BE49-F238E27FC236}">
                <a16:creationId xmlns:a16="http://schemas.microsoft.com/office/drawing/2014/main" id="{94D30183-DAFE-4055-823C-730C74174885}"/>
              </a:ext>
            </a:extLst>
          </p:cNvPr>
          <p:cNvSpPr txBox="1">
            <a:spLocks noChangeArrowheads="1"/>
          </p:cNvSpPr>
          <p:nvPr/>
        </p:nvSpPr>
        <p:spPr bwMode="auto">
          <a:xfrm>
            <a:off x="3646488" y="58054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2</a:t>
            </a:r>
          </a:p>
        </p:txBody>
      </p:sp>
      <p:sp>
        <p:nvSpPr>
          <p:cNvPr id="106507" name="Text Box 11">
            <a:extLst>
              <a:ext uri="{FF2B5EF4-FFF2-40B4-BE49-F238E27FC236}">
                <a16:creationId xmlns:a16="http://schemas.microsoft.com/office/drawing/2014/main" id="{E38F33D9-45B1-48C3-B562-9866612E6B6D}"/>
              </a:ext>
            </a:extLst>
          </p:cNvPr>
          <p:cNvSpPr txBox="1">
            <a:spLocks noChangeArrowheads="1"/>
          </p:cNvSpPr>
          <p:nvPr/>
        </p:nvSpPr>
        <p:spPr bwMode="auto">
          <a:xfrm>
            <a:off x="1630363" y="27082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1</a:t>
            </a:r>
          </a:p>
        </p:txBody>
      </p:sp>
      <p:sp>
        <p:nvSpPr>
          <p:cNvPr id="106508" name="Text Box 12">
            <a:extLst>
              <a:ext uri="{FF2B5EF4-FFF2-40B4-BE49-F238E27FC236}">
                <a16:creationId xmlns:a16="http://schemas.microsoft.com/office/drawing/2014/main" id="{E79631DD-C35B-4E01-87BA-FBAE2C25231E}"/>
              </a:ext>
            </a:extLst>
          </p:cNvPr>
          <p:cNvSpPr txBox="1">
            <a:spLocks noChangeArrowheads="1"/>
          </p:cNvSpPr>
          <p:nvPr/>
        </p:nvSpPr>
        <p:spPr bwMode="auto">
          <a:xfrm>
            <a:off x="7812088" y="32845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3</a:t>
            </a:r>
          </a:p>
        </p:txBody>
      </p:sp>
      <p:sp>
        <p:nvSpPr>
          <p:cNvPr id="106509" name="Text Box 13">
            <a:extLst>
              <a:ext uri="{FF2B5EF4-FFF2-40B4-BE49-F238E27FC236}">
                <a16:creationId xmlns:a16="http://schemas.microsoft.com/office/drawing/2014/main" id="{12F1A008-EBDA-4DEA-95A0-A519A8089F05}"/>
              </a:ext>
            </a:extLst>
          </p:cNvPr>
          <p:cNvSpPr txBox="1">
            <a:spLocks noChangeArrowheads="1"/>
          </p:cNvSpPr>
          <p:nvPr/>
        </p:nvSpPr>
        <p:spPr bwMode="auto">
          <a:xfrm>
            <a:off x="303213" y="4022725"/>
            <a:ext cx="2668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2000" b="1">
                <a:solidFill>
                  <a:srgbClr val="0000FF"/>
                </a:solidFill>
              </a:rPr>
              <a:t>7 Regierungsbezirke</a:t>
            </a:r>
          </a:p>
          <a:p>
            <a:pPr algn="ctr" eaLnBrk="1" hangingPunct="1"/>
            <a:r>
              <a:rPr lang="de-DE" altLang="de-DE" sz="2000" b="1">
                <a:solidFill>
                  <a:srgbClr val="0000FF"/>
                </a:solidFill>
              </a:rPr>
              <a:t> +  Bezirk München</a:t>
            </a:r>
          </a:p>
        </p:txBody>
      </p:sp>
      <p:sp>
        <p:nvSpPr>
          <p:cNvPr id="20492" name="Text Box 14">
            <a:extLst>
              <a:ext uri="{FF2B5EF4-FFF2-40B4-BE49-F238E27FC236}">
                <a16:creationId xmlns:a16="http://schemas.microsoft.com/office/drawing/2014/main" id="{7B6CA484-83C8-4B38-BEDD-4C29CE887EBD}"/>
              </a:ext>
            </a:extLst>
          </p:cNvPr>
          <p:cNvSpPr txBox="1">
            <a:spLocks noChangeArrowheads="1"/>
          </p:cNvSpPr>
          <p:nvPr/>
        </p:nvSpPr>
        <p:spPr bwMode="auto">
          <a:xfrm>
            <a:off x="4140200" y="6380163"/>
            <a:ext cx="111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400" b="1">
                <a:solidFill>
                  <a:srgbClr val="CC0000"/>
                </a:solidFill>
              </a:rPr>
              <a:t>10.808</a:t>
            </a:r>
          </a:p>
        </p:txBody>
      </p:sp>
      <p:sp>
        <p:nvSpPr>
          <p:cNvPr id="106511" name="Text Box 15">
            <a:extLst>
              <a:ext uri="{FF2B5EF4-FFF2-40B4-BE49-F238E27FC236}">
                <a16:creationId xmlns:a16="http://schemas.microsoft.com/office/drawing/2014/main" id="{2F7420E4-429E-4F44-83B1-71D8990FDBFC}"/>
              </a:ext>
            </a:extLst>
          </p:cNvPr>
          <p:cNvSpPr txBox="1">
            <a:spLocks noChangeArrowheads="1"/>
          </p:cNvSpPr>
          <p:nvPr/>
        </p:nvSpPr>
        <p:spPr bwMode="auto">
          <a:xfrm>
            <a:off x="6099175" y="5965825"/>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151.483</a:t>
            </a:r>
          </a:p>
        </p:txBody>
      </p:sp>
      <p:sp>
        <p:nvSpPr>
          <p:cNvPr id="106512" name="Text Box 16">
            <a:extLst>
              <a:ext uri="{FF2B5EF4-FFF2-40B4-BE49-F238E27FC236}">
                <a16:creationId xmlns:a16="http://schemas.microsoft.com/office/drawing/2014/main" id="{0A928A25-2D9F-4844-8C3B-86C57D8DEBA9}"/>
              </a:ext>
            </a:extLst>
          </p:cNvPr>
          <p:cNvSpPr txBox="1">
            <a:spLocks noChangeArrowheads="1"/>
          </p:cNvSpPr>
          <p:nvPr/>
        </p:nvSpPr>
        <p:spPr bwMode="auto">
          <a:xfrm>
            <a:off x="1763713" y="1773238"/>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33.996</a:t>
            </a:r>
          </a:p>
        </p:txBody>
      </p:sp>
      <p:sp>
        <p:nvSpPr>
          <p:cNvPr id="106513" name="Text Box 17">
            <a:extLst>
              <a:ext uri="{FF2B5EF4-FFF2-40B4-BE49-F238E27FC236}">
                <a16:creationId xmlns:a16="http://schemas.microsoft.com/office/drawing/2014/main" id="{8497D6A7-CEF9-4F56-AC45-EB113D7EE4CF}"/>
              </a:ext>
            </a:extLst>
          </p:cNvPr>
          <p:cNvSpPr txBox="1">
            <a:spLocks noChangeArrowheads="1"/>
          </p:cNvSpPr>
          <p:nvPr/>
        </p:nvSpPr>
        <p:spPr bwMode="auto">
          <a:xfrm>
            <a:off x="6011863" y="2565400"/>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27.798</a:t>
            </a:r>
          </a:p>
        </p:txBody>
      </p:sp>
      <p:sp>
        <p:nvSpPr>
          <p:cNvPr id="106514" name="Text Box 18">
            <a:extLst>
              <a:ext uri="{FF2B5EF4-FFF2-40B4-BE49-F238E27FC236}">
                <a16:creationId xmlns:a16="http://schemas.microsoft.com/office/drawing/2014/main" id="{18720FFA-325C-4ED8-B42D-969727629470}"/>
              </a:ext>
            </a:extLst>
          </p:cNvPr>
          <p:cNvSpPr txBox="1">
            <a:spLocks noChangeArrowheads="1"/>
          </p:cNvSpPr>
          <p:nvPr/>
        </p:nvSpPr>
        <p:spPr bwMode="auto">
          <a:xfrm>
            <a:off x="6877050" y="4149725"/>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63.073</a:t>
            </a:r>
          </a:p>
        </p:txBody>
      </p:sp>
      <p:sp>
        <p:nvSpPr>
          <p:cNvPr id="106515" name="Text Box 19">
            <a:extLst>
              <a:ext uri="{FF2B5EF4-FFF2-40B4-BE49-F238E27FC236}">
                <a16:creationId xmlns:a16="http://schemas.microsoft.com/office/drawing/2014/main" id="{D1803929-0691-4418-BF9A-0AEEC965C38E}"/>
              </a:ext>
            </a:extLst>
          </p:cNvPr>
          <p:cNvSpPr txBox="1">
            <a:spLocks noChangeArrowheads="1"/>
          </p:cNvSpPr>
          <p:nvPr/>
        </p:nvSpPr>
        <p:spPr bwMode="auto">
          <a:xfrm>
            <a:off x="2268538" y="5589588"/>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99.426</a:t>
            </a:r>
          </a:p>
        </p:txBody>
      </p:sp>
      <p:sp>
        <p:nvSpPr>
          <p:cNvPr id="106516" name="Text Box 20">
            <a:extLst>
              <a:ext uri="{FF2B5EF4-FFF2-40B4-BE49-F238E27FC236}">
                <a16:creationId xmlns:a16="http://schemas.microsoft.com/office/drawing/2014/main" id="{DB9CA34F-6320-4A30-865C-7B9BEEBCFF09}"/>
              </a:ext>
            </a:extLst>
          </p:cNvPr>
          <p:cNvSpPr txBox="1">
            <a:spLocks noChangeArrowheads="1"/>
          </p:cNvSpPr>
          <p:nvPr/>
        </p:nvSpPr>
        <p:spPr bwMode="auto">
          <a:xfrm>
            <a:off x="4211638" y="1412875"/>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35.164</a:t>
            </a:r>
          </a:p>
        </p:txBody>
      </p:sp>
      <p:sp>
        <p:nvSpPr>
          <p:cNvPr id="106517" name="Text Box 21">
            <a:extLst>
              <a:ext uri="{FF2B5EF4-FFF2-40B4-BE49-F238E27FC236}">
                <a16:creationId xmlns:a16="http://schemas.microsoft.com/office/drawing/2014/main" id="{060977E0-2F9F-4259-B36F-2D3730FCF281}"/>
              </a:ext>
            </a:extLst>
          </p:cNvPr>
          <p:cNvSpPr txBox="1">
            <a:spLocks noChangeArrowheads="1"/>
          </p:cNvSpPr>
          <p:nvPr/>
        </p:nvSpPr>
        <p:spPr bwMode="auto">
          <a:xfrm>
            <a:off x="2268538" y="3567113"/>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57.579</a:t>
            </a:r>
          </a:p>
        </p:txBody>
      </p:sp>
      <p:grpSp>
        <p:nvGrpSpPr>
          <p:cNvPr id="106518" name="Group 22">
            <a:extLst>
              <a:ext uri="{FF2B5EF4-FFF2-40B4-BE49-F238E27FC236}">
                <a16:creationId xmlns:a16="http://schemas.microsoft.com/office/drawing/2014/main" id="{60CDA12A-A1BA-4DEF-8DED-E2D782B7D4B4}"/>
              </a:ext>
            </a:extLst>
          </p:cNvPr>
          <p:cNvGrpSpPr>
            <a:grpSpLocks/>
          </p:cNvGrpSpPr>
          <p:nvPr/>
        </p:nvGrpSpPr>
        <p:grpSpPr bwMode="auto">
          <a:xfrm>
            <a:off x="3708400" y="3779838"/>
            <a:ext cx="2392363" cy="823912"/>
            <a:chOff x="2336" y="2381"/>
            <a:chExt cx="1507" cy="519"/>
          </a:xfrm>
        </p:grpSpPr>
        <p:sp>
          <p:nvSpPr>
            <p:cNvPr id="20502" name="Text Box 23">
              <a:extLst>
                <a:ext uri="{FF2B5EF4-FFF2-40B4-BE49-F238E27FC236}">
                  <a16:creationId xmlns:a16="http://schemas.microsoft.com/office/drawing/2014/main" id="{CC5125B2-0D3B-40E5-BD84-E9FF77278AE3}"/>
                </a:ext>
              </a:extLst>
            </p:cNvPr>
            <p:cNvSpPr txBox="1">
              <a:spLocks noChangeArrowheads="1"/>
            </p:cNvSpPr>
            <p:nvPr/>
          </p:nvSpPr>
          <p:spPr bwMode="auto">
            <a:xfrm>
              <a:off x="2336" y="2381"/>
              <a:ext cx="1507"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4800" b="1" u="sng">
                  <a:solidFill>
                    <a:srgbClr val="CC0000"/>
                  </a:solidFill>
                </a:rPr>
                <a:t>479.327</a:t>
              </a:r>
            </a:p>
          </p:txBody>
        </p:sp>
        <p:sp>
          <p:nvSpPr>
            <p:cNvPr id="20503" name="Line 24">
              <a:extLst>
                <a:ext uri="{FF2B5EF4-FFF2-40B4-BE49-F238E27FC236}">
                  <a16:creationId xmlns:a16="http://schemas.microsoft.com/office/drawing/2014/main" id="{3577C62A-0736-4148-8044-43A13930EE3F}"/>
                </a:ext>
              </a:extLst>
            </p:cNvPr>
            <p:cNvSpPr>
              <a:spLocks noChangeShapeType="1"/>
            </p:cNvSpPr>
            <p:nvPr/>
          </p:nvSpPr>
          <p:spPr bwMode="auto">
            <a:xfrm>
              <a:off x="2426" y="2886"/>
              <a:ext cx="1361"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504" name="Line 25">
              <a:extLst>
                <a:ext uri="{FF2B5EF4-FFF2-40B4-BE49-F238E27FC236}">
                  <a16:creationId xmlns:a16="http://schemas.microsoft.com/office/drawing/2014/main" id="{F85143F0-5400-4068-9B86-3762EAE5D975}"/>
                </a:ext>
              </a:extLst>
            </p:cNvPr>
            <p:cNvSpPr>
              <a:spLocks noChangeShapeType="1"/>
            </p:cNvSpPr>
            <p:nvPr/>
          </p:nvSpPr>
          <p:spPr bwMode="auto">
            <a:xfrm>
              <a:off x="2426" y="2841"/>
              <a:ext cx="1361"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06522" name="Text Box 26">
            <a:extLst>
              <a:ext uri="{FF2B5EF4-FFF2-40B4-BE49-F238E27FC236}">
                <a16:creationId xmlns:a16="http://schemas.microsoft.com/office/drawing/2014/main" id="{E8767AD2-D481-4DCC-A3B6-A9CB49F16308}"/>
              </a:ext>
            </a:extLst>
          </p:cNvPr>
          <p:cNvSpPr txBox="1">
            <a:spLocks noChangeArrowheads="1"/>
          </p:cNvSpPr>
          <p:nvPr/>
        </p:nvSpPr>
        <p:spPr bwMode="auto">
          <a:xfrm>
            <a:off x="7235825" y="1268413"/>
            <a:ext cx="1611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400" b="1"/>
              <a:t>Stand 31.12.2008</a:t>
            </a:r>
          </a:p>
        </p:txBody>
      </p:sp>
      <p:sp>
        <p:nvSpPr>
          <p:cNvPr id="2" name="Datumsplatzhalter 1">
            <a:extLst>
              <a:ext uri="{FF2B5EF4-FFF2-40B4-BE49-F238E27FC236}">
                <a16:creationId xmlns:a16="http://schemas.microsoft.com/office/drawing/2014/main" id="{8B2576F7-9A66-45C1-8C57-0D44E87F2330}"/>
              </a:ext>
            </a:extLst>
          </p:cNvPr>
          <p:cNvSpPr>
            <a:spLocks noGrp="1"/>
          </p:cNvSpPr>
          <p:nvPr>
            <p:ph type="dt" sz="half" idx="10"/>
          </p:nvPr>
        </p:nvSpPr>
        <p:spPr/>
        <p:txBody>
          <a:bodyPr/>
          <a:lstStyle/>
          <a:p>
            <a:pPr>
              <a:defRPr/>
            </a:pPr>
            <a:r>
              <a:rPr lang="de-DE"/>
              <a:t>05.07.2025</a:t>
            </a:r>
          </a:p>
        </p:txBody>
      </p:sp>
      <p:sp>
        <p:nvSpPr>
          <p:cNvPr id="3" name="Fußzeilenplatzhalter 2">
            <a:extLst>
              <a:ext uri="{FF2B5EF4-FFF2-40B4-BE49-F238E27FC236}">
                <a16:creationId xmlns:a16="http://schemas.microsoft.com/office/drawing/2014/main" id="{FD3E7842-A84D-4710-9F50-ED224FCEB37A}"/>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5F266B81-2F63-473A-A895-ED29426B07E9}"/>
              </a:ext>
            </a:extLst>
          </p:cNvPr>
          <p:cNvSpPr>
            <a:spLocks noGrp="1"/>
          </p:cNvSpPr>
          <p:nvPr>
            <p:ph type="sldNum" sz="quarter" idx="12"/>
          </p:nvPr>
        </p:nvSpPr>
        <p:spPr/>
        <p:txBody>
          <a:bodyPr/>
          <a:lstStyle/>
          <a:p>
            <a:pPr>
              <a:defRPr/>
            </a:pPr>
            <a:fld id="{C22DC17B-D8FF-4175-ABFE-08D2A8B7D186}" type="slidenum">
              <a:rPr lang="de-DE" altLang="de-DE" smtClean="0"/>
              <a:pPr>
                <a:defRPr/>
              </a:pPr>
              <a:t>5</a:t>
            </a:fld>
            <a:endParaRPr lang="de-DE" altLang="de-DE"/>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6522"/>
                                        </p:tgtEl>
                                        <p:attrNameLst>
                                          <p:attrName>style.visibility</p:attrName>
                                        </p:attrNameLst>
                                      </p:cBhvr>
                                      <p:to>
                                        <p:strVal val="visible"/>
                                      </p:to>
                                    </p:set>
                                    <p:anim calcmode="lin" valueType="num">
                                      <p:cBhvr>
                                        <p:cTn id="7" dur="1000" fill="hold"/>
                                        <p:tgtEl>
                                          <p:spTgt spid="106522"/>
                                        </p:tgtEl>
                                        <p:attrNameLst>
                                          <p:attrName>ppt_w</p:attrName>
                                        </p:attrNameLst>
                                      </p:cBhvr>
                                      <p:tavLst>
                                        <p:tav tm="0">
                                          <p:val>
                                            <p:strVal val="#ppt_w*0.70"/>
                                          </p:val>
                                        </p:tav>
                                        <p:tav tm="100000">
                                          <p:val>
                                            <p:strVal val="#ppt_w"/>
                                          </p:val>
                                        </p:tav>
                                      </p:tavLst>
                                    </p:anim>
                                    <p:anim calcmode="lin" valueType="num">
                                      <p:cBhvr>
                                        <p:cTn id="8" dur="1000" fill="hold"/>
                                        <p:tgtEl>
                                          <p:spTgt spid="106522"/>
                                        </p:tgtEl>
                                        <p:attrNameLst>
                                          <p:attrName>ppt_h</p:attrName>
                                        </p:attrNameLst>
                                      </p:cBhvr>
                                      <p:tavLst>
                                        <p:tav tm="0">
                                          <p:val>
                                            <p:strVal val="#ppt_h"/>
                                          </p:val>
                                        </p:tav>
                                        <p:tav tm="100000">
                                          <p:val>
                                            <p:strVal val="#ppt_h"/>
                                          </p:val>
                                        </p:tav>
                                      </p:tavLst>
                                    </p:anim>
                                    <p:animEffect transition="in" filter="fade">
                                      <p:cBhvr>
                                        <p:cTn id="9" dur="1000"/>
                                        <p:tgtEl>
                                          <p:spTgt spid="1065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6509"/>
                                        </p:tgtEl>
                                        <p:attrNameLst>
                                          <p:attrName>style.visibility</p:attrName>
                                        </p:attrNameLst>
                                      </p:cBhvr>
                                      <p:to>
                                        <p:strVal val="visible"/>
                                      </p:to>
                                    </p:set>
                                    <p:anim calcmode="discrete" valueType="clr">
                                      <p:cBhvr override="childStyle">
                                        <p:cTn id="14" dur="80"/>
                                        <p:tgtEl>
                                          <p:spTgt spid="10650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6509"/>
                                        </p:tgtEl>
                                        <p:attrNameLst>
                                          <p:attrName>fillcolor</p:attrName>
                                        </p:attrNameLst>
                                      </p:cBhvr>
                                      <p:tavLst>
                                        <p:tav tm="0">
                                          <p:val>
                                            <p:clrVal>
                                              <a:schemeClr val="accent2"/>
                                            </p:clrVal>
                                          </p:val>
                                        </p:tav>
                                        <p:tav tm="50000">
                                          <p:val>
                                            <p:clrVal>
                                              <a:schemeClr val="hlink"/>
                                            </p:clrVal>
                                          </p:val>
                                        </p:tav>
                                      </p:tavLst>
                                    </p:anim>
                                    <p:set>
                                      <p:cBhvr>
                                        <p:cTn id="16" dur="80"/>
                                        <p:tgtEl>
                                          <p:spTgt spid="106509"/>
                                        </p:tgtEl>
                                        <p:attrNameLst>
                                          <p:attrName>fill.type</p:attrName>
                                        </p:attrNameLst>
                                      </p:cBhvr>
                                      <p:to>
                                        <p:strVal val="solid"/>
                                      </p:to>
                                    </p:set>
                                  </p:childTnLst>
                                </p:cTn>
                              </p:par>
                            </p:childTnLst>
                          </p:cTn>
                        </p:par>
                        <p:par>
                          <p:cTn id="17" fill="hold" nodeType="afterGroup">
                            <p:stCondLst>
                              <p:cond delay="1320"/>
                            </p:stCondLst>
                            <p:childTnLst>
                              <p:par>
                                <p:cTn id="18" presetID="9" presetClass="entr" presetSubtype="0" fill="hold" grpId="0" nodeType="afterEffect">
                                  <p:stCondLst>
                                    <p:cond delay="500"/>
                                  </p:stCondLst>
                                  <p:childTnLst>
                                    <p:set>
                                      <p:cBhvr>
                                        <p:cTn id="19" dur="1" fill="hold">
                                          <p:stCondLst>
                                            <p:cond delay="0"/>
                                          </p:stCondLst>
                                        </p:cTn>
                                        <p:tgtEl>
                                          <p:spTgt spid="106507"/>
                                        </p:tgtEl>
                                        <p:attrNameLst>
                                          <p:attrName>style.visibility</p:attrName>
                                        </p:attrNameLst>
                                      </p:cBhvr>
                                      <p:to>
                                        <p:strVal val="visible"/>
                                      </p:to>
                                    </p:set>
                                    <p:animEffect transition="in" filter="dissolve">
                                      <p:cBhvr>
                                        <p:cTn id="20" dur="500"/>
                                        <p:tgtEl>
                                          <p:spTgt spid="106507"/>
                                        </p:tgtEl>
                                      </p:cBhvr>
                                    </p:animEffect>
                                  </p:childTnLst>
                                </p:cTn>
                              </p:par>
                            </p:childTnLst>
                          </p:cTn>
                        </p:par>
                        <p:par>
                          <p:cTn id="21" fill="hold" nodeType="afterGroup">
                            <p:stCondLst>
                              <p:cond delay="2320"/>
                            </p:stCondLst>
                            <p:childTnLst>
                              <p:par>
                                <p:cTn id="22" presetID="30" presetClass="entr" presetSubtype="0" fill="hold" grpId="0" nodeType="afterEffect">
                                  <p:stCondLst>
                                    <p:cond delay="700"/>
                                  </p:stCondLst>
                                  <p:childTnLst>
                                    <p:set>
                                      <p:cBhvr>
                                        <p:cTn id="23" dur="1" fill="hold">
                                          <p:stCondLst>
                                            <p:cond delay="0"/>
                                          </p:stCondLst>
                                        </p:cTn>
                                        <p:tgtEl>
                                          <p:spTgt spid="106506"/>
                                        </p:tgtEl>
                                        <p:attrNameLst>
                                          <p:attrName>style.visibility</p:attrName>
                                        </p:attrNameLst>
                                      </p:cBhvr>
                                      <p:to>
                                        <p:strVal val="visible"/>
                                      </p:to>
                                    </p:set>
                                    <p:animEffect transition="in" filter="fade">
                                      <p:cBhvr>
                                        <p:cTn id="24" dur="800" decel="100000"/>
                                        <p:tgtEl>
                                          <p:spTgt spid="106506"/>
                                        </p:tgtEl>
                                      </p:cBhvr>
                                    </p:animEffect>
                                    <p:anim calcmode="lin" valueType="num">
                                      <p:cBhvr>
                                        <p:cTn id="25" dur="800" decel="100000" fill="hold"/>
                                        <p:tgtEl>
                                          <p:spTgt spid="106506"/>
                                        </p:tgtEl>
                                        <p:attrNameLst>
                                          <p:attrName>style.rotation</p:attrName>
                                        </p:attrNameLst>
                                      </p:cBhvr>
                                      <p:tavLst>
                                        <p:tav tm="0">
                                          <p:val>
                                            <p:fltVal val="-90"/>
                                          </p:val>
                                        </p:tav>
                                        <p:tav tm="100000">
                                          <p:val>
                                            <p:fltVal val="0"/>
                                          </p:val>
                                        </p:tav>
                                      </p:tavLst>
                                    </p:anim>
                                    <p:anim calcmode="lin" valueType="num">
                                      <p:cBhvr>
                                        <p:cTn id="26" dur="800" decel="100000" fill="hold"/>
                                        <p:tgtEl>
                                          <p:spTgt spid="106506"/>
                                        </p:tgtEl>
                                        <p:attrNameLst>
                                          <p:attrName>ppt_x</p:attrName>
                                        </p:attrNameLst>
                                      </p:cBhvr>
                                      <p:tavLst>
                                        <p:tav tm="0">
                                          <p:val>
                                            <p:strVal val="#ppt_x+0.4"/>
                                          </p:val>
                                        </p:tav>
                                        <p:tav tm="100000">
                                          <p:val>
                                            <p:strVal val="#ppt_x-0.05"/>
                                          </p:val>
                                        </p:tav>
                                      </p:tavLst>
                                    </p:anim>
                                    <p:anim calcmode="lin" valueType="num">
                                      <p:cBhvr>
                                        <p:cTn id="27" dur="800" decel="100000" fill="hold"/>
                                        <p:tgtEl>
                                          <p:spTgt spid="10650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0650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06506"/>
                                        </p:tgtEl>
                                        <p:attrNameLst>
                                          <p:attrName>ppt_y</p:attrName>
                                        </p:attrNameLst>
                                      </p:cBhvr>
                                      <p:tavLst>
                                        <p:tav tm="0">
                                          <p:val>
                                            <p:strVal val="#ppt_y+0.1"/>
                                          </p:val>
                                        </p:tav>
                                        <p:tav tm="100000">
                                          <p:val>
                                            <p:strVal val="#ppt_y"/>
                                          </p:val>
                                        </p:tav>
                                      </p:tavLst>
                                    </p:anim>
                                  </p:childTnLst>
                                </p:cTn>
                              </p:par>
                            </p:childTnLst>
                          </p:cTn>
                        </p:par>
                        <p:par>
                          <p:cTn id="30" fill="hold" nodeType="afterGroup">
                            <p:stCondLst>
                              <p:cond delay="4020"/>
                            </p:stCondLst>
                            <p:childTnLst>
                              <p:par>
                                <p:cTn id="31" presetID="30" presetClass="entr" presetSubtype="0" fill="hold" grpId="0" nodeType="afterEffect">
                                  <p:stCondLst>
                                    <p:cond delay="900"/>
                                  </p:stCondLst>
                                  <p:childTnLst>
                                    <p:set>
                                      <p:cBhvr>
                                        <p:cTn id="32" dur="1" fill="hold">
                                          <p:stCondLst>
                                            <p:cond delay="0"/>
                                          </p:stCondLst>
                                        </p:cTn>
                                        <p:tgtEl>
                                          <p:spTgt spid="106508"/>
                                        </p:tgtEl>
                                        <p:attrNameLst>
                                          <p:attrName>style.visibility</p:attrName>
                                        </p:attrNameLst>
                                      </p:cBhvr>
                                      <p:to>
                                        <p:strVal val="visible"/>
                                      </p:to>
                                    </p:set>
                                    <p:animEffect transition="in" filter="fade">
                                      <p:cBhvr>
                                        <p:cTn id="33" dur="800" decel="100000"/>
                                        <p:tgtEl>
                                          <p:spTgt spid="106508"/>
                                        </p:tgtEl>
                                      </p:cBhvr>
                                    </p:animEffect>
                                    <p:anim calcmode="lin" valueType="num">
                                      <p:cBhvr>
                                        <p:cTn id="34" dur="800" decel="100000" fill="hold"/>
                                        <p:tgtEl>
                                          <p:spTgt spid="106508"/>
                                        </p:tgtEl>
                                        <p:attrNameLst>
                                          <p:attrName>style.rotation</p:attrName>
                                        </p:attrNameLst>
                                      </p:cBhvr>
                                      <p:tavLst>
                                        <p:tav tm="0">
                                          <p:val>
                                            <p:fltVal val="-90"/>
                                          </p:val>
                                        </p:tav>
                                        <p:tav tm="100000">
                                          <p:val>
                                            <p:fltVal val="0"/>
                                          </p:val>
                                        </p:tav>
                                      </p:tavLst>
                                    </p:anim>
                                    <p:anim calcmode="lin" valueType="num">
                                      <p:cBhvr>
                                        <p:cTn id="35" dur="800" decel="100000" fill="hold"/>
                                        <p:tgtEl>
                                          <p:spTgt spid="106508"/>
                                        </p:tgtEl>
                                        <p:attrNameLst>
                                          <p:attrName>ppt_x</p:attrName>
                                        </p:attrNameLst>
                                      </p:cBhvr>
                                      <p:tavLst>
                                        <p:tav tm="0">
                                          <p:val>
                                            <p:strVal val="#ppt_x+0.4"/>
                                          </p:val>
                                        </p:tav>
                                        <p:tav tm="100000">
                                          <p:val>
                                            <p:strVal val="#ppt_x-0.05"/>
                                          </p:val>
                                        </p:tav>
                                      </p:tavLst>
                                    </p:anim>
                                    <p:anim calcmode="lin" valueType="num">
                                      <p:cBhvr>
                                        <p:cTn id="36" dur="800" decel="100000" fill="hold"/>
                                        <p:tgtEl>
                                          <p:spTgt spid="106508"/>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06508"/>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06508"/>
                                        </p:tgtEl>
                                        <p:attrNameLst>
                                          <p:attrName>ppt_y</p:attrName>
                                        </p:attrNameLst>
                                      </p:cBhvr>
                                      <p:tavLst>
                                        <p:tav tm="0">
                                          <p:val>
                                            <p:strVal val="#ppt_y+0.1"/>
                                          </p:val>
                                        </p:tav>
                                        <p:tav tm="100000">
                                          <p:val>
                                            <p:strVal val="#ppt_y"/>
                                          </p:val>
                                        </p:tav>
                                      </p:tavLst>
                                    </p:anim>
                                  </p:childTnLst>
                                </p:cTn>
                              </p:par>
                            </p:childTnLst>
                          </p:cTn>
                        </p:par>
                        <p:par>
                          <p:cTn id="39" fill="hold" nodeType="afterGroup">
                            <p:stCondLst>
                              <p:cond delay="5920"/>
                            </p:stCondLst>
                            <p:childTnLst>
                              <p:par>
                                <p:cTn id="40" presetID="30" presetClass="entr" presetSubtype="0" fill="hold" grpId="0" nodeType="afterEffect">
                                  <p:stCondLst>
                                    <p:cond delay="1100"/>
                                  </p:stCondLst>
                                  <p:childTnLst>
                                    <p:set>
                                      <p:cBhvr>
                                        <p:cTn id="41" dur="1" fill="hold">
                                          <p:stCondLst>
                                            <p:cond delay="0"/>
                                          </p:stCondLst>
                                        </p:cTn>
                                        <p:tgtEl>
                                          <p:spTgt spid="106504"/>
                                        </p:tgtEl>
                                        <p:attrNameLst>
                                          <p:attrName>style.visibility</p:attrName>
                                        </p:attrNameLst>
                                      </p:cBhvr>
                                      <p:to>
                                        <p:strVal val="visible"/>
                                      </p:to>
                                    </p:set>
                                    <p:animEffect transition="in" filter="fade">
                                      <p:cBhvr>
                                        <p:cTn id="42" dur="800" decel="100000"/>
                                        <p:tgtEl>
                                          <p:spTgt spid="106504"/>
                                        </p:tgtEl>
                                      </p:cBhvr>
                                    </p:animEffect>
                                    <p:anim calcmode="lin" valueType="num">
                                      <p:cBhvr>
                                        <p:cTn id="43" dur="800" decel="100000" fill="hold"/>
                                        <p:tgtEl>
                                          <p:spTgt spid="106504"/>
                                        </p:tgtEl>
                                        <p:attrNameLst>
                                          <p:attrName>style.rotation</p:attrName>
                                        </p:attrNameLst>
                                      </p:cBhvr>
                                      <p:tavLst>
                                        <p:tav tm="0">
                                          <p:val>
                                            <p:fltVal val="-90"/>
                                          </p:val>
                                        </p:tav>
                                        <p:tav tm="100000">
                                          <p:val>
                                            <p:fltVal val="0"/>
                                          </p:val>
                                        </p:tav>
                                      </p:tavLst>
                                    </p:anim>
                                    <p:anim calcmode="lin" valueType="num">
                                      <p:cBhvr>
                                        <p:cTn id="44" dur="800" decel="100000" fill="hold"/>
                                        <p:tgtEl>
                                          <p:spTgt spid="106504"/>
                                        </p:tgtEl>
                                        <p:attrNameLst>
                                          <p:attrName>ppt_x</p:attrName>
                                        </p:attrNameLst>
                                      </p:cBhvr>
                                      <p:tavLst>
                                        <p:tav tm="0">
                                          <p:val>
                                            <p:strVal val="#ppt_x+0.4"/>
                                          </p:val>
                                        </p:tav>
                                        <p:tav tm="100000">
                                          <p:val>
                                            <p:strVal val="#ppt_x-0.05"/>
                                          </p:val>
                                        </p:tav>
                                      </p:tavLst>
                                    </p:anim>
                                    <p:anim calcmode="lin" valueType="num">
                                      <p:cBhvr>
                                        <p:cTn id="45" dur="800" decel="100000" fill="hold"/>
                                        <p:tgtEl>
                                          <p:spTgt spid="106504"/>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06504"/>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06504"/>
                                        </p:tgtEl>
                                        <p:attrNameLst>
                                          <p:attrName>ppt_y</p:attrName>
                                        </p:attrNameLst>
                                      </p:cBhvr>
                                      <p:tavLst>
                                        <p:tav tm="0">
                                          <p:val>
                                            <p:strVal val="#ppt_y+0.1"/>
                                          </p:val>
                                        </p:tav>
                                        <p:tav tm="100000">
                                          <p:val>
                                            <p:strVal val="#ppt_y"/>
                                          </p:val>
                                        </p:tav>
                                      </p:tavLst>
                                    </p:anim>
                                  </p:childTnLst>
                                </p:cTn>
                              </p:par>
                            </p:childTnLst>
                          </p:cTn>
                        </p:par>
                        <p:par>
                          <p:cTn id="48" fill="hold" nodeType="afterGroup">
                            <p:stCondLst>
                              <p:cond delay="8020"/>
                            </p:stCondLst>
                            <p:childTnLst>
                              <p:par>
                                <p:cTn id="49" presetID="30" presetClass="entr" presetSubtype="0" fill="hold" grpId="0" nodeType="afterEffect">
                                  <p:stCondLst>
                                    <p:cond delay="1300"/>
                                  </p:stCondLst>
                                  <p:childTnLst>
                                    <p:set>
                                      <p:cBhvr>
                                        <p:cTn id="50" dur="1" fill="hold">
                                          <p:stCondLst>
                                            <p:cond delay="0"/>
                                          </p:stCondLst>
                                        </p:cTn>
                                        <p:tgtEl>
                                          <p:spTgt spid="106502"/>
                                        </p:tgtEl>
                                        <p:attrNameLst>
                                          <p:attrName>style.visibility</p:attrName>
                                        </p:attrNameLst>
                                      </p:cBhvr>
                                      <p:to>
                                        <p:strVal val="visible"/>
                                      </p:to>
                                    </p:set>
                                    <p:animEffect transition="in" filter="fade">
                                      <p:cBhvr>
                                        <p:cTn id="51" dur="800" decel="100000"/>
                                        <p:tgtEl>
                                          <p:spTgt spid="106502"/>
                                        </p:tgtEl>
                                      </p:cBhvr>
                                    </p:animEffect>
                                    <p:anim calcmode="lin" valueType="num">
                                      <p:cBhvr>
                                        <p:cTn id="52" dur="800" decel="100000" fill="hold"/>
                                        <p:tgtEl>
                                          <p:spTgt spid="106502"/>
                                        </p:tgtEl>
                                        <p:attrNameLst>
                                          <p:attrName>style.rotation</p:attrName>
                                        </p:attrNameLst>
                                      </p:cBhvr>
                                      <p:tavLst>
                                        <p:tav tm="0">
                                          <p:val>
                                            <p:fltVal val="-90"/>
                                          </p:val>
                                        </p:tav>
                                        <p:tav tm="100000">
                                          <p:val>
                                            <p:fltVal val="0"/>
                                          </p:val>
                                        </p:tav>
                                      </p:tavLst>
                                    </p:anim>
                                    <p:anim calcmode="lin" valueType="num">
                                      <p:cBhvr>
                                        <p:cTn id="53" dur="800" decel="100000" fill="hold"/>
                                        <p:tgtEl>
                                          <p:spTgt spid="106502"/>
                                        </p:tgtEl>
                                        <p:attrNameLst>
                                          <p:attrName>ppt_x</p:attrName>
                                        </p:attrNameLst>
                                      </p:cBhvr>
                                      <p:tavLst>
                                        <p:tav tm="0">
                                          <p:val>
                                            <p:strVal val="#ppt_x+0.4"/>
                                          </p:val>
                                        </p:tav>
                                        <p:tav tm="100000">
                                          <p:val>
                                            <p:strVal val="#ppt_x-0.05"/>
                                          </p:val>
                                        </p:tav>
                                      </p:tavLst>
                                    </p:anim>
                                    <p:anim calcmode="lin" valueType="num">
                                      <p:cBhvr>
                                        <p:cTn id="54" dur="800" decel="100000" fill="hold"/>
                                        <p:tgtEl>
                                          <p:spTgt spid="106502"/>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06502"/>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06502"/>
                                        </p:tgtEl>
                                        <p:attrNameLst>
                                          <p:attrName>ppt_y</p:attrName>
                                        </p:attrNameLst>
                                      </p:cBhvr>
                                      <p:tavLst>
                                        <p:tav tm="0">
                                          <p:val>
                                            <p:strVal val="#ppt_y+0.1"/>
                                          </p:val>
                                        </p:tav>
                                        <p:tav tm="100000">
                                          <p:val>
                                            <p:strVal val="#ppt_y"/>
                                          </p:val>
                                        </p:tav>
                                      </p:tavLst>
                                    </p:anim>
                                  </p:childTnLst>
                                </p:cTn>
                              </p:par>
                            </p:childTnLst>
                          </p:cTn>
                        </p:par>
                        <p:par>
                          <p:cTn id="57" fill="hold" nodeType="afterGroup">
                            <p:stCondLst>
                              <p:cond delay="10320"/>
                            </p:stCondLst>
                            <p:childTnLst>
                              <p:par>
                                <p:cTn id="58" presetID="21" presetClass="entr" presetSubtype="1" fill="hold" grpId="0" nodeType="afterEffect">
                                  <p:stCondLst>
                                    <p:cond delay="1500"/>
                                  </p:stCondLst>
                                  <p:childTnLst>
                                    <p:set>
                                      <p:cBhvr>
                                        <p:cTn id="59" dur="1" fill="hold">
                                          <p:stCondLst>
                                            <p:cond delay="0"/>
                                          </p:stCondLst>
                                        </p:cTn>
                                        <p:tgtEl>
                                          <p:spTgt spid="106503"/>
                                        </p:tgtEl>
                                        <p:attrNameLst>
                                          <p:attrName>style.visibility</p:attrName>
                                        </p:attrNameLst>
                                      </p:cBhvr>
                                      <p:to>
                                        <p:strVal val="visible"/>
                                      </p:to>
                                    </p:set>
                                    <p:animEffect transition="in" filter="wheel(1)">
                                      <p:cBhvr>
                                        <p:cTn id="60" dur="2000"/>
                                        <p:tgtEl>
                                          <p:spTgt spid="106503"/>
                                        </p:tgtEl>
                                      </p:cBhvr>
                                    </p:animEffect>
                                  </p:childTnLst>
                                </p:cTn>
                              </p:par>
                            </p:childTnLst>
                          </p:cTn>
                        </p:par>
                        <p:par>
                          <p:cTn id="61" fill="hold" nodeType="afterGroup">
                            <p:stCondLst>
                              <p:cond delay="13820"/>
                            </p:stCondLst>
                            <p:childTnLst>
                              <p:par>
                                <p:cTn id="62" presetID="30" presetClass="entr" presetSubtype="0" fill="hold" grpId="0" nodeType="afterEffect">
                                  <p:stCondLst>
                                    <p:cond delay="1700"/>
                                  </p:stCondLst>
                                  <p:childTnLst>
                                    <p:set>
                                      <p:cBhvr>
                                        <p:cTn id="63" dur="1" fill="hold">
                                          <p:stCondLst>
                                            <p:cond delay="0"/>
                                          </p:stCondLst>
                                        </p:cTn>
                                        <p:tgtEl>
                                          <p:spTgt spid="106505"/>
                                        </p:tgtEl>
                                        <p:attrNameLst>
                                          <p:attrName>style.visibility</p:attrName>
                                        </p:attrNameLst>
                                      </p:cBhvr>
                                      <p:to>
                                        <p:strVal val="visible"/>
                                      </p:to>
                                    </p:set>
                                    <p:animEffect transition="in" filter="fade">
                                      <p:cBhvr>
                                        <p:cTn id="64" dur="800" decel="100000"/>
                                        <p:tgtEl>
                                          <p:spTgt spid="106505"/>
                                        </p:tgtEl>
                                      </p:cBhvr>
                                    </p:animEffect>
                                    <p:anim calcmode="lin" valueType="num">
                                      <p:cBhvr>
                                        <p:cTn id="65" dur="800" decel="100000" fill="hold"/>
                                        <p:tgtEl>
                                          <p:spTgt spid="106505"/>
                                        </p:tgtEl>
                                        <p:attrNameLst>
                                          <p:attrName>style.rotation</p:attrName>
                                        </p:attrNameLst>
                                      </p:cBhvr>
                                      <p:tavLst>
                                        <p:tav tm="0">
                                          <p:val>
                                            <p:fltVal val="-90"/>
                                          </p:val>
                                        </p:tav>
                                        <p:tav tm="100000">
                                          <p:val>
                                            <p:fltVal val="0"/>
                                          </p:val>
                                        </p:tav>
                                      </p:tavLst>
                                    </p:anim>
                                    <p:anim calcmode="lin" valueType="num">
                                      <p:cBhvr>
                                        <p:cTn id="66" dur="800" decel="100000" fill="hold"/>
                                        <p:tgtEl>
                                          <p:spTgt spid="106505"/>
                                        </p:tgtEl>
                                        <p:attrNameLst>
                                          <p:attrName>ppt_x</p:attrName>
                                        </p:attrNameLst>
                                      </p:cBhvr>
                                      <p:tavLst>
                                        <p:tav tm="0">
                                          <p:val>
                                            <p:strVal val="#ppt_x+0.4"/>
                                          </p:val>
                                        </p:tav>
                                        <p:tav tm="100000">
                                          <p:val>
                                            <p:strVal val="#ppt_x-0.05"/>
                                          </p:val>
                                        </p:tav>
                                      </p:tavLst>
                                    </p:anim>
                                    <p:anim calcmode="lin" valueType="num">
                                      <p:cBhvr>
                                        <p:cTn id="67" dur="800" decel="100000" fill="hold"/>
                                        <p:tgtEl>
                                          <p:spTgt spid="106505"/>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106505"/>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106505"/>
                                        </p:tgtEl>
                                        <p:attrNameLst>
                                          <p:attrName>ppt_y</p:attrName>
                                        </p:attrNameLst>
                                      </p:cBhvr>
                                      <p:tavLst>
                                        <p:tav tm="0">
                                          <p:val>
                                            <p:strVal val="#ppt_y+0.1"/>
                                          </p:val>
                                        </p:tav>
                                        <p:tav tm="100000">
                                          <p:val>
                                            <p:strVal val="#ppt_y"/>
                                          </p:val>
                                        </p:tav>
                                      </p:tavLst>
                                    </p:anim>
                                  </p:childTnLst>
                                </p:cTn>
                              </p:par>
                            </p:childTnLst>
                          </p:cTn>
                        </p:par>
                        <p:par>
                          <p:cTn id="70" fill="hold" nodeType="afterGroup">
                            <p:stCondLst>
                              <p:cond delay="16520"/>
                            </p:stCondLst>
                            <p:childTnLst>
                              <p:par>
                                <p:cTn id="71" presetID="30" presetClass="entr" presetSubtype="0" fill="hold" grpId="0" nodeType="afterEffect">
                                  <p:stCondLst>
                                    <p:cond delay="1900"/>
                                  </p:stCondLst>
                                  <p:childTnLst>
                                    <p:set>
                                      <p:cBhvr>
                                        <p:cTn id="72" dur="1" fill="hold">
                                          <p:stCondLst>
                                            <p:cond delay="0"/>
                                          </p:stCondLst>
                                        </p:cTn>
                                        <p:tgtEl>
                                          <p:spTgt spid="106501"/>
                                        </p:tgtEl>
                                        <p:attrNameLst>
                                          <p:attrName>style.visibility</p:attrName>
                                        </p:attrNameLst>
                                      </p:cBhvr>
                                      <p:to>
                                        <p:strVal val="visible"/>
                                      </p:to>
                                    </p:set>
                                    <p:animEffect transition="in" filter="fade">
                                      <p:cBhvr>
                                        <p:cTn id="73" dur="800" decel="100000"/>
                                        <p:tgtEl>
                                          <p:spTgt spid="106501"/>
                                        </p:tgtEl>
                                      </p:cBhvr>
                                    </p:animEffect>
                                    <p:anim calcmode="lin" valueType="num">
                                      <p:cBhvr>
                                        <p:cTn id="74" dur="800" decel="100000" fill="hold"/>
                                        <p:tgtEl>
                                          <p:spTgt spid="106501"/>
                                        </p:tgtEl>
                                        <p:attrNameLst>
                                          <p:attrName>style.rotation</p:attrName>
                                        </p:attrNameLst>
                                      </p:cBhvr>
                                      <p:tavLst>
                                        <p:tav tm="0">
                                          <p:val>
                                            <p:fltVal val="-90"/>
                                          </p:val>
                                        </p:tav>
                                        <p:tav tm="100000">
                                          <p:val>
                                            <p:fltVal val="0"/>
                                          </p:val>
                                        </p:tav>
                                      </p:tavLst>
                                    </p:anim>
                                    <p:anim calcmode="lin" valueType="num">
                                      <p:cBhvr>
                                        <p:cTn id="75" dur="800" decel="100000" fill="hold"/>
                                        <p:tgtEl>
                                          <p:spTgt spid="106501"/>
                                        </p:tgtEl>
                                        <p:attrNameLst>
                                          <p:attrName>ppt_x</p:attrName>
                                        </p:attrNameLst>
                                      </p:cBhvr>
                                      <p:tavLst>
                                        <p:tav tm="0">
                                          <p:val>
                                            <p:strVal val="#ppt_x+0.4"/>
                                          </p:val>
                                        </p:tav>
                                        <p:tav tm="100000">
                                          <p:val>
                                            <p:strVal val="#ppt_x-0.05"/>
                                          </p:val>
                                        </p:tav>
                                      </p:tavLst>
                                    </p:anim>
                                    <p:anim calcmode="lin" valueType="num">
                                      <p:cBhvr>
                                        <p:cTn id="76" dur="800" decel="100000" fill="hold"/>
                                        <p:tgtEl>
                                          <p:spTgt spid="106501"/>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06501"/>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06501"/>
                                        </p:tgtEl>
                                        <p:attrNameLst>
                                          <p:attrName>ppt_y</p:attrName>
                                        </p:attrNameLst>
                                      </p:cBhvr>
                                      <p:tavLst>
                                        <p:tav tm="0">
                                          <p:val>
                                            <p:strVal val="#ppt_y+0.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5" presetClass="entr" presetSubtype="0" fill="hold" grpId="0" nodeType="clickEffect">
                                  <p:stCondLst>
                                    <p:cond delay="0"/>
                                  </p:stCondLst>
                                  <p:iterate type="lt">
                                    <p:tmPct val="10000"/>
                                  </p:iterate>
                                  <p:childTnLst>
                                    <p:set>
                                      <p:cBhvr>
                                        <p:cTn id="82" dur="1" fill="hold">
                                          <p:stCondLst>
                                            <p:cond delay="0"/>
                                          </p:stCondLst>
                                        </p:cTn>
                                        <p:tgtEl>
                                          <p:spTgt spid="106511"/>
                                        </p:tgtEl>
                                        <p:attrNameLst>
                                          <p:attrName>style.visibility</p:attrName>
                                        </p:attrNameLst>
                                      </p:cBhvr>
                                      <p:to>
                                        <p:strVal val="visible"/>
                                      </p:to>
                                    </p:set>
                                    <p:animEffect transition="in" filter="fade">
                                      <p:cBhvr>
                                        <p:cTn id="83" dur="500"/>
                                        <p:tgtEl>
                                          <p:spTgt spid="106511"/>
                                        </p:tgtEl>
                                      </p:cBhvr>
                                    </p:animEffect>
                                    <p:anim calcmode="lin" valueType="num">
                                      <p:cBhvr>
                                        <p:cTn id="84" dur="500" fill="hold"/>
                                        <p:tgtEl>
                                          <p:spTgt spid="106511"/>
                                        </p:tgtEl>
                                        <p:attrNameLst>
                                          <p:attrName>ppt_w</p:attrName>
                                        </p:attrNameLst>
                                      </p:cBhvr>
                                      <p:tavLst>
                                        <p:tav tm="0" fmla="#ppt_w*sin(2.5*pi*$)">
                                          <p:val>
                                            <p:fltVal val="0"/>
                                          </p:val>
                                        </p:tav>
                                        <p:tav tm="100000">
                                          <p:val>
                                            <p:fltVal val="1"/>
                                          </p:val>
                                        </p:tav>
                                      </p:tavLst>
                                    </p:anim>
                                    <p:anim calcmode="lin" valueType="num">
                                      <p:cBhvr>
                                        <p:cTn id="85" dur="500" fill="hold"/>
                                        <p:tgtEl>
                                          <p:spTgt spid="106511"/>
                                        </p:tgtEl>
                                        <p:attrNameLst>
                                          <p:attrName>ppt_h</p:attrName>
                                        </p:attrNameLst>
                                      </p:cBhvr>
                                      <p:tavLst>
                                        <p:tav tm="0">
                                          <p:val>
                                            <p:strVal val="#ppt_h"/>
                                          </p:val>
                                        </p:tav>
                                        <p:tav tm="100000">
                                          <p:val>
                                            <p:strVal val="#ppt_h"/>
                                          </p:val>
                                        </p:tav>
                                      </p:tavLst>
                                    </p:anim>
                                  </p:childTnLst>
                                </p:cTn>
                              </p:par>
                            </p:childTnLst>
                          </p:cTn>
                        </p:par>
                        <p:par>
                          <p:cTn id="86" fill="hold" nodeType="afterGroup">
                            <p:stCondLst>
                              <p:cond delay="800"/>
                            </p:stCondLst>
                            <p:childTnLst>
                              <p:par>
                                <p:cTn id="87" presetID="45" presetClass="entr" presetSubtype="0" fill="hold" grpId="0" nodeType="afterEffect">
                                  <p:stCondLst>
                                    <p:cond delay="0"/>
                                  </p:stCondLst>
                                  <p:iterate type="lt">
                                    <p:tmPct val="10000"/>
                                  </p:iterate>
                                  <p:childTnLst>
                                    <p:set>
                                      <p:cBhvr>
                                        <p:cTn id="88" dur="1" fill="hold">
                                          <p:stCondLst>
                                            <p:cond delay="0"/>
                                          </p:stCondLst>
                                        </p:cTn>
                                        <p:tgtEl>
                                          <p:spTgt spid="106515"/>
                                        </p:tgtEl>
                                        <p:attrNameLst>
                                          <p:attrName>style.visibility</p:attrName>
                                        </p:attrNameLst>
                                      </p:cBhvr>
                                      <p:to>
                                        <p:strVal val="visible"/>
                                      </p:to>
                                    </p:set>
                                    <p:animEffect transition="in" filter="fade">
                                      <p:cBhvr>
                                        <p:cTn id="89" dur="500"/>
                                        <p:tgtEl>
                                          <p:spTgt spid="106515"/>
                                        </p:tgtEl>
                                      </p:cBhvr>
                                    </p:animEffect>
                                    <p:anim calcmode="lin" valueType="num">
                                      <p:cBhvr>
                                        <p:cTn id="90" dur="500" fill="hold"/>
                                        <p:tgtEl>
                                          <p:spTgt spid="106515"/>
                                        </p:tgtEl>
                                        <p:attrNameLst>
                                          <p:attrName>ppt_w</p:attrName>
                                        </p:attrNameLst>
                                      </p:cBhvr>
                                      <p:tavLst>
                                        <p:tav tm="0" fmla="#ppt_w*sin(2.5*pi*$)">
                                          <p:val>
                                            <p:fltVal val="0"/>
                                          </p:val>
                                        </p:tav>
                                        <p:tav tm="100000">
                                          <p:val>
                                            <p:fltVal val="1"/>
                                          </p:val>
                                        </p:tav>
                                      </p:tavLst>
                                    </p:anim>
                                    <p:anim calcmode="lin" valueType="num">
                                      <p:cBhvr>
                                        <p:cTn id="91" dur="500" fill="hold"/>
                                        <p:tgtEl>
                                          <p:spTgt spid="106515"/>
                                        </p:tgtEl>
                                        <p:attrNameLst>
                                          <p:attrName>ppt_h</p:attrName>
                                        </p:attrNameLst>
                                      </p:cBhvr>
                                      <p:tavLst>
                                        <p:tav tm="0">
                                          <p:val>
                                            <p:strVal val="#ppt_h"/>
                                          </p:val>
                                        </p:tav>
                                        <p:tav tm="100000">
                                          <p:val>
                                            <p:strVal val="#ppt_h"/>
                                          </p:val>
                                        </p:tav>
                                      </p:tavLst>
                                    </p:anim>
                                  </p:childTnLst>
                                </p:cTn>
                              </p:par>
                            </p:childTnLst>
                          </p:cTn>
                        </p:par>
                        <p:par>
                          <p:cTn id="92" fill="hold" nodeType="afterGroup">
                            <p:stCondLst>
                              <p:cond delay="1550"/>
                            </p:stCondLst>
                            <p:childTnLst>
                              <p:par>
                                <p:cTn id="93" presetID="45" presetClass="entr" presetSubtype="0" fill="hold" grpId="0" nodeType="afterEffect">
                                  <p:stCondLst>
                                    <p:cond delay="0"/>
                                  </p:stCondLst>
                                  <p:iterate type="lt">
                                    <p:tmPct val="10000"/>
                                  </p:iterate>
                                  <p:childTnLst>
                                    <p:set>
                                      <p:cBhvr>
                                        <p:cTn id="94" dur="1" fill="hold">
                                          <p:stCondLst>
                                            <p:cond delay="0"/>
                                          </p:stCondLst>
                                        </p:cTn>
                                        <p:tgtEl>
                                          <p:spTgt spid="106514"/>
                                        </p:tgtEl>
                                        <p:attrNameLst>
                                          <p:attrName>style.visibility</p:attrName>
                                        </p:attrNameLst>
                                      </p:cBhvr>
                                      <p:to>
                                        <p:strVal val="visible"/>
                                      </p:to>
                                    </p:set>
                                    <p:animEffect transition="in" filter="fade">
                                      <p:cBhvr>
                                        <p:cTn id="95" dur="500"/>
                                        <p:tgtEl>
                                          <p:spTgt spid="106514"/>
                                        </p:tgtEl>
                                      </p:cBhvr>
                                    </p:animEffect>
                                    <p:anim calcmode="lin" valueType="num">
                                      <p:cBhvr>
                                        <p:cTn id="96" dur="500" fill="hold"/>
                                        <p:tgtEl>
                                          <p:spTgt spid="106514"/>
                                        </p:tgtEl>
                                        <p:attrNameLst>
                                          <p:attrName>ppt_w</p:attrName>
                                        </p:attrNameLst>
                                      </p:cBhvr>
                                      <p:tavLst>
                                        <p:tav tm="0" fmla="#ppt_w*sin(2.5*pi*$)">
                                          <p:val>
                                            <p:fltVal val="0"/>
                                          </p:val>
                                        </p:tav>
                                        <p:tav tm="100000">
                                          <p:val>
                                            <p:fltVal val="1"/>
                                          </p:val>
                                        </p:tav>
                                      </p:tavLst>
                                    </p:anim>
                                    <p:anim calcmode="lin" valueType="num">
                                      <p:cBhvr>
                                        <p:cTn id="97" dur="500" fill="hold"/>
                                        <p:tgtEl>
                                          <p:spTgt spid="106514"/>
                                        </p:tgtEl>
                                        <p:attrNameLst>
                                          <p:attrName>ppt_h</p:attrName>
                                        </p:attrNameLst>
                                      </p:cBhvr>
                                      <p:tavLst>
                                        <p:tav tm="0">
                                          <p:val>
                                            <p:strVal val="#ppt_h"/>
                                          </p:val>
                                        </p:tav>
                                        <p:tav tm="100000">
                                          <p:val>
                                            <p:strVal val="#ppt_h"/>
                                          </p:val>
                                        </p:tav>
                                      </p:tavLst>
                                    </p:anim>
                                  </p:childTnLst>
                                </p:cTn>
                              </p:par>
                            </p:childTnLst>
                          </p:cTn>
                        </p:par>
                        <p:par>
                          <p:cTn id="98" fill="hold" nodeType="afterGroup">
                            <p:stCondLst>
                              <p:cond delay="2300"/>
                            </p:stCondLst>
                            <p:childTnLst>
                              <p:par>
                                <p:cTn id="99" presetID="45" presetClass="entr" presetSubtype="0" fill="hold" grpId="0" nodeType="afterEffect">
                                  <p:stCondLst>
                                    <p:cond delay="0"/>
                                  </p:stCondLst>
                                  <p:iterate type="lt">
                                    <p:tmPct val="10000"/>
                                  </p:iterate>
                                  <p:childTnLst>
                                    <p:set>
                                      <p:cBhvr>
                                        <p:cTn id="100" dur="1" fill="hold">
                                          <p:stCondLst>
                                            <p:cond delay="0"/>
                                          </p:stCondLst>
                                        </p:cTn>
                                        <p:tgtEl>
                                          <p:spTgt spid="106517"/>
                                        </p:tgtEl>
                                        <p:attrNameLst>
                                          <p:attrName>style.visibility</p:attrName>
                                        </p:attrNameLst>
                                      </p:cBhvr>
                                      <p:to>
                                        <p:strVal val="visible"/>
                                      </p:to>
                                    </p:set>
                                    <p:animEffect transition="in" filter="fade">
                                      <p:cBhvr>
                                        <p:cTn id="101" dur="500"/>
                                        <p:tgtEl>
                                          <p:spTgt spid="106517"/>
                                        </p:tgtEl>
                                      </p:cBhvr>
                                    </p:animEffect>
                                    <p:anim calcmode="lin" valueType="num">
                                      <p:cBhvr>
                                        <p:cTn id="102" dur="500" fill="hold"/>
                                        <p:tgtEl>
                                          <p:spTgt spid="106517"/>
                                        </p:tgtEl>
                                        <p:attrNameLst>
                                          <p:attrName>ppt_w</p:attrName>
                                        </p:attrNameLst>
                                      </p:cBhvr>
                                      <p:tavLst>
                                        <p:tav tm="0" fmla="#ppt_w*sin(2.5*pi*$)">
                                          <p:val>
                                            <p:fltVal val="0"/>
                                          </p:val>
                                        </p:tav>
                                        <p:tav tm="100000">
                                          <p:val>
                                            <p:fltVal val="1"/>
                                          </p:val>
                                        </p:tav>
                                      </p:tavLst>
                                    </p:anim>
                                    <p:anim calcmode="lin" valueType="num">
                                      <p:cBhvr>
                                        <p:cTn id="103" dur="500" fill="hold"/>
                                        <p:tgtEl>
                                          <p:spTgt spid="106517"/>
                                        </p:tgtEl>
                                        <p:attrNameLst>
                                          <p:attrName>ppt_h</p:attrName>
                                        </p:attrNameLst>
                                      </p:cBhvr>
                                      <p:tavLst>
                                        <p:tav tm="0">
                                          <p:val>
                                            <p:strVal val="#ppt_h"/>
                                          </p:val>
                                        </p:tav>
                                        <p:tav tm="100000">
                                          <p:val>
                                            <p:strVal val="#ppt_h"/>
                                          </p:val>
                                        </p:tav>
                                      </p:tavLst>
                                    </p:anim>
                                  </p:childTnLst>
                                </p:cTn>
                              </p:par>
                            </p:childTnLst>
                          </p:cTn>
                        </p:par>
                        <p:par>
                          <p:cTn id="104" fill="hold" nodeType="afterGroup">
                            <p:stCondLst>
                              <p:cond delay="3050"/>
                            </p:stCondLst>
                            <p:childTnLst>
                              <p:par>
                                <p:cTn id="105" presetID="45" presetClass="entr" presetSubtype="0" fill="hold" grpId="0" nodeType="afterEffect">
                                  <p:stCondLst>
                                    <p:cond delay="0"/>
                                  </p:stCondLst>
                                  <p:iterate type="lt">
                                    <p:tmPct val="10000"/>
                                  </p:iterate>
                                  <p:childTnLst>
                                    <p:set>
                                      <p:cBhvr>
                                        <p:cTn id="106" dur="1" fill="hold">
                                          <p:stCondLst>
                                            <p:cond delay="0"/>
                                          </p:stCondLst>
                                        </p:cTn>
                                        <p:tgtEl>
                                          <p:spTgt spid="106516"/>
                                        </p:tgtEl>
                                        <p:attrNameLst>
                                          <p:attrName>style.visibility</p:attrName>
                                        </p:attrNameLst>
                                      </p:cBhvr>
                                      <p:to>
                                        <p:strVal val="visible"/>
                                      </p:to>
                                    </p:set>
                                    <p:animEffect transition="in" filter="fade">
                                      <p:cBhvr>
                                        <p:cTn id="107" dur="500"/>
                                        <p:tgtEl>
                                          <p:spTgt spid="106516"/>
                                        </p:tgtEl>
                                      </p:cBhvr>
                                    </p:animEffect>
                                    <p:anim calcmode="lin" valueType="num">
                                      <p:cBhvr>
                                        <p:cTn id="108" dur="500" fill="hold"/>
                                        <p:tgtEl>
                                          <p:spTgt spid="106516"/>
                                        </p:tgtEl>
                                        <p:attrNameLst>
                                          <p:attrName>ppt_w</p:attrName>
                                        </p:attrNameLst>
                                      </p:cBhvr>
                                      <p:tavLst>
                                        <p:tav tm="0" fmla="#ppt_w*sin(2.5*pi*$)">
                                          <p:val>
                                            <p:fltVal val="0"/>
                                          </p:val>
                                        </p:tav>
                                        <p:tav tm="100000">
                                          <p:val>
                                            <p:fltVal val="1"/>
                                          </p:val>
                                        </p:tav>
                                      </p:tavLst>
                                    </p:anim>
                                    <p:anim calcmode="lin" valueType="num">
                                      <p:cBhvr>
                                        <p:cTn id="109" dur="500" fill="hold"/>
                                        <p:tgtEl>
                                          <p:spTgt spid="106516"/>
                                        </p:tgtEl>
                                        <p:attrNameLst>
                                          <p:attrName>ppt_h</p:attrName>
                                        </p:attrNameLst>
                                      </p:cBhvr>
                                      <p:tavLst>
                                        <p:tav tm="0">
                                          <p:val>
                                            <p:strVal val="#ppt_h"/>
                                          </p:val>
                                        </p:tav>
                                        <p:tav tm="100000">
                                          <p:val>
                                            <p:strVal val="#ppt_h"/>
                                          </p:val>
                                        </p:tav>
                                      </p:tavLst>
                                    </p:anim>
                                  </p:childTnLst>
                                </p:cTn>
                              </p:par>
                            </p:childTnLst>
                          </p:cTn>
                        </p:par>
                        <p:par>
                          <p:cTn id="110" fill="hold" nodeType="afterGroup">
                            <p:stCondLst>
                              <p:cond delay="3800"/>
                            </p:stCondLst>
                            <p:childTnLst>
                              <p:par>
                                <p:cTn id="111" presetID="45" presetClass="entr" presetSubtype="0" fill="hold" grpId="0" nodeType="afterEffect">
                                  <p:stCondLst>
                                    <p:cond delay="0"/>
                                  </p:stCondLst>
                                  <p:iterate type="lt">
                                    <p:tmPct val="10000"/>
                                  </p:iterate>
                                  <p:childTnLst>
                                    <p:set>
                                      <p:cBhvr>
                                        <p:cTn id="112" dur="1" fill="hold">
                                          <p:stCondLst>
                                            <p:cond delay="0"/>
                                          </p:stCondLst>
                                        </p:cTn>
                                        <p:tgtEl>
                                          <p:spTgt spid="106512"/>
                                        </p:tgtEl>
                                        <p:attrNameLst>
                                          <p:attrName>style.visibility</p:attrName>
                                        </p:attrNameLst>
                                      </p:cBhvr>
                                      <p:to>
                                        <p:strVal val="visible"/>
                                      </p:to>
                                    </p:set>
                                    <p:animEffect transition="in" filter="fade">
                                      <p:cBhvr>
                                        <p:cTn id="113" dur="500"/>
                                        <p:tgtEl>
                                          <p:spTgt spid="106512"/>
                                        </p:tgtEl>
                                      </p:cBhvr>
                                    </p:animEffect>
                                    <p:anim calcmode="lin" valueType="num">
                                      <p:cBhvr>
                                        <p:cTn id="114" dur="500" fill="hold"/>
                                        <p:tgtEl>
                                          <p:spTgt spid="106512"/>
                                        </p:tgtEl>
                                        <p:attrNameLst>
                                          <p:attrName>ppt_w</p:attrName>
                                        </p:attrNameLst>
                                      </p:cBhvr>
                                      <p:tavLst>
                                        <p:tav tm="0" fmla="#ppt_w*sin(2.5*pi*$)">
                                          <p:val>
                                            <p:fltVal val="0"/>
                                          </p:val>
                                        </p:tav>
                                        <p:tav tm="100000">
                                          <p:val>
                                            <p:fltVal val="1"/>
                                          </p:val>
                                        </p:tav>
                                      </p:tavLst>
                                    </p:anim>
                                    <p:anim calcmode="lin" valueType="num">
                                      <p:cBhvr>
                                        <p:cTn id="115" dur="500" fill="hold"/>
                                        <p:tgtEl>
                                          <p:spTgt spid="106512"/>
                                        </p:tgtEl>
                                        <p:attrNameLst>
                                          <p:attrName>ppt_h</p:attrName>
                                        </p:attrNameLst>
                                      </p:cBhvr>
                                      <p:tavLst>
                                        <p:tav tm="0">
                                          <p:val>
                                            <p:strVal val="#ppt_h"/>
                                          </p:val>
                                        </p:tav>
                                        <p:tav tm="100000">
                                          <p:val>
                                            <p:strVal val="#ppt_h"/>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1" presetClass="entr" presetSubtype="1" fill="hold" grpId="0" nodeType="clickEffect">
                                  <p:stCondLst>
                                    <p:cond delay="0"/>
                                  </p:stCondLst>
                                  <p:childTnLst>
                                    <p:set>
                                      <p:cBhvr>
                                        <p:cTn id="119" dur="1" fill="hold">
                                          <p:stCondLst>
                                            <p:cond delay="0"/>
                                          </p:stCondLst>
                                        </p:cTn>
                                        <p:tgtEl>
                                          <p:spTgt spid="106513"/>
                                        </p:tgtEl>
                                        <p:attrNameLst>
                                          <p:attrName>style.visibility</p:attrName>
                                        </p:attrNameLst>
                                      </p:cBhvr>
                                      <p:to>
                                        <p:strVal val="visible"/>
                                      </p:to>
                                    </p:set>
                                    <p:animEffect transition="in" filter="wheel(1)">
                                      <p:cBhvr>
                                        <p:cTn id="120" dur="2000"/>
                                        <p:tgtEl>
                                          <p:spTgt spid="106513"/>
                                        </p:tgtEl>
                                      </p:cBhvr>
                                    </p:animEffect>
                                  </p:childTnLst>
                                </p:cTn>
                              </p:par>
                            </p:childTnLst>
                          </p:cTn>
                        </p:par>
                        <p:par>
                          <p:cTn id="121" fill="hold" nodeType="afterGroup">
                            <p:stCondLst>
                              <p:cond delay="2000"/>
                            </p:stCondLst>
                            <p:childTnLst>
                              <p:par>
                                <p:cTn id="122" presetID="55" presetClass="entr" presetSubtype="0" fill="hold" nodeType="afterEffect">
                                  <p:stCondLst>
                                    <p:cond delay="0"/>
                                  </p:stCondLst>
                                  <p:childTnLst>
                                    <p:set>
                                      <p:cBhvr>
                                        <p:cTn id="123" dur="1" fill="hold">
                                          <p:stCondLst>
                                            <p:cond delay="0"/>
                                          </p:stCondLst>
                                        </p:cTn>
                                        <p:tgtEl>
                                          <p:spTgt spid="106518"/>
                                        </p:tgtEl>
                                        <p:attrNameLst>
                                          <p:attrName>style.visibility</p:attrName>
                                        </p:attrNameLst>
                                      </p:cBhvr>
                                      <p:to>
                                        <p:strVal val="visible"/>
                                      </p:to>
                                    </p:set>
                                    <p:anim calcmode="lin" valueType="num">
                                      <p:cBhvr>
                                        <p:cTn id="124" dur="2000" fill="hold"/>
                                        <p:tgtEl>
                                          <p:spTgt spid="106518"/>
                                        </p:tgtEl>
                                        <p:attrNameLst>
                                          <p:attrName>ppt_w</p:attrName>
                                        </p:attrNameLst>
                                      </p:cBhvr>
                                      <p:tavLst>
                                        <p:tav tm="0">
                                          <p:val>
                                            <p:strVal val="#ppt_w*0.70"/>
                                          </p:val>
                                        </p:tav>
                                        <p:tav tm="100000">
                                          <p:val>
                                            <p:strVal val="#ppt_w"/>
                                          </p:val>
                                        </p:tav>
                                      </p:tavLst>
                                    </p:anim>
                                    <p:anim calcmode="lin" valueType="num">
                                      <p:cBhvr>
                                        <p:cTn id="125" dur="2000" fill="hold"/>
                                        <p:tgtEl>
                                          <p:spTgt spid="106518"/>
                                        </p:tgtEl>
                                        <p:attrNameLst>
                                          <p:attrName>ppt_h</p:attrName>
                                        </p:attrNameLst>
                                      </p:cBhvr>
                                      <p:tavLst>
                                        <p:tav tm="0">
                                          <p:val>
                                            <p:strVal val="#ppt_h"/>
                                          </p:val>
                                        </p:tav>
                                        <p:tav tm="100000">
                                          <p:val>
                                            <p:strVal val="#ppt_h"/>
                                          </p:val>
                                        </p:tav>
                                      </p:tavLst>
                                    </p:anim>
                                    <p:animEffect transition="in" filter="fade">
                                      <p:cBhvr>
                                        <p:cTn id="126" dur="2000"/>
                                        <p:tgtEl>
                                          <p:spTgt spid="10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P spid="106502" grpId="0"/>
      <p:bldP spid="106503" grpId="0"/>
      <p:bldP spid="106504" grpId="0"/>
      <p:bldP spid="106505" grpId="0"/>
      <p:bldP spid="106506" grpId="0"/>
      <p:bldP spid="106507" grpId="0"/>
      <p:bldP spid="106508" grpId="0"/>
      <p:bldP spid="106509" grpId="0"/>
      <p:bldP spid="106511" grpId="0"/>
      <p:bldP spid="106512" grpId="0"/>
      <p:bldP spid="106513" grpId="0"/>
      <p:bldP spid="106514" grpId="0"/>
      <p:bldP spid="106515" grpId="0"/>
      <p:bldP spid="106516" grpId="0"/>
      <p:bldP spid="106517" grpId="0"/>
      <p:bldP spid="1065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object 3">
            <a:extLst>
              <a:ext uri="{FF2B5EF4-FFF2-40B4-BE49-F238E27FC236}">
                <a16:creationId xmlns:a16="http://schemas.microsoft.com/office/drawing/2014/main" id="{1F11BC43-2D8C-4D7D-BE59-E98B64FDBBE0}"/>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C127ECE6-712C-4715-A9B4-5E1B84121EC6}"/>
              </a:ext>
            </a:extLst>
          </p:cNvPr>
          <p:cNvSpPr txBox="1"/>
          <p:nvPr/>
        </p:nvSpPr>
        <p:spPr>
          <a:xfrm>
            <a:off x="1209675" y="1011238"/>
            <a:ext cx="4289425" cy="944562"/>
          </a:xfrm>
          <a:prstGeom prst="rect">
            <a:avLst/>
          </a:prstGeom>
        </p:spPr>
        <p:txBody>
          <a:bodyPr lIns="0" tIns="0" rIns="0" bIns="0">
            <a:spAutoFit/>
          </a:bodyPr>
          <a:lstStyle/>
          <a:p>
            <a:pPr marL="19548">
              <a:defRPr/>
            </a:pPr>
            <a:r>
              <a:rPr sz="2138" b="1" spc="-111" dirty="0" err="1">
                <a:latin typeface="Arial"/>
                <a:cs typeface="Arial"/>
              </a:rPr>
              <a:t>W</a:t>
            </a:r>
            <a:r>
              <a:rPr sz="2138" b="1" spc="-13" dirty="0" err="1">
                <a:latin typeface="Arial"/>
                <a:cs typeface="Arial"/>
              </a:rPr>
              <a:t>affe</a:t>
            </a:r>
            <a:r>
              <a:rPr sz="2138" b="1" spc="-21" dirty="0" err="1">
                <a:latin typeface="Arial"/>
                <a:cs typeface="Arial"/>
              </a:rPr>
              <a:t>n</a:t>
            </a:r>
            <a:r>
              <a:rPr sz="2138" b="1" spc="-13" dirty="0" err="1">
                <a:latin typeface="Arial"/>
                <a:cs typeface="Arial"/>
              </a:rPr>
              <a:t>rec</a:t>
            </a:r>
            <a:r>
              <a:rPr sz="2138" b="1" spc="-17" dirty="0" err="1">
                <a:latin typeface="Arial"/>
                <a:cs typeface="Arial"/>
              </a:rPr>
              <a:t>ht</a:t>
            </a:r>
            <a:r>
              <a:rPr sz="2138" b="1" spc="-9" dirty="0" err="1">
                <a:latin typeface="Arial"/>
                <a:cs typeface="Arial"/>
              </a:rPr>
              <a:t>lic</a:t>
            </a:r>
            <a:r>
              <a:rPr sz="2138" b="1" spc="-21" dirty="0" err="1">
                <a:latin typeface="Arial"/>
                <a:cs typeface="Arial"/>
              </a:rPr>
              <a:t>h</a:t>
            </a:r>
            <a:r>
              <a:rPr sz="2138" b="1" spc="-13" dirty="0" err="1">
                <a:latin typeface="Arial"/>
                <a:cs typeface="Arial"/>
              </a:rPr>
              <a:t>e</a:t>
            </a:r>
            <a:r>
              <a:rPr sz="2138" b="1" spc="34" dirty="0">
                <a:latin typeface="Arial"/>
                <a:cs typeface="Arial"/>
              </a:rPr>
              <a:t> </a:t>
            </a:r>
            <a:r>
              <a:rPr sz="2138" b="1" spc="-21" dirty="0" err="1">
                <a:latin typeface="Arial"/>
                <a:cs typeface="Arial"/>
              </a:rPr>
              <a:t>B</a:t>
            </a:r>
            <a:r>
              <a:rPr sz="2138" b="1" spc="-13" dirty="0" err="1">
                <a:latin typeface="Arial"/>
                <a:cs typeface="Arial"/>
              </a:rPr>
              <a:t>est</a:t>
            </a:r>
            <a:r>
              <a:rPr sz="2138" b="1" spc="-17" dirty="0" err="1">
                <a:latin typeface="Arial"/>
                <a:cs typeface="Arial"/>
              </a:rPr>
              <a:t>imm</a:t>
            </a:r>
            <a:r>
              <a:rPr sz="2138" b="1" spc="-21" dirty="0" err="1">
                <a:latin typeface="Arial"/>
                <a:cs typeface="Arial"/>
              </a:rPr>
              <a:t>ung</a:t>
            </a:r>
            <a:r>
              <a:rPr sz="2138" b="1" spc="-13" dirty="0" err="1">
                <a:latin typeface="Arial"/>
                <a:cs typeface="Arial"/>
              </a:rPr>
              <a:t>en</a:t>
            </a:r>
            <a:endParaRPr lang="de-DE" sz="2138" b="1" spc="-13" dirty="0">
              <a:latin typeface="Arial"/>
              <a:cs typeface="Arial"/>
            </a:endParaRPr>
          </a:p>
          <a:p>
            <a:pPr marL="19548">
              <a:defRPr/>
            </a:pPr>
            <a:endParaRPr sz="800" dirty="0">
              <a:latin typeface="Arial"/>
              <a:cs typeface="Arial"/>
            </a:endParaRPr>
          </a:p>
          <a:p>
            <a:pPr marL="10860">
              <a:defRPr/>
            </a:pPr>
            <a:r>
              <a:rPr sz="1600" b="1" spc="-4" dirty="0" err="1">
                <a:latin typeface="Arial"/>
                <a:cs typeface="Arial"/>
              </a:rPr>
              <a:t>Re</a:t>
            </a:r>
            <a:r>
              <a:rPr sz="1600" b="1" dirty="0" err="1">
                <a:latin typeface="Arial"/>
                <a:cs typeface="Arial"/>
              </a:rPr>
              <a:t>g</a:t>
            </a:r>
            <a:r>
              <a:rPr sz="1600" b="1" spc="-4" dirty="0" err="1">
                <a:latin typeface="Arial"/>
                <a:cs typeface="Arial"/>
              </a:rPr>
              <a:t>e</a:t>
            </a:r>
            <a:r>
              <a:rPr sz="1600" b="1" dirty="0" err="1">
                <a:latin typeface="Arial"/>
                <a:cs typeface="Arial"/>
              </a:rPr>
              <a:t>lung</a:t>
            </a:r>
            <a:r>
              <a:rPr sz="1600" b="1" spc="-4" dirty="0" err="1">
                <a:latin typeface="Arial"/>
                <a:cs typeface="Arial"/>
              </a:rPr>
              <a:t>e</a:t>
            </a:r>
            <a:r>
              <a:rPr sz="1600" b="1" dirty="0" err="1">
                <a:latin typeface="Arial"/>
                <a:cs typeface="Arial"/>
              </a:rPr>
              <a:t>n</a:t>
            </a:r>
            <a:r>
              <a:rPr sz="1600" b="1" spc="-4" dirty="0">
                <a:latin typeface="Arial"/>
                <a:cs typeface="Arial"/>
              </a:rPr>
              <a:t> </a:t>
            </a:r>
            <a:r>
              <a:rPr sz="1600" b="1" dirty="0">
                <a:latin typeface="Arial"/>
                <a:cs typeface="Arial"/>
              </a:rPr>
              <a:t>zur</a:t>
            </a:r>
            <a:r>
              <a:rPr sz="1600" b="1" spc="-4" dirty="0">
                <a:latin typeface="Arial"/>
                <a:cs typeface="Arial"/>
              </a:rPr>
              <a:t> Be</a:t>
            </a:r>
            <a:r>
              <a:rPr sz="1600" b="1" dirty="0">
                <a:latin typeface="Arial"/>
                <a:cs typeface="Arial"/>
              </a:rPr>
              <a:t>nutzung</a:t>
            </a:r>
            <a:r>
              <a:rPr sz="1600" b="1" spc="-17" dirty="0">
                <a:latin typeface="Arial"/>
                <a:cs typeface="Arial"/>
              </a:rPr>
              <a:t> </a:t>
            </a:r>
            <a:r>
              <a:rPr sz="1600" b="1" spc="-38" dirty="0">
                <a:latin typeface="Arial"/>
                <a:cs typeface="Arial"/>
              </a:rPr>
              <a:t>v</a:t>
            </a:r>
            <a:r>
              <a:rPr sz="1600" b="1" dirty="0">
                <a:latin typeface="Arial"/>
                <a:cs typeface="Arial"/>
              </a:rPr>
              <a:t>on</a:t>
            </a:r>
            <a:r>
              <a:rPr sz="1600" b="1" spc="34" dirty="0">
                <a:latin typeface="Arial"/>
                <a:cs typeface="Arial"/>
              </a:rPr>
              <a:t> </a:t>
            </a:r>
            <a:r>
              <a:rPr sz="1600" b="1" spc="-4" dirty="0">
                <a:latin typeface="Arial"/>
                <a:cs typeface="Arial"/>
              </a:rPr>
              <a:t>Sc</a:t>
            </a:r>
            <a:r>
              <a:rPr sz="1600" b="1" dirty="0">
                <a:latin typeface="Arial"/>
                <a:cs typeface="Arial"/>
              </a:rPr>
              <a:t>hi</a:t>
            </a:r>
            <a:r>
              <a:rPr sz="1600" b="1" spc="-4" dirty="0">
                <a:latin typeface="Arial"/>
                <a:cs typeface="Arial"/>
              </a:rPr>
              <a:t>e</a:t>
            </a:r>
            <a:r>
              <a:rPr sz="1600" b="1" dirty="0">
                <a:latin typeface="Arial"/>
                <a:cs typeface="Arial"/>
              </a:rPr>
              <a:t>ß</a:t>
            </a:r>
            <a:r>
              <a:rPr sz="1600" b="1" spc="-4" dirty="0">
                <a:latin typeface="Arial"/>
                <a:cs typeface="Arial"/>
              </a:rPr>
              <a:t>s</a:t>
            </a:r>
            <a:r>
              <a:rPr sz="1600" b="1" dirty="0">
                <a:latin typeface="Arial"/>
                <a:cs typeface="Arial"/>
              </a:rPr>
              <a:t>t</a:t>
            </a:r>
            <a:r>
              <a:rPr sz="1600" b="1" spc="-4" dirty="0">
                <a:latin typeface="Arial"/>
                <a:cs typeface="Arial"/>
              </a:rPr>
              <a:t>ä</a:t>
            </a:r>
            <a:r>
              <a:rPr sz="1600" b="1" dirty="0">
                <a:latin typeface="Arial"/>
                <a:cs typeface="Arial"/>
              </a:rPr>
              <a:t>tt</a:t>
            </a:r>
            <a:r>
              <a:rPr sz="1600" b="1" spc="-4" dirty="0">
                <a:latin typeface="Arial"/>
                <a:cs typeface="Arial"/>
              </a:rPr>
              <a:t>e</a:t>
            </a:r>
            <a:r>
              <a:rPr sz="1600" b="1" dirty="0">
                <a:latin typeface="Arial"/>
                <a:cs typeface="Arial"/>
              </a:rPr>
              <a:t>n</a:t>
            </a:r>
            <a:endParaRPr sz="1600" dirty="0">
              <a:latin typeface="Arial"/>
              <a:cs typeface="Arial"/>
            </a:endParaRPr>
          </a:p>
        </p:txBody>
      </p:sp>
      <p:sp>
        <p:nvSpPr>
          <p:cNvPr id="120836" name="object 9">
            <a:extLst>
              <a:ext uri="{FF2B5EF4-FFF2-40B4-BE49-F238E27FC236}">
                <a16:creationId xmlns:a16="http://schemas.microsoft.com/office/drawing/2014/main" id="{F382670A-0034-41AB-887A-F20CBB02AA6C}"/>
              </a:ext>
            </a:extLst>
          </p:cNvPr>
          <p:cNvSpPr>
            <a:spLocks noChangeArrowheads="1"/>
          </p:cNvSpPr>
          <p:nvPr/>
        </p:nvSpPr>
        <p:spPr bwMode="auto">
          <a:xfrm>
            <a:off x="630238" y="2190750"/>
            <a:ext cx="282575"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0837" name="object 10">
            <a:extLst>
              <a:ext uri="{FF2B5EF4-FFF2-40B4-BE49-F238E27FC236}">
                <a16:creationId xmlns:a16="http://schemas.microsoft.com/office/drawing/2014/main" id="{014FA24F-B9AA-4F3F-BAD3-06C5A68A7E37}"/>
              </a:ext>
            </a:extLst>
          </p:cNvPr>
          <p:cNvSpPr>
            <a:spLocks noChangeArrowheads="1"/>
          </p:cNvSpPr>
          <p:nvPr/>
        </p:nvSpPr>
        <p:spPr bwMode="auto">
          <a:xfrm>
            <a:off x="620713" y="2765425"/>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0838" name="object 11">
            <a:extLst>
              <a:ext uri="{FF2B5EF4-FFF2-40B4-BE49-F238E27FC236}">
                <a16:creationId xmlns:a16="http://schemas.microsoft.com/office/drawing/2014/main" id="{AAB4BC39-19F7-465C-9713-D3BF9D3A4E54}"/>
              </a:ext>
            </a:extLst>
          </p:cNvPr>
          <p:cNvSpPr>
            <a:spLocks noChangeArrowheads="1"/>
          </p:cNvSpPr>
          <p:nvPr/>
        </p:nvSpPr>
        <p:spPr bwMode="auto">
          <a:xfrm>
            <a:off x="639763" y="3225800"/>
            <a:ext cx="282575"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0839" name="object 12">
            <a:extLst>
              <a:ext uri="{FF2B5EF4-FFF2-40B4-BE49-F238E27FC236}">
                <a16:creationId xmlns:a16="http://schemas.microsoft.com/office/drawing/2014/main" id="{FC5EB22D-01F5-4441-8727-398E66C7563B}"/>
              </a:ext>
            </a:extLst>
          </p:cNvPr>
          <p:cNvSpPr>
            <a:spLocks noChangeArrowheads="1"/>
          </p:cNvSpPr>
          <p:nvPr/>
        </p:nvSpPr>
        <p:spPr bwMode="auto">
          <a:xfrm>
            <a:off x="639763" y="3729038"/>
            <a:ext cx="282575"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0840" name="object 13">
            <a:extLst>
              <a:ext uri="{FF2B5EF4-FFF2-40B4-BE49-F238E27FC236}">
                <a16:creationId xmlns:a16="http://schemas.microsoft.com/office/drawing/2014/main" id="{3E5FB8C0-08A0-4480-8D10-7C52DE96093D}"/>
              </a:ext>
            </a:extLst>
          </p:cNvPr>
          <p:cNvSpPr>
            <a:spLocks noChangeArrowheads="1"/>
          </p:cNvSpPr>
          <p:nvPr/>
        </p:nvSpPr>
        <p:spPr bwMode="auto">
          <a:xfrm>
            <a:off x="639763" y="4152900"/>
            <a:ext cx="282575"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0841" name="object 14">
            <a:extLst>
              <a:ext uri="{FF2B5EF4-FFF2-40B4-BE49-F238E27FC236}">
                <a16:creationId xmlns:a16="http://schemas.microsoft.com/office/drawing/2014/main" id="{DE21CD4B-199E-4BAE-B502-1DEF73E7FEDC}"/>
              </a:ext>
            </a:extLst>
          </p:cNvPr>
          <p:cNvSpPr>
            <a:spLocks noChangeArrowheads="1"/>
          </p:cNvSpPr>
          <p:nvPr/>
        </p:nvSpPr>
        <p:spPr bwMode="auto">
          <a:xfrm>
            <a:off x="639763" y="4649788"/>
            <a:ext cx="282575" cy="1158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0842" name="object 15">
            <a:extLst>
              <a:ext uri="{FF2B5EF4-FFF2-40B4-BE49-F238E27FC236}">
                <a16:creationId xmlns:a16="http://schemas.microsoft.com/office/drawing/2014/main" id="{059B21A1-1A27-4FF9-B420-7BDF14977DF4}"/>
              </a:ext>
            </a:extLst>
          </p:cNvPr>
          <p:cNvSpPr>
            <a:spLocks noChangeArrowheads="1"/>
          </p:cNvSpPr>
          <p:nvPr/>
        </p:nvSpPr>
        <p:spPr bwMode="auto">
          <a:xfrm>
            <a:off x="639763" y="5270500"/>
            <a:ext cx="282575"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0843" name="object 16">
            <a:extLst>
              <a:ext uri="{FF2B5EF4-FFF2-40B4-BE49-F238E27FC236}">
                <a16:creationId xmlns:a16="http://schemas.microsoft.com/office/drawing/2014/main" id="{5575B4DB-6FCF-4039-9C04-3DDE41CEC179}"/>
              </a:ext>
            </a:extLst>
          </p:cNvPr>
          <p:cNvSpPr txBox="1">
            <a:spLocks noChangeArrowheads="1"/>
          </p:cNvSpPr>
          <p:nvPr/>
        </p:nvSpPr>
        <p:spPr bwMode="auto">
          <a:xfrm>
            <a:off x="1209675" y="2141538"/>
            <a:ext cx="7599363"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600">
                <a:cs typeface="Arial" panose="020B0604020202020204" pitchFamily="34" charset="0"/>
              </a:rPr>
              <a:t>Gemäß § 27 Abs. 7 WaffG ist das </a:t>
            </a:r>
            <a:r>
              <a:rPr lang="de-DE" altLang="de-DE" sz="1600" b="1">
                <a:cs typeface="Arial" panose="020B0604020202020204" pitchFamily="34" charset="0"/>
              </a:rPr>
              <a:t>kampfmäßige Schießen </a:t>
            </a:r>
            <a:r>
              <a:rPr lang="de-DE" altLang="de-DE" sz="1600">
                <a:cs typeface="Arial" panose="020B0604020202020204" pitchFamily="34" charset="0"/>
              </a:rPr>
              <a:t>auf Schießstätten </a:t>
            </a:r>
            <a:r>
              <a:rPr lang="de-DE" altLang="de-DE" sz="1600" b="1">
                <a:cs typeface="Arial" panose="020B0604020202020204" pitchFamily="34" charset="0"/>
              </a:rPr>
              <a:t>nicht zulässig</a:t>
            </a:r>
            <a:r>
              <a:rPr lang="de-DE" altLang="de-DE" sz="1600">
                <a:cs typeface="Arial" panose="020B0604020202020204" pitchFamily="34" charset="0"/>
              </a:rPr>
              <a:t>.</a:t>
            </a:r>
          </a:p>
          <a:p>
            <a:pPr>
              <a:lnSpc>
                <a:spcPts val="3288"/>
              </a:lnSpc>
            </a:pPr>
            <a:r>
              <a:rPr lang="de-DE" altLang="de-DE" sz="1600" b="1">
                <a:cs typeface="Arial" panose="020B0604020202020204" pitchFamily="34" charset="0"/>
              </a:rPr>
              <a:t>Unzulässige Schießübungen </a:t>
            </a:r>
            <a:r>
              <a:rPr lang="de-DE" altLang="de-DE" sz="1600">
                <a:cs typeface="Arial" panose="020B0604020202020204" pitchFamily="34" charset="0"/>
              </a:rPr>
              <a:t>im Schießsport (§ 5 AWaffV) sind Schießübungen in der </a:t>
            </a:r>
            <a:r>
              <a:rPr lang="de-DE" altLang="de-DE" sz="1600" b="1">
                <a:cs typeface="Arial" panose="020B0604020202020204" pitchFamily="34" charset="0"/>
              </a:rPr>
              <a:t>Verteidigung mit Schusswaffen</a:t>
            </a:r>
            <a:endParaRPr lang="de-DE" altLang="de-DE" sz="1600">
              <a:cs typeface="Arial" panose="020B0604020202020204" pitchFamily="34" charset="0"/>
            </a:endParaRPr>
          </a:p>
          <a:p>
            <a:pPr>
              <a:spcBef>
                <a:spcPts val="1013"/>
              </a:spcBef>
            </a:pPr>
            <a:r>
              <a:rPr lang="de-DE" altLang="de-DE" sz="1600">
                <a:cs typeface="Arial" panose="020B0604020202020204" pitchFamily="34" charset="0"/>
              </a:rPr>
              <a:t>das </a:t>
            </a:r>
            <a:r>
              <a:rPr lang="de-DE" altLang="de-DE" sz="1600" b="1">
                <a:cs typeface="Arial" panose="020B0604020202020204" pitchFamily="34" charset="0"/>
              </a:rPr>
              <a:t>Schießen aus Deckungen </a:t>
            </a:r>
            <a:r>
              <a:rPr lang="de-DE" altLang="de-DE" sz="1600">
                <a:cs typeface="Arial" panose="020B0604020202020204" pitchFamily="34" charset="0"/>
              </a:rPr>
              <a:t>heraus</a:t>
            </a:r>
          </a:p>
          <a:p>
            <a:pPr>
              <a:spcBef>
                <a:spcPts val="13"/>
              </a:spcBef>
            </a:pPr>
            <a:endParaRPr lang="de-DE" altLang="de-DE" sz="1600">
              <a:latin typeface="Times New Roman" panose="02020603050405020304" pitchFamily="18" charset="0"/>
              <a:cs typeface="Times New Roman" panose="02020603050405020304" pitchFamily="18" charset="0"/>
            </a:endParaRPr>
          </a:p>
          <a:p>
            <a:r>
              <a:rPr lang="de-DE" altLang="de-DE" sz="1600" b="1">
                <a:cs typeface="Arial" panose="020B0604020202020204" pitchFamily="34" charset="0"/>
              </a:rPr>
              <a:t>Überwindung von Hindernissen </a:t>
            </a:r>
            <a:r>
              <a:rPr lang="de-DE" altLang="de-DE" sz="1600">
                <a:cs typeface="Arial" panose="020B0604020202020204" pitchFamily="34" charset="0"/>
              </a:rPr>
              <a:t>nach der Abgabe des ersten Schusses</a:t>
            </a:r>
          </a:p>
          <a:p>
            <a:pPr>
              <a:spcBef>
                <a:spcPts val="13"/>
              </a:spcBef>
            </a:pPr>
            <a:endParaRPr lang="de-DE" altLang="de-DE" sz="1600">
              <a:latin typeface="Times New Roman" panose="02020603050405020304" pitchFamily="18" charset="0"/>
              <a:cs typeface="Times New Roman" panose="02020603050405020304" pitchFamily="18" charset="0"/>
            </a:endParaRPr>
          </a:p>
          <a:p>
            <a:r>
              <a:rPr lang="de-DE" altLang="de-DE" sz="1600" b="1">
                <a:cs typeface="Arial" panose="020B0604020202020204" pitchFamily="34" charset="0"/>
              </a:rPr>
              <a:t>plötzlich und überraschend auftauchende, sich bewegende Ziele</a:t>
            </a:r>
            <a:endParaRPr lang="de-DE" altLang="de-DE" sz="1600">
              <a:cs typeface="Arial" panose="020B0604020202020204" pitchFamily="34" charset="0"/>
            </a:endParaRPr>
          </a:p>
          <a:p>
            <a:r>
              <a:rPr lang="de-DE" altLang="de-DE" sz="1600">
                <a:cs typeface="Arial" panose="020B0604020202020204" pitchFamily="34" charset="0"/>
              </a:rPr>
              <a:t>(außer: Wurf- und laufende Scheiben, Schießen nach genehmigter Sportordnung)</a:t>
            </a:r>
          </a:p>
          <a:p>
            <a:pPr>
              <a:lnSpc>
                <a:spcPct val="200000"/>
              </a:lnSpc>
            </a:pPr>
            <a:r>
              <a:rPr lang="de-DE" altLang="de-DE" sz="1600" b="1">
                <a:cs typeface="Arial" panose="020B0604020202020204" pitchFamily="34" charset="0"/>
              </a:rPr>
              <a:t>Überkreuzziehen </a:t>
            </a:r>
            <a:r>
              <a:rPr lang="de-DE" altLang="de-DE" sz="1600">
                <a:cs typeface="Arial" panose="020B0604020202020204" pitchFamily="34" charset="0"/>
              </a:rPr>
              <a:t>mehr als einer Waffe (Cross Draw) </a:t>
            </a:r>
            <a:r>
              <a:rPr lang="de-DE" altLang="de-DE" sz="1600" b="1">
                <a:cs typeface="Arial" panose="020B0604020202020204" pitchFamily="34" charset="0"/>
              </a:rPr>
              <a:t>Deutschüsse </a:t>
            </a:r>
            <a:r>
              <a:rPr lang="de-DE" altLang="de-DE" sz="1600">
                <a:cs typeface="Arial" panose="020B0604020202020204" pitchFamily="34" charset="0"/>
              </a:rPr>
              <a:t>(außer: Schießen auf Wurfscheiben) </a:t>
            </a:r>
          </a:p>
          <a:p>
            <a:pPr>
              <a:lnSpc>
                <a:spcPct val="200000"/>
              </a:lnSpc>
            </a:pPr>
            <a:r>
              <a:rPr lang="de-DE" altLang="de-DE" sz="1600" b="1">
                <a:solidFill>
                  <a:srgbClr val="FF0000"/>
                </a:solidFill>
                <a:cs typeface="Arial" panose="020B0604020202020204" pitchFamily="34" charset="0"/>
              </a:rPr>
              <a:t>Schießübung ohne festgelegte Regeln</a:t>
            </a:r>
            <a:endParaRPr lang="de-DE" altLang="de-DE" sz="1600">
              <a:solidFill>
                <a:srgbClr val="FF0000"/>
              </a:solidFill>
              <a:cs typeface="Arial" panose="020B0604020202020204" pitchFamily="34" charset="0"/>
            </a:endParaRPr>
          </a:p>
        </p:txBody>
      </p:sp>
      <p:sp>
        <p:nvSpPr>
          <p:cNvPr id="120844" name="object 15">
            <a:extLst>
              <a:ext uri="{FF2B5EF4-FFF2-40B4-BE49-F238E27FC236}">
                <a16:creationId xmlns:a16="http://schemas.microsoft.com/office/drawing/2014/main" id="{DDE8491B-8D93-43E7-A461-FFD54AC9B74D}"/>
              </a:ext>
            </a:extLst>
          </p:cNvPr>
          <p:cNvSpPr>
            <a:spLocks noChangeArrowheads="1"/>
          </p:cNvSpPr>
          <p:nvPr/>
        </p:nvSpPr>
        <p:spPr bwMode="auto">
          <a:xfrm>
            <a:off x="661988" y="6230938"/>
            <a:ext cx="282575"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object 3">
            <a:extLst>
              <a:ext uri="{FF2B5EF4-FFF2-40B4-BE49-F238E27FC236}">
                <a16:creationId xmlns:a16="http://schemas.microsoft.com/office/drawing/2014/main" id="{72AF9606-A304-4F40-8A2B-CF007D8B4117}"/>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1B97E7FD-D2D4-4023-B892-185D1BD21C8E}"/>
              </a:ext>
            </a:extLst>
          </p:cNvPr>
          <p:cNvSpPr txBox="1"/>
          <p:nvPr/>
        </p:nvSpPr>
        <p:spPr>
          <a:xfrm>
            <a:off x="1209675" y="1244600"/>
            <a:ext cx="4289425" cy="873125"/>
          </a:xfrm>
          <a:prstGeom prst="rect">
            <a:avLst/>
          </a:prstGeom>
        </p:spPr>
        <p:txBody>
          <a:bodyPr lIns="0" tIns="0" rIns="0" bIns="0">
            <a:spAutoFit/>
          </a:bodyPr>
          <a:lstStyle/>
          <a:p>
            <a:pPr marL="19548">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a:spcBef>
                <a:spcPts val="33"/>
              </a:spcBef>
              <a:defRPr/>
            </a:pPr>
            <a:endParaRPr sz="2000" dirty="0">
              <a:latin typeface="Times New Roman"/>
              <a:cs typeface="Times New Roman"/>
            </a:endParaRPr>
          </a:p>
          <a:p>
            <a:pPr marL="10860">
              <a:defRPr/>
            </a:pPr>
            <a:r>
              <a:rPr sz="1539" b="1" spc="-4" dirty="0">
                <a:latin typeface="Arial"/>
                <a:cs typeface="Arial"/>
              </a:rPr>
              <a:t>Re</a:t>
            </a:r>
            <a:r>
              <a:rPr sz="1539" b="1" dirty="0">
                <a:latin typeface="Arial"/>
                <a:cs typeface="Arial"/>
              </a:rPr>
              <a:t>g</a:t>
            </a:r>
            <a:r>
              <a:rPr sz="1539" b="1" spc="-4" dirty="0">
                <a:latin typeface="Arial"/>
                <a:cs typeface="Arial"/>
              </a:rPr>
              <a:t>e</a:t>
            </a:r>
            <a:r>
              <a:rPr sz="1539" b="1" dirty="0">
                <a:latin typeface="Arial"/>
                <a:cs typeface="Arial"/>
              </a:rPr>
              <a:t>lung</a:t>
            </a:r>
            <a:r>
              <a:rPr sz="1539" b="1" spc="-4" dirty="0">
                <a:latin typeface="Arial"/>
                <a:cs typeface="Arial"/>
              </a:rPr>
              <a:t>e</a:t>
            </a:r>
            <a:r>
              <a:rPr sz="1539" b="1" dirty="0">
                <a:latin typeface="Arial"/>
                <a:cs typeface="Arial"/>
              </a:rPr>
              <a:t>n</a:t>
            </a:r>
            <a:r>
              <a:rPr sz="1539" b="1" spc="-4" dirty="0">
                <a:latin typeface="Arial"/>
                <a:cs typeface="Arial"/>
              </a:rPr>
              <a:t> </a:t>
            </a:r>
            <a:r>
              <a:rPr sz="1539" b="1" dirty="0">
                <a:latin typeface="Arial"/>
                <a:cs typeface="Arial"/>
              </a:rPr>
              <a:t>zur</a:t>
            </a:r>
            <a:r>
              <a:rPr sz="1539" b="1" spc="-4" dirty="0">
                <a:latin typeface="Arial"/>
                <a:cs typeface="Arial"/>
              </a:rPr>
              <a:t> Be</a:t>
            </a:r>
            <a:r>
              <a:rPr sz="1539" b="1" dirty="0">
                <a:latin typeface="Arial"/>
                <a:cs typeface="Arial"/>
              </a:rPr>
              <a:t>nutzung</a:t>
            </a:r>
            <a:r>
              <a:rPr sz="1539" b="1" spc="-17" dirty="0">
                <a:latin typeface="Arial"/>
                <a:cs typeface="Arial"/>
              </a:rPr>
              <a:t> </a:t>
            </a:r>
            <a:r>
              <a:rPr sz="1539" b="1" spc="-38" dirty="0">
                <a:latin typeface="Arial"/>
                <a:cs typeface="Arial"/>
              </a:rPr>
              <a:t>v</a:t>
            </a:r>
            <a:r>
              <a:rPr sz="1539" b="1" dirty="0">
                <a:latin typeface="Arial"/>
                <a:cs typeface="Arial"/>
              </a:rPr>
              <a:t>on</a:t>
            </a:r>
            <a:r>
              <a:rPr sz="1539" b="1" spc="3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endParaRPr sz="1539" dirty="0">
              <a:latin typeface="Arial"/>
              <a:cs typeface="Arial"/>
            </a:endParaRPr>
          </a:p>
        </p:txBody>
      </p:sp>
      <p:sp>
        <p:nvSpPr>
          <p:cNvPr id="122884" name="object 9">
            <a:extLst>
              <a:ext uri="{FF2B5EF4-FFF2-40B4-BE49-F238E27FC236}">
                <a16:creationId xmlns:a16="http://schemas.microsoft.com/office/drawing/2014/main" id="{576F73BD-F0DF-4367-87F7-AD847A4B19D7}"/>
              </a:ext>
            </a:extLst>
          </p:cNvPr>
          <p:cNvSpPr>
            <a:spLocks noChangeArrowheads="1"/>
          </p:cNvSpPr>
          <p:nvPr/>
        </p:nvSpPr>
        <p:spPr bwMode="auto">
          <a:xfrm>
            <a:off x="668338" y="2359025"/>
            <a:ext cx="279400"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2885" name="object 10">
            <a:extLst>
              <a:ext uri="{FF2B5EF4-FFF2-40B4-BE49-F238E27FC236}">
                <a16:creationId xmlns:a16="http://schemas.microsoft.com/office/drawing/2014/main" id="{C39D6E9B-B42F-4528-88B0-7AC07BC23115}"/>
              </a:ext>
            </a:extLst>
          </p:cNvPr>
          <p:cNvSpPr>
            <a:spLocks noChangeArrowheads="1"/>
          </p:cNvSpPr>
          <p:nvPr/>
        </p:nvSpPr>
        <p:spPr bwMode="auto">
          <a:xfrm>
            <a:off x="668338" y="3124527"/>
            <a:ext cx="279400"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2886" name="object 11">
            <a:extLst>
              <a:ext uri="{FF2B5EF4-FFF2-40B4-BE49-F238E27FC236}">
                <a16:creationId xmlns:a16="http://schemas.microsoft.com/office/drawing/2014/main" id="{38EBEB76-3CD0-4AD3-BBF0-3ACE75CAF88A}"/>
              </a:ext>
            </a:extLst>
          </p:cNvPr>
          <p:cNvSpPr>
            <a:spLocks noChangeArrowheads="1"/>
          </p:cNvSpPr>
          <p:nvPr/>
        </p:nvSpPr>
        <p:spPr bwMode="auto">
          <a:xfrm>
            <a:off x="668338" y="3952716"/>
            <a:ext cx="279400" cy="1174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2887" name="object 12">
            <a:extLst>
              <a:ext uri="{FF2B5EF4-FFF2-40B4-BE49-F238E27FC236}">
                <a16:creationId xmlns:a16="http://schemas.microsoft.com/office/drawing/2014/main" id="{76715BFE-8E8B-47ED-B4F3-053893D570C6}"/>
              </a:ext>
            </a:extLst>
          </p:cNvPr>
          <p:cNvSpPr>
            <a:spLocks noChangeArrowheads="1"/>
          </p:cNvSpPr>
          <p:nvPr/>
        </p:nvSpPr>
        <p:spPr bwMode="auto">
          <a:xfrm>
            <a:off x="668338" y="4838040"/>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2888" name="object 13">
            <a:extLst>
              <a:ext uri="{FF2B5EF4-FFF2-40B4-BE49-F238E27FC236}">
                <a16:creationId xmlns:a16="http://schemas.microsoft.com/office/drawing/2014/main" id="{F6A253F1-939E-4499-B44D-81AFC28D3645}"/>
              </a:ext>
            </a:extLst>
          </p:cNvPr>
          <p:cNvSpPr>
            <a:spLocks noChangeArrowheads="1"/>
          </p:cNvSpPr>
          <p:nvPr/>
        </p:nvSpPr>
        <p:spPr bwMode="auto">
          <a:xfrm>
            <a:off x="668338" y="5401607"/>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2889" name="object 14">
            <a:extLst>
              <a:ext uri="{FF2B5EF4-FFF2-40B4-BE49-F238E27FC236}">
                <a16:creationId xmlns:a16="http://schemas.microsoft.com/office/drawing/2014/main" id="{52DB45BF-FF3F-4673-8128-6295C3428B92}"/>
              </a:ext>
            </a:extLst>
          </p:cNvPr>
          <p:cNvSpPr>
            <a:spLocks noChangeArrowheads="1"/>
          </p:cNvSpPr>
          <p:nvPr/>
        </p:nvSpPr>
        <p:spPr bwMode="auto">
          <a:xfrm>
            <a:off x="668338" y="5914976"/>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2890" name="object 16">
            <a:extLst>
              <a:ext uri="{FF2B5EF4-FFF2-40B4-BE49-F238E27FC236}">
                <a16:creationId xmlns:a16="http://schemas.microsoft.com/office/drawing/2014/main" id="{85013EB8-58EE-46BB-9A4D-26392B40931C}"/>
              </a:ext>
            </a:extLst>
          </p:cNvPr>
          <p:cNvSpPr txBox="1">
            <a:spLocks noChangeArrowheads="1"/>
          </p:cNvSpPr>
          <p:nvPr/>
        </p:nvSpPr>
        <p:spPr bwMode="auto">
          <a:xfrm>
            <a:off x="1127125" y="2306638"/>
            <a:ext cx="7381875" cy="462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600" dirty="0">
                <a:cs typeface="Arial" panose="020B0604020202020204" pitchFamily="34" charset="0"/>
              </a:rPr>
              <a:t>Im § 5 </a:t>
            </a:r>
            <a:r>
              <a:rPr lang="de-DE" altLang="de-DE" sz="1600" dirty="0" err="1">
                <a:cs typeface="Arial" panose="020B0604020202020204" pitchFamily="34" charset="0"/>
              </a:rPr>
              <a:t>AWaffV</a:t>
            </a:r>
            <a:r>
              <a:rPr lang="de-DE" altLang="de-DE" sz="1600" dirty="0">
                <a:cs typeface="Arial" panose="020B0604020202020204" pitchFamily="34" charset="0"/>
              </a:rPr>
              <a:t> regelt der Gesetzgeber die </a:t>
            </a:r>
            <a:r>
              <a:rPr lang="de-DE" altLang="de-DE" sz="1600" b="1" dirty="0">
                <a:cs typeface="Arial" panose="020B0604020202020204" pitchFamily="34" charset="0"/>
              </a:rPr>
              <a:t>Genehmigung einer Sportordnung </a:t>
            </a:r>
            <a:r>
              <a:rPr lang="de-DE" altLang="de-DE" sz="1600" dirty="0">
                <a:cs typeface="Arial" panose="020B0604020202020204" pitchFamily="34" charset="0"/>
              </a:rPr>
              <a:t>für das Schießen mit Schusswaffen. Die Genehmigung kann nur erfolgen, wenn</a:t>
            </a:r>
          </a:p>
          <a:p>
            <a:endParaRPr lang="de-DE" altLang="de-DE" sz="1600" dirty="0">
              <a:cs typeface="Arial" panose="020B0604020202020204" pitchFamily="34" charset="0"/>
            </a:endParaRPr>
          </a:p>
          <a:p>
            <a:r>
              <a:rPr lang="de-DE" altLang="de-DE" sz="1600" dirty="0">
                <a:cs typeface="Arial" panose="020B0604020202020204" pitchFamily="34" charset="0"/>
              </a:rPr>
              <a:t>das </a:t>
            </a:r>
            <a:r>
              <a:rPr lang="de-DE" altLang="de-DE" sz="1600" b="1" dirty="0">
                <a:cs typeface="Arial" panose="020B0604020202020204" pitchFamily="34" charset="0"/>
              </a:rPr>
              <a:t>Schießen nur auf zugelassenen Schießstätten </a:t>
            </a:r>
            <a:r>
              <a:rPr lang="de-DE" altLang="de-DE" sz="1600" dirty="0">
                <a:cs typeface="Arial" panose="020B0604020202020204" pitchFamily="34" charset="0"/>
              </a:rPr>
              <a:t>veranstaltet wird </a:t>
            </a:r>
          </a:p>
          <a:p>
            <a:r>
              <a:rPr lang="de-DE" altLang="de-DE" sz="1600" dirty="0">
                <a:cs typeface="Arial" panose="020B0604020202020204" pitchFamily="34" charset="0"/>
              </a:rPr>
              <a:t>jeder Schütze den </a:t>
            </a:r>
            <a:r>
              <a:rPr lang="de-DE" altLang="de-DE" sz="1600" b="1" dirty="0">
                <a:cs typeface="Arial" panose="020B0604020202020204" pitchFamily="34" charset="0"/>
              </a:rPr>
              <a:t>Regeln der Sportordnung </a:t>
            </a:r>
            <a:r>
              <a:rPr lang="de-DE" altLang="de-DE" sz="1600" dirty="0">
                <a:cs typeface="Arial" panose="020B0604020202020204" pitchFamily="34" charset="0"/>
              </a:rPr>
              <a:t>unterworfen ist</a:t>
            </a:r>
          </a:p>
          <a:p>
            <a:endParaRPr lang="de-DE" altLang="de-DE" sz="1600" dirty="0">
              <a:cs typeface="Arial" panose="020B0604020202020204" pitchFamily="34" charset="0"/>
            </a:endParaRPr>
          </a:p>
          <a:p>
            <a:pPr>
              <a:spcBef>
                <a:spcPts val="713"/>
              </a:spcBef>
            </a:pPr>
            <a:r>
              <a:rPr lang="de-DE" altLang="de-DE" sz="1600" dirty="0">
                <a:cs typeface="Arial" panose="020B0604020202020204" pitchFamily="34" charset="0"/>
              </a:rPr>
              <a:t>ausreichende </a:t>
            </a:r>
            <a:r>
              <a:rPr lang="de-DE" altLang="de-DE" sz="1600" b="1" dirty="0">
                <a:cs typeface="Arial" panose="020B0604020202020204" pitchFamily="34" charset="0"/>
              </a:rPr>
              <a:t>Sicherheitsbestimmungen </a:t>
            </a:r>
            <a:r>
              <a:rPr lang="de-DE" altLang="de-DE" sz="1600" dirty="0">
                <a:cs typeface="Arial" panose="020B0604020202020204" pitchFamily="34" charset="0"/>
              </a:rPr>
              <a:t>für das Schießen festgelegt sind, insbesondere </a:t>
            </a:r>
            <a:r>
              <a:rPr lang="de-DE" altLang="de-DE" sz="1600" b="1" dirty="0">
                <a:cs typeface="Arial" panose="020B0604020202020204" pitchFamily="34" charset="0"/>
              </a:rPr>
              <a:t>Regelungen zu den verantwortlichen Aufsichtspersonen</a:t>
            </a:r>
          </a:p>
          <a:p>
            <a:pPr>
              <a:spcBef>
                <a:spcPts val="713"/>
              </a:spcBef>
            </a:pPr>
            <a:endParaRPr lang="de-DE" altLang="de-DE" sz="1600" dirty="0">
              <a:cs typeface="Arial" panose="020B0604020202020204" pitchFamily="34" charset="0"/>
            </a:endParaRPr>
          </a:p>
          <a:p>
            <a:pPr>
              <a:spcBef>
                <a:spcPts val="713"/>
              </a:spcBef>
            </a:pPr>
            <a:r>
              <a:rPr lang="de-DE" altLang="de-DE" sz="1600" b="1" dirty="0">
                <a:cs typeface="Arial" panose="020B0604020202020204" pitchFamily="34" charset="0"/>
              </a:rPr>
              <a:t>keine verbotenen Waffen </a:t>
            </a:r>
            <a:r>
              <a:rPr lang="de-DE" altLang="de-DE" sz="1600" dirty="0">
                <a:cs typeface="Arial" panose="020B0604020202020204" pitchFamily="34" charset="0"/>
              </a:rPr>
              <a:t>verwendet werden</a:t>
            </a:r>
          </a:p>
          <a:p>
            <a:pPr>
              <a:spcBef>
                <a:spcPts val="713"/>
              </a:spcBef>
            </a:pPr>
            <a:endParaRPr lang="de-DE" altLang="de-DE" sz="1600" dirty="0">
              <a:cs typeface="Arial" panose="020B0604020202020204" pitchFamily="34" charset="0"/>
            </a:endParaRPr>
          </a:p>
          <a:p>
            <a:r>
              <a:rPr lang="de-DE" altLang="de-DE" sz="1600" b="1" dirty="0">
                <a:cs typeface="Arial" panose="020B0604020202020204" pitchFamily="34" charset="0"/>
              </a:rPr>
              <a:t>keine unzulässigen Schießübungen </a:t>
            </a:r>
            <a:r>
              <a:rPr lang="de-DE" altLang="de-DE" sz="1600" dirty="0">
                <a:cs typeface="Arial" panose="020B0604020202020204" pitchFamily="34" charset="0"/>
              </a:rPr>
              <a:t>durchgeführt werden </a:t>
            </a:r>
          </a:p>
          <a:p>
            <a:endParaRPr lang="de-DE" altLang="de-DE" sz="1600" dirty="0">
              <a:cs typeface="Arial" panose="020B0604020202020204" pitchFamily="34" charset="0"/>
            </a:endParaRPr>
          </a:p>
          <a:p>
            <a:r>
              <a:rPr lang="de-DE" altLang="de-DE" sz="1600" dirty="0">
                <a:cs typeface="Arial" panose="020B0604020202020204" pitchFamily="34" charset="0"/>
              </a:rPr>
              <a:t>jede </a:t>
            </a:r>
            <a:r>
              <a:rPr lang="de-DE" altLang="de-DE" sz="1600" b="1" dirty="0">
                <a:cs typeface="Arial" panose="020B0604020202020204" pitchFamily="34" charset="0"/>
              </a:rPr>
              <a:t>Schießdisziplin genau beschrieben </a:t>
            </a:r>
            <a:r>
              <a:rPr lang="de-DE" altLang="de-DE" sz="1600" dirty="0">
                <a:cs typeface="Arial" panose="020B0604020202020204" pitchFamily="34" charset="0"/>
              </a:rPr>
              <a:t>ist </a:t>
            </a:r>
            <a:r>
              <a:rPr lang="de-DE" altLang="de-DE" sz="1600" b="1" dirty="0">
                <a:cs typeface="Arial" panose="020B0604020202020204" pitchFamily="34" charset="0"/>
              </a:rPr>
              <a:t>Schießstätten </a:t>
            </a:r>
            <a:r>
              <a:rPr lang="de-DE" altLang="de-DE" sz="1600" dirty="0">
                <a:cs typeface="Arial" panose="020B0604020202020204" pitchFamily="34" charset="0"/>
              </a:rPr>
              <a:t>zur regelmäßigen Nutzung </a:t>
            </a:r>
            <a:r>
              <a:rPr lang="de-DE" altLang="de-DE" sz="1600" b="1" dirty="0">
                <a:cs typeface="Arial" panose="020B0604020202020204" pitchFamily="34" charset="0"/>
              </a:rPr>
              <a:t>verfügbar sind</a:t>
            </a:r>
          </a:p>
          <a:p>
            <a:endParaRPr lang="de-DE" altLang="de-DE" sz="1600" b="1" dirty="0">
              <a:cs typeface="Arial" panose="020B0604020202020204" pitchFamily="34" charset="0"/>
            </a:endParaRPr>
          </a:p>
          <a:p>
            <a:pPr>
              <a:lnSpc>
                <a:spcPct val="150000"/>
              </a:lnSpc>
            </a:pPr>
            <a:endParaRPr lang="de-DE" altLang="de-DE" sz="1600" dirty="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object 3">
            <a:extLst>
              <a:ext uri="{FF2B5EF4-FFF2-40B4-BE49-F238E27FC236}">
                <a16:creationId xmlns:a16="http://schemas.microsoft.com/office/drawing/2014/main" id="{5E9FA1C4-3FAD-47E0-814F-D6508EC0EDE6}"/>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C75658AC-D615-47B0-88A3-7172FCE67D9D}"/>
              </a:ext>
            </a:extLst>
          </p:cNvPr>
          <p:cNvSpPr txBox="1"/>
          <p:nvPr/>
        </p:nvSpPr>
        <p:spPr>
          <a:xfrm>
            <a:off x="1209675" y="1141413"/>
            <a:ext cx="4289425" cy="873125"/>
          </a:xfrm>
          <a:prstGeom prst="rect">
            <a:avLst/>
          </a:prstGeom>
        </p:spPr>
        <p:txBody>
          <a:bodyPr lIns="0" tIns="0" rIns="0" bIns="0">
            <a:spAutoFit/>
          </a:bodyPr>
          <a:lstStyle/>
          <a:p>
            <a:pPr marL="28778">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a:spcBef>
                <a:spcPts val="23"/>
              </a:spcBef>
              <a:defRPr/>
            </a:pPr>
            <a:endParaRPr sz="2000" dirty="0">
              <a:latin typeface="Times New Roman"/>
              <a:cs typeface="Times New Roman"/>
            </a:endParaRPr>
          </a:p>
          <a:p>
            <a:pPr marL="10860">
              <a:defRPr/>
            </a:pPr>
            <a:r>
              <a:rPr sz="1539" b="1" spc="-4" dirty="0">
                <a:latin typeface="Arial"/>
                <a:cs typeface="Arial"/>
              </a:rPr>
              <a:t>Re</a:t>
            </a:r>
            <a:r>
              <a:rPr sz="1539" b="1" dirty="0">
                <a:latin typeface="Arial"/>
                <a:cs typeface="Arial"/>
              </a:rPr>
              <a:t>g</a:t>
            </a:r>
            <a:r>
              <a:rPr sz="1539" b="1" spc="-4" dirty="0">
                <a:latin typeface="Arial"/>
                <a:cs typeface="Arial"/>
              </a:rPr>
              <a:t>e</a:t>
            </a:r>
            <a:r>
              <a:rPr sz="1539" b="1" dirty="0">
                <a:latin typeface="Arial"/>
                <a:cs typeface="Arial"/>
              </a:rPr>
              <a:t>lung</a:t>
            </a:r>
            <a:r>
              <a:rPr sz="1539" b="1" spc="-4" dirty="0">
                <a:latin typeface="Arial"/>
                <a:cs typeface="Arial"/>
              </a:rPr>
              <a:t>e</a:t>
            </a:r>
            <a:r>
              <a:rPr sz="1539" b="1" dirty="0">
                <a:latin typeface="Arial"/>
                <a:cs typeface="Arial"/>
              </a:rPr>
              <a:t>n</a:t>
            </a:r>
            <a:r>
              <a:rPr sz="1539" b="1" spc="-4" dirty="0">
                <a:latin typeface="Arial"/>
                <a:cs typeface="Arial"/>
              </a:rPr>
              <a:t> </a:t>
            </a:r>
            <a:r>
              <a:rPr sz="1539" b="1" dirty="0">
                <a:latin typeface="Arial"/>
                <a:cs typeface="Arial"/>
              </a:rPr>
              <a:t>zur</a:t>
            </a:r>
            <a:r>
              <a:rPr sz="1539" b="1" spc="-4" dirty="0">
                <a:latin typeface="Arial"/>
                <a:cs typeface="Arial"/>
              </a:rPr>
              <a:t> Be</a:t>
            </a:r>
            <a:r>
              <a:rPr sz="1539" b="1" dirty="0">
                <a:latin typeface="Arial"/>
                <a:cs typeface="Arial"/>
              </a:rPr>
              <a:t>nutzung</a:t>
            </a:r>
            <a:r>
              <a:rPr sz="1539" b="1" spc="-17" dirty="0">
                <a:latin typeface="Arial"/>
                <a:cs typeface="Arial"/>
              </a:rPr>
              <a:t> </a:t>
            </a:r>
            <a:r>
              <a:rPr sz="1539" b="1" spc="-38" dirty="0">
                <a:latin typeface="Arial"/>
                <a:cs typeface="Arial"/>
              </a:rPr>
              <a:t>v</a:t>
            </a:r>
            <a:r>
              <a:rPr sz="1539" b="1" dirty="0">
                <a:latin typeface="Arial"/>
                <a:cs typeface="Arial"/>
              </a:rPr>
              <a:t>on</a:t>
            </a:r>
            <a:r>
              <a:rPr sz="1539" b="1" spc="3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endParaRPr sz="1539" dirty="0">
              <a:latin typeface="Arial"/>
              <a:cs typeface="Arial"/>
            </a:endParaRPr>
          </a:p>
        </p:txBody>
      </p:sp>
      <p:sp>
        <p:nvSpPr>
          <p:cNvPr id="124932" name="object 9">
            <a:extLst>
              <a:ext uri="{FF2B5EF4-FFF2-40B4-BE49-F238E27FC236}">
                <a16:creationId xmlns:a16="http://schemas.microsoft.com/office/drawing/2014/main" id="{1216CCA6-58EB-4E84-853C-F881C7CC686E}"/>
              </a:ext>
            </a:extLst>
          </p:cNvPr>
          <p:cNvSpPr>
            <a:spLocks noChangeArrowheads="1"/>
          </p:cNvSpPr>
          <p:nvPr/>
        </p:nvSpPr>
        <p:spPr bwMode="auto">
          <a:xfrm>
            <a:off x="461963" y="2327930"/>
            <a:ext cx="279400"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4933" name="object 10">
            <a:extLst>
              <a:ext uri="{FF2B5EF4-FFF2-40B4-BE49-F238E27FC236}">
                <a16:creationId xmlns:a16="http://schemas.microsoft.com/office/drawing/2014/main" id="{F60D1AF7-AFD4-479D-8A4B-E8EC704D89F0}"/>
              </a:ext>
            </a:extLst>
          </p:cNvPr>
          <p:cNvSpPr>
            <a:spLocks noChangeArrowheads="1"/>
          </p:cNvSpPr>
          <p:nvPr/>
        </p:nvSpPr>
        <p:spPr bwMode="auto">
          <a:xfrm>
            <a:off x="461963" y="2888040"/>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4934" name="object 11">
            <a:extLst>
              <a:ext uri="{FF2B5EF4-FFF2-40B4-BE49-F238E27FC236}">
                <a16:creationId xmlns:a16="http://schemas.microsoft.com/office/drawing/2014/main" id="{1E5A6D0D-31A5-4A61-ABD4-BB6AAA9032B8}"/>
              </a:ext>
            </a:extLst>
          </p:cNvPr>
          <p:cNvSpPr>
            <a:spLocks noChangeArrowheads="1"/>
          </p:cNvSpPr>
          <p:nvPr/>
        </p:nvSpPr>
        <p:spPr bwMode="auto">
          <a:xfrm>
            <a:off x="461963" y="6283676"/>
            <a:ext cx="279400" cy="11588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4935" name="object 12">
            <a:extLst>
              <a:ext uri="{FF2B5EF4-FFF2-40B4-BE49-F238E27FC236}">
                <a16:creationId xmlns:a16="http://schemas.microsoft.com/office/drawing/2014/main" id="{B78D0D91-A810-4C8F-B2B9-8AA5452CDBA8}"/>
              </a:ext>
            </a:extLst>
          </p:cNvPr>
          <p:cNvSpPr txBox="1">
            <a:spLocks noChangeArrowheads="1"/>
          </p:cNvSpPr>
          <p:nvPr/>
        </p:nvSpPr>
        <p:spPr bwMode="auto">
          <a:xfrm>
            <a:off x="808038" y="2295525"/>
            <a:ext cx="8022197" cy="42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92113" indent="-381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Folgende Waffen sind vom sportlichen Schießen ausgeschlossen </a:t>
            </a:r>
            <a:r>
              <a:rPr lang="de-DE" altLang="de-DE" sz="1400" dirty="0">
                <a:cs typeface="Arial" panose="020B0604020202020204" pitchFamily="34" charset="0"/>
              </a:rPr>
              <a:t>(§ 6 Abs. 1 </a:t>
            </a:r>
            <a:r>
              <a:rPr lang="de-DE" altLang="de-DE" sz="1400" dirty="0" err="1">
                <a:cs typeface="Arial" panose="020B0604020202020204" pitchFamily="34" charset="0"/>
              </a:rPr>
              <a:t>AWaffV</a:t>
            </a:r>
            <a:r>
              <a:rPr lang="de-DE" altLang="de-DE" sz="1400" dirty="0">
                <a:cs typeface="Arial" panose="020B0604020202020204" pitchFamily="34" charset="0"/>
              </a:rPr>
              <a:t>):</a:t>
            </a:r>
          </a:p>
          <a:p>
            <a:endParaRPr lang="de-DE" altLang="de-DE" sz="1400" dirty="0">
              <a:latin typeface="Times New Roman" panose="02020603050405020304" pitchFamily="18" charset="0"/>
              <a:cs typeface="Times New Roman" panose="02020603050405020304" pitchFamily="18" charset="0"/>
            </a:endParaRPr>
          </a:p>
          <a:p>
            <a:pPr>
              <a:spcBef>
                <a:spcPts val="875"/>
              </a:spcBef>
            </a:pPr>
            <a:r>
              <a:rPr lang="de-DE" altLang="de-DE" sz="1400" b="1" dirty="0">
                <a:cs typeface="Arial" panose="020B0604020202020204" pitchFamily="34" charset="0"/>
              </a:rPr>
              <a:t>Kurzwaffen mit einer Lauflänge</a:t>
            </a:r>
            <a:endParaRPr lang="de-DE" altLang="de-DE" sz="1400" dirty="0">
              <a:cs typeface="Arial" panose="020B0604020202020204" pitchFamily="34" charset="0"/>
            </a:endParaRPr>
          </a:p>
          <a:p>
            <a:r>
              <a:rPr lang="de-DE" altLang="de-DE" sz="1400" b="1" dirty="0">
                <a:cs typeface="Arial" panose="020B0604020202020204" pitchFamily="34" charset="0"/>
              </a:rPr>
              <a:t>von weniger als 7,62 Zentimeter </a:t>
            </a:r>
            <a:r>
              <a:rPr lang="de-DE" altLang="de-DE" sz="1400" dirty="0">
                <a:cs typeface="Arial" panose="020B0604020202020204" pitchFamily="34" charset="0"/>
              </a:rPr>
              <a:t>(3 Zoll) Länge</a:t>
            </a:r>
          </a:p>
          <a:p>
            <a:endParaRPr lang="de-DE" altLang="de-DE" sz="1400" dirty="0">
              <a:latin typeface="Times New Roman" panose="02020603050405020304" pitchFamily="18" charset="0"/>
              <a:cs typeface="Times New Roman" panose="02020603050405020304" pitchFamily="18" charset="0"/>
            </a:endParaRPr>
          </a:p>
          <a:p>
            <a:pPr>
              <a:spcBef>
                <a:spcPts val="25"/>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halbautomatische Schusswaffen, die ihrer äußeren Form nach den Anschein einer vollautomatischen Kriegswaffe hervorrufen</a:t>
            </a:r>
            <a:r>
              <a:rPr lang="de-DE" altLang="de-DE" sz="1400" dirty="0">
                <a:cs typeface="Arial" panose="020B0604020202020204" pitchFamily="34" charset="0"/>
              </a:rPr>
              <a:t>, die Kriegswaffe im Sinne des Gesetzes über die Kontrolle von Kriegswaffen ist, wenn</a:t>
            </a:r>
          </a:p>
          <a:p>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AutoNum type="alphaLcParenR"/>
            </a:pPr>
            <a:r>
              <a:rPr lang="de-DE" altLang="de-DE" sz="1400" dirty="0">
                <a:cs typeface="Arial" panose="020B0604020202020204" pitchFamily="34" charset="0"/>
              </a:rPr>
              <a:t>die Lauflänge weniger als 42 Zentimeter beträgt,</a:t>
            </a:r>
          </a:p>
          <a:p>
            <a:pPr>
              <a:spcBef>
                <a:spcPts val="825"/>
              </a:spcBef>
              <a:buFont typeface="Arial" panose="020B0604020202020204" pitchFamily="34" charset="0"/>
              <a:buAutoNum type="alphaLcParenR"/>
            </a:pPr>
            <a:r>
              <a:rPr lang="de-DE" altLang="de-DE" sz="1400" dirty="0">
                <a:cs typeface="Arial" panose="020B0604020202020204" pitchFamily="34" charset="0"/>
              </a:rPr>
              <a:t>das Magazin sich hinter der Abzugseinheit befindet (so genannte Bul-Pup-Waffen) oder</a:t>
            </a:r>
          </a:p>
          <a:p>
            <a:pPr>
              <a:spcBef>
                <a:spcPts val="825"/>
              </a:spcBef>
              <a:buFont typeface="Arial" panose="020B0604020202020204" pitchFamily="34" charset="0"/>
              <a:buAutoNum type="alphaLcParenR"/>
            </a:pPr>
            <a:r>
              <a:rPr lang="de-DE" altLang="de-DE" sz="1400" dirty="0">
                <a:cs typeface="Arial" panose="020B0604020202020204" pitchFamily="34" charset="0"/>
              </a:rPr>
              <a:t>die Hülsenlänge der verwendeten Munition bei Langwaffen weniger als 40 Millimeter beträgt;</a:t>
            </a:r>
          </a:p>
          <a:p>
            <a:endParaRPr lang="de-DE" altLang="de-DE" sz="1400" dirty="0">
              <a:latin typeface="Times New Roman" panose="02020603050405020304" pitchFamily="18" charset="0"/>
              <a:cs typeface="Times New Roman" panose="02020603050405020304" pitchFamily="18" charset="0"/>
            </a:endParaRPr>
          </a:p>
          <a:p>
            <a:pPr>
              <a:spcBef>
                <a:spcPts val="25"/>
              </a:spcBef>
            </a:pPr>
            <a:endParaRPr lang="de-DE" altLang="de-DE" sz="1400" dirty="0">
              <a:latin typeface="Times New Roman" panose="02020603050405020304" pitchFamily="18" charset="0"/>
              <a:cs typeface="Times New Roman" panose="02020603050405020304" pitchFamily="18" charset="0"/>
            </a:endParaRPr>
          </a:p>
          <a:p>
            <a:endParaRPr lang="de-DE" altLang="de-DE" sz="1400" b="1" dirty="0">
              <a:cs typeface="Arial" panose="020B0604020202020204" pitchFamily="34" charset="0"/>
            </a:endParaRPr>
          </a:p>
          <a:p>
            <a:r>
              <a:rPr lang="de-DE" altLang="de-DE" sz="1400" b="1" dirty="0">
                <a:cs typeface="Arial" panose="020B0604020202020204" pitchFamily="34" charset="0"/>
              </a:rPr>
              <a:t>halbautomatische Langwaffen </a:t>
            </a:r>
            <a:r>
              <a:rPr lang="de-DE" altLang="de-DE" sz="1400" dirty="0">
                <a:cs typeface="Arial" panose="020B0604020202020204" pitchFamily="34" charset="0"/>
              </a:rPr>
              <a:t>mit einem Magazin von mehr als zehn Patronen.</a:t>
            </a:r>
          </a:p>
        </p:txBody>
      </p:sp>
      <p:sp>
        <p:nvSpPr>
          <p:cNvPr id="124936" name="object 13">
            <a:extLst>
              <a:ext uri="{FF2B5EF4-FFF2-40B4-BE49-F238E27FC236}">
                <a16:creationId xmlns:a16="http://schemas.microsoft.com/office/drawing/2014/main" id="{0F6A9C7C-91B4-4EEA-8342-63A8B9033A85}"/>
              </a:ext>
            </a:extLst>
          </p:cNvPr>
          <p:cNvSpPr>
            <a:spLocks noChangeArrowheads="1"/>
          </p:cNvSpPr>
          <p:nvPr/>
        </p:nvSpPr>
        <p:spPr bwMode="auto">
          <a:xfrm>
            <a:off x="5297214" y="2817092"/>
            <a:ext cx="1187724" cy="62745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4937" name="object 14">
            <a:extLst>
              <a:ext uri="{FF2B5EF4-FFF2-40B4-BE49-F238E27FC236}">
                <a16:creationId xmlns:a16="http://schemas.microsoft.com/office/drawing/2014/main" id="{D59BB252-B25A-461F-9352-5B61E1BB1C1B}"/>
              </a:ext>
            </a:extLst>
          </p:cNvPr>
          <p:cNvSpPr>
            <a:spLocks noChangeArrowheads="1"/>
          </p:cNvSpPr>
          <p:nvPr/>
        </p:nvSpPr>
        <p:spPr bwMode="auto">
          <a:xfrm>
            <a:off x="6961188" y="4185744"/>
            <a:ext cx="1589087" cy="882869"/>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4938" name="object 15">
            <a:extLst>
              <a:ext uri="{FF2B5EF4-FFF2-40B4-BE49-F238E27FC236}">
                <a16:creationId xmlns:a16="http://schemas.microsoft.com/office/drawing/2014/main" id="{C11CDD59-CFA9-4578-9A28-77A0157D5AC1}"/>
              </a:ext>
            </a:extLst>
          </p:cNvPr>
          <p:cNvSpPr>
            <a:spLocks noChangeArrowheads="1"/>
          </p:cNvSpPr>
          <p:nvPr/>
        </p:nvSpPr>
        <p:spPr bwMode="auto">
          <a:xfrm>
            <a:off x="7236372" y="5692285"/>
            <a:ext cx="1729239" cy="76835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24939" name="object 10">
            <a:extLst>
              <a:ext uri="{FF2B5EF4-FFF2-40B4-BE49-F238E27FC236}">
                <a16:creationId xmlns:a16="http://schemas.microsoft.com/office/drawing/2014/main" id="{C065E95B-8502-4672-A397-5CA0B1C43429}"/>
              </a:ext>
            </a:extLst>
          </p:cNvPr>
          <p:cNvSpPr>
            <a:spLocks noChangeArrowheads="1"/>
          </p:cNvSpPr>
          <p:nvPr/>
        </p:nvSpPr>
        <p:spPr bwMode="auto">
          <a:xfrm>
            <a:off x="461963" y="3741083"/>
            <a:ext cx="279400"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object 3">
            <a:extLst>
              <a:ext uri="{FF2B5EF4-FFF2-40B4-BE49-F238E27FC236}">
                <a16:creationId xmlns:a16="http://schemas.microsoft.com/office/drawing/2014/main" id="{ADEC4441-C31B-4484-89BA-A62EE655B797}"/>
              </a:ext>
            </a:extLst>
          </p:cNvPr>
          <p:cNvSpPr>
            <a:spLocks/>
          </p:cNvSpPr>
          <p:nvPr/>
        </p:nvSpPr>
        <p:spPr bwMode="auto">
          <a:xfrm>
            <a:off x="904875" y="1768475"/>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F29B19AE-9B92-442C-B89B-8E277E929CCF}"/>
              </a:ext>
            </a:extLst>
          </p:cNvPr>
          <p:cNvSpPr txBox="1"/>
          <p:nvPr/>
        </p:nvSpPr>
        <p:spPr>
          <a:xfrm>
            <a:off x="503918" y="1141413"/>
            <a:ext cx="8524752" cy="1036887"/>
          </a:xfrm>
          <a:prstGeom prst="rect">
            <a:avLst/>
          </a:prstGeom>
        </p:spPr>
        <p:txBody>
          <a:bodyPr wrap="square" lIns="0" tIns="0" rIns="0" bIns="0">
            <a:spAutoFit/>
          </a:bodyPr>
          <a:lstStyle/>
          <a:p>
            <a:pPr>
              <a:defRPr/>
            </a:pPr>
            <a:r>
              <a:rPr sz="2138" b="1" spc="-111" dirty="0" err="1">
                <a:latin typeface="Arial"/>
                <a:cs typeface="Arial"/>
              </a:rPr>
              <a:t>W</a:t>
            </a:r>
            <a:r>
              <a:rPr sz="2138" b="1" spc="-13" dirty="0" err="1">
                <a:latin typeface="Arial"/>
                <a:cs typeface="Arial"/>
              </a:rPr>
              <a:t>affe</a:t>
            </a:r>
            <a:r>
              <a:rPr sz="2138" b="1" spc="-21" dirty="0" err="1">
                <a:latin typeface="Arial"/>
                <a:cs typeface="Arial"/>
              </a:rPr>
              <a:t>n</a:t>
            </a:r>
            <a:r>
              <a:rPr sz="2138" b="1" spc="-13" dirty="0" err="1">
                <a:latin typeface="Arial"/>
                <a:cs typeface="Arial"/>
              </a:rPr>
              <a:t>rec</a:t>
            </a:r>
            <a:r>
              <a:rPr sz="2138" b="1" spc="-17" dirty="0" err="1">
                <a:latin typeface="Arial"/>
                <a:cs typeface="Arial"/>
              </a:rPr>
              <a:t>ht</a:t>
            </a:r>
            <a:r>
              <a:rPr sz="2138" b="1" spc="-9" dirty="0" err="1">
                <a:latin typeface="Arial"/>
                <a:cs typeface="Arial"/>
              </a:rPr>
              <a:t>lic</a:t>
            </a:r>
            <a:r>
              <a:rPr sz="2138" b="1" spc="-21" dirty="0" err="1">
                <a:latin typeface="Arial"/>
                <a:cs typeface="Arial"/>
              </a:rPr>
              <a:t>h</a:t>
            </a:r>
            <a:r>
              <a:rPr sz="2138" b="1" spc="-13" dirty="0" err="1">
                <a:latin typeface="Arial"/>
                <a:cs typeface="Arial"/>
              </a:rPr>
              <a:t>e</a:t>
            </a:r>
            <a:r>
              <a:rPr sz="2138" b="1" spc="34" dirty="0">
                <a:latin typeface="Arial"/>
                <a:cs typeface="Arial"/>
              </a:rPr>
              <a:t> </a:t>
            </a:r>
            <a:r>
              <a:rPr sz="2138" b="1" spc="-21" dirty="0" err="1">
                <a:latin typeface="Arial"/>
                <a:cs typeface="Arial"/>
              </a:rPr>
              <a:t>B</a:t>
            </a:r>
            <a:r>
              <a:rPr sz="2138" b="1" spc="-13" dirty="0" err="1">
                <a:latin typeface="Arial"/>
                <a:cs typeface="Arial"/>
              </a:rPr>
              <a:t>est</a:t>
            </a:r>
            <a:r>
              <a:rPr sz="2138" b="1" spc="-17" dirty="0" err="1">
                <a:latin typeface="Arial"/>
                <a:cs typeface="Arial"/>
              </a:rPr>
              <a:t>imm</a:t>
            </a:r>
            <a:r>
              <a:rPr sz="2138" b="1" spc="-21" dirty="0" err="1">
                <a:latin typeface="Arial"/>
                <a:cs typeface="Arial"/>
              </a:rPr>
              <a:t>ung</a:t>
            </a:r>
            <a:r>
              <a:rPr sz="2138" b="1" spc="-13" dirty="0" err="1">
                <a:latin typeface="Arial"/>
                <a:cs typeface="Arial"/>
              </a:rPr>
              <a:t>en</a:t>
            </a:r>
            <a:r>
              <a:rPr lang="de-DE" sz="2138" b="1" spc="-13" dirty="0">
                <a:latin typeface="Arial"/>
                <a:cs typeface="Arial"/>
              </a:rPr>
              <a:t> </a:t>
            </a:r>
          </a:p>
          <a:p>
            <a:pPr>
              <a:defRPr/>
            </a:pPr>
            <a:r>
              <a:rPr lang="de-DE" sz="2000" b="1" dirty="0">
                <a:latin typeface="Arial"/>
                <a:cs typeface="Arial"/>
              </a:rPr>
              <a:t>Altersgrenzen	</a:t>
            </a:r>
          </a:p>
          <a:p>
            <a:pPr>
              <a:defRPr/>
            </a:pPr>
            <a:endParaRPr lang="de-DE" sz="1200" b="1" dirty="0">
              <a:solidFill>
                <a:srgbClr val="FF0000"/>
              </a:solidFill>
              <a:latin typeface="Arial"/>
              <a:cs typeface="Arial"/>
            </a:endParaRPr>
          </a:p>
          <a:p>
            <a:pPr>
              <a:defRPr/>
            </a:pPr>
            <a:r>
              <a:rPr lang="de-DE" sz="1400" b="1" dirty="0">
                <a:solidFill>
                  <a:srgbClr val="FF0000"/>
                </a:solidFill>
                <a:latin typeface="Arial"/>
                <a:cs typeface="Arial"/>
              </a:rPr>
              <a:t>Kinder unter 12 Jahren müssen bei Wettkämpfen die „Behördliche Erlaubnis „ mit sich führen.</a:t>
            </a:r>
          </a:p>
        </p:txBody>
      </p:sp>
      <p:sp>
        <p:nvSpPr>
          <p:cNvPr id="9" name="object 9">
            <a:extLst>
              <a:ext uri="{FF2B5EF4-FFF2-40B4-BE49-F238E27FC236}">
                <a16:creationId xmlns:a16="http://schemas.microsoft.com/office/drawing/2014/main" id="{7DC909CC-C302-4EF7-AB02-CEFFE7C5BE7B}"/>
              </a:ext>
            </a:extLst>
          </p:cNvPr>
          <p:cNvSpPr txBox="1"/>
          <p:nvPr/>
        </p:nvSpPr>
        <p:spPr>
          <a:xfrm>
            <a:off x="1201737" y="2295525"/>
            <a:ext cx="6678613" cy="215444"/>
          </a:xfrm>
          <a:prstGeom prst="rect">
            <a:avLst/>
          </a:prstGeom>
        </p:spPr>
        <p:txBody>
          <a:bodyPr wrap="square" lIns="0" tIns="0" rIns="0" bIns="0">
            <a:spAutoFit/>
          </a:bodyPr>
          <a:lstStyle/>
          <a:p>
            <a:pPr marL="10860">
              <a:defRPr/>
            </a:pPr>
            <a:r>
              <a:rPr sz="1400" b="1" dirty="0">
                <a:latin typeface="Arial"/>
                <a:cs typeface="Arial"/>
              </a:rPr>
              <a:t>§</a:t>
            </a:r>
            <a:r>
              <a:rPr sz="1400" b="1" spc="-9" dirty="0">
                <a:latin typeface="Arial"/>
                <a:cs typeface="Arial"/>
              </a:rPr>
              <a:t> </a:t>
            </a:r>
            <a:r>
              <a:rPr sz="1400" b="1" spc="-4" dirty="0">
                <a:latin typeface="Arial"/>
                <a:cs typeface="Arial"/>
              </a:rPr>
              <a:t>2</a:t>
            </a:r>
            <a:r>
              <a:rPr sz="1400" b="1" dirty="0">
                <a:latin typeface="Arial"/>
                <a:cs typeface="Arial"/>
              </a:rPr>
              <a:t>7</a:t>
            </a:r>
            <a:r>
              <a:rPr sz="1400" b="1" spc="-17" dirty="0">
                <a:latin typeface="Arial"/>
                <a:cs typeface="Arial"/>
              </a:rPr>
              <a:t> </a:t>
            </a:r>
            <a:r>
              <a:rPr sz="1400" b="1" spc="-47" dirty="0">
                <a:latin typeface="Arial"/>
                <a:cs typeface="Arial"/>
              </a:rPr>
              <a:t>W</a:t>
            </a:r>
            <a:r>
              <a:rPr sz="1400" b="1" spc="-4" dirty="0">
                <a:latin typeface="Arial"/>
                <a:cs typeface="Arial"/>
              </a:rPr>
              <a:t>a</a:t>
            </a:r>
            <a:r>
              <a:rPr sz="1400" b="1" dirty="0">
                <a:latin typeface="Arial"/>
                <a:cs typeface="Arial"/>
              </a:rPr>
              <a:t>ffG</a:t>
            </a:r>
            <a:r>
              <a:rPr sz="1400" b="1" spc="-17" dirty="0">
                <a:latin typeface="Arial"/>
                <a:cs typeface="Arial"/>
              </a:rPr>
              <a:t> </a:t>
            </a:r>
            <a:r>
              <a:rPr sz="1400" b="1" dirty="0">
                <a:latin typeface="Arial"/>
                <a:cs typeface="Arial"/>
              </a:rPr>
              <a:t>–</a:t>
            </a:r>
            <a:r>
              <a:rPr sz="1400" b="1" spc="-9" dirty="0">
                <a:latin typeface="Arial"/>
                <a:cs typeface="Arial"/>
              </a:rPr>
              <a:t> </a:t>
            </a:r>
            <a:r>
              <a:rPr sz="1400" spc="-4" dirty="0">
                <a:latin typeface="Arial"/>
                <a:cs typeface="Arial"/>
              </a:rPr>
              <a:t>S</a:t>
            </a:r>
            <a:r>
              <a:rPr sz="1400" spc="4" dirty="0">
                <a:latin typeface="Arial"/>
                <a:cs typeface="Arial"/>
              </a:rPr>
              <a:t>c</a:t>
            </a:r>
            <a:r>
              <a:rPr sz="1400" spc="-4" dirty="0">
                <a:latin typeface="Arial"/>
                <a:cs typeface="Arial"/>
              </a:rPr>
              <a:t>h</a:t>
            </a:r>
            <a:r>
              <a:rPr sz="1400" dirty="0">
                <a:latin typeface="Arial"/>
                <a:cs typeface="Arial"/>
              </a:rPr>
              <a:t>i</a:t>
            </a:r>
            <a:r>
              <a:rPr sz="1400" spc="-4" dirty="0">
                <a:latin typeface="Arial"/>
                <a:cs typeface="Arial"/>
              </a:rPr>
              <a:t>e</a:t>
            </a:r>
            <a:r>
              <a:rPr sz="1400" spc="-9" dirty="0">
                <a:latin typeface="Arial"/>
                <a:cs typeface="Arial"/>
              </a:rPr>
              <a:t>ß</a:t>
            </a:r>
            <a:r>
              <a:rPr sz="1400" spc="4" dirty="0">
                <a:latin typeface="Arial"/>
                <a:cs typeface="Arial"/>
              </a:rPr>
              <a:t>st</a:t>
            </a:r>
            <a:r>
              <a:rPr sz="1400" spc="-4" dirty="0">
                <a:latin typeface="Arial"/>
                <a:cs typeface="Arial"/>
              </a:rPr>
              <a:t>ä</a:t>
            </a:r>
            <a:r>
              <a:rPr sz="1400" spc="-9" dirty="0">
                <a:latin typeface="Arial"/>
                <a:cs typeface="Arial"/>
              </a:rPr>
              <a:t>tt</a:t>
            </a:r>
            <a:r>
              <a:rPr sz="1400" spc="-4" dirty="0">
                <a:latin typeface="Arial"/>
                <a:cs typeface="Arial"/>
              </a:rPr>
              <a:t>e</a:t>
            </a:r>
            <a:r>
              <a:rPr sz="1400" spc="-13" dirty="0">
                <a:latin typeface="Arial"/>
                <a:cs typeface="Arial"/>
              </a:rPr>
              <a:t>n</a:t>
            </a:r>
            <a:r>
              <a:rPr sz="1400" dirty="0">
                <a:latin typeface="Arial"/>
                <a:cs typeface="Arial"/>
              </a:rPr>
              <a:t>,</a:t>
            </a:r>
            <a:r>
              <a:rPr sz="1400" spc="-34" dirty="0">
                <a:latin typeface="Arial"/>
                <a:cs typeface="Arial"/>
              </a:rPr>
              <a:t> </a:t>
            </a:r>
            <a:r>
              <a:rPr sz="1400" b="1" spc="-4" dirty="0">
                <a:latin typeface="Arial"/>
                <a:cs typeface="Arial"/>
              </a:rPr>
              <a:t>Sc</a:t>
            </a:r>
            <a:r>
              <a:rPr sz="1400" b="1" spc="-9" dirty="0">
                <a:latin typeface="Arial"/>
                <a:cs typeface="Arial"/>
              </a:rPr>
              <a:t>h</a:t>
            </a:r>
            <a:r>
              <a:rPr sz="1400" b="1" spc="4" dirty="0">
                <a:latin typeface="Arial"/>
                <a:cs typeface="Arial"/>
              </a:rPr>
              <a:t>i</a:t>
            </a:r>
            <a:r>
              <a:rPr sz="1400" b="1" spc="-4" dirty="0">
                <a:latin typeface="Arial"/>
                <a:cs typeface="Arial"/>
              </a:rPr>
              <a:t>e</a:t>
            </a:r>
            <a:r>
              <a:rPr sz="1400" b="1" spc="-9" dirty="0">
                <a:latin typeface="Arial"/>
                <a:cs typeface="Arial"/>
              </a:rPr>
              <a:t>ß</a:t>
            </a:r>
            <a:r>
              <a:rPr sz="1400" b="1" spc="-4" dirty="0">
                <a:latin typeface="Arial"/>
                <a:cs typeface="Arial"/>
              </a:rPr>
              <a:t>e</a:t>
            </a:r>
            <a:r>
              <a:rPr sz="1400" b="1" dirty="0">
                <a:latin typeface="Arial"/>
                <a:cs typeface="Arial"/>
              </a:rPr>
              <a:t>n</a:t>
            </a:r>
            <a:r>
              <a:rPr sz="1400" b="1" spc="-30" dirty="0">
                <a:latin typeface="Arial"/>
                <a:cs typeface="Arial"/>
              </a:rPr>
              <a:t> </a:t>
            </a:r>
            <a:r>
              <a:rPr sz="1400" b="1" spc="-9" dirty="0">
                <a:latin typeface="Arial"/>
                <a:cs typeface="Arial"/>
              </a:rPr>
              <a:t>du</a:t>
            </a:r>
            <a:r>
              <a:rPr sz="1400" b="1" spc="4" dirty="0">
                <a:latin typeface="Arial"/>
                <a:cs typeface="Arial"/>
              </a:rPr>
              <a:t>r</a:t>
            </a:r>
            <a:r>
              <a:rPr sz="1400" b="1" spc="-4" dirty="0">
                <a:latin typeface="Arial"/>
                <a:cs typeface="Arial"/>
              </a:rPr>
              <a:t>c</a:t>
            </a:r>
            <a:r>
              <a:rPr sz="1400" b="1" dirty="0">
                <a:latin typeface="Arial"/>
                <a:cs typeface="Arial"/>
              </a:rPr>
              <a:t>h</a:t>
            </a:r>
            <a:r>
              <a:rPr sz="1400" b="1" spc="-21" dirty="0">
                <a:latin typeface="Arial"/>
                <a:cs typeface="Arial"/>
              </a:rPr>
              <a:t> </a:t>
            </a:r>
            <a:r>
              <a:rPr sz="1400" b="1" spc="13" dirty="0">
                <a:latin typeface="Arial"/>
                <a:cs typeface="Arial"/>
              </a:rPr>
              <a:t>M</a:t>
            </a:r>
            <a:r>
              <a:rPr sz="1400" b="1" spc="4" dirty="0">
                <a:latin typeface="Arial"/>
                <a:cs typeface="Arial"/>
              </a:rPr>
              <a:t>i</a:t>
            </a:r>
            <a:r>
              <a:rPr sz="1400" b="1" spc="-9" dirty="0">
                <a:latin typeface="Arial"/>
                <a:cs typeface="Arial"/>
              </a:rPr>
              <a:t>nd</a:t>
            </a:r>
            <a:r>
              <a:rPr sz="1400" b="1" spc="-4" dirty="0">
                <a:latin typeface="Arial"/>
                <a:cs typeface="Arial"/>
              </a:rPr>
              <a:t>e</a:t>
            </a:r>
            <a:r>
              <a:rPr sz="1400" b="1" spc="-9" dirty="0">
                <a:latin typeface="Arial"/>
                <a:cs typeface="Arial"/>
              </a:rPr>
              <a:t>r</a:t>
            </a:r>
            <a:r>
              <a:rPr sz="1400" b="1" spc="4" dirty="0">
                <a:latin typeface="Arial"/>
                <a:cs typeface="Arial"/>
              </a:rPr>
              <a:t>j</a:t>
            </a:r>
            <a:r>
              <a:rPr sz="1400" b="1" spc="-13" dirty="0">
                <a:latin typeface="Arial"/>
                <a:cs typeface="Arial"/>
              </a:rPr>
              <a:t>ä</a:t>
            </a:r>
            <a:r>
              <a:rPr sz="1400" b="1" spc="-9" dirty="0">
                <a:latin typeface="Arial"/>
                <a:cs typeface="Arial"/>
              </a:rPr>
              <a:t>h</a:t>
            </a:r>
            <a:r>
              <a:rPr sz="1400" b="1" spc="4" dirty="0">
                <a:latin typeface="Arial"/>
                <a:cs typeface="Arial"/>
              </a:rPr>
              <a:t>r</a:t>
            </a:r>
            <a:r>
              <a:rPr sz="1400" b="1" spc="-9" dirty="0">
                <a:latin typeface="Arial"/>
                <a:cs typeface="Arial"/>
              </a:rPr>
              <a:t>ig</a:t>
            </a:r>
            <a:r>
              <a:rPr sz="1400" b="1" dirty="0">
                <a:latin typeface="Arial"/>
                <a:cs typeface="Arial"/>
              </a:rPr>
              <a:t>e</a:t>
            </a:r>
            <a:r>
              <a:rPr sz="1400" b="1" spc="-38" dirty="0">
                <a:latin typeface="Arial"/>
                <a:cs typeface="Arial"/>
              </a:rPr>
              <a:t> </a:t>
            </a:r>
            <a:r>
              <a:rPr sz="1400" b="1" spc="-4" dirty="0">
                <a:latin typeface="Arial"/>
                <a:cs typeface="Arial"/>
              </a:rPr>
              <a:t>a</a:t>
            </a:r>
            <a:r>
              <a:rPr sz="1400" b="1" spc="-9" dirty="0">
                <a:latin typeface="Arial"/>
                <a:cs typeface="Arial"/>
              </a:rPr>
              <a:t>u</a:t>
            </a:r>
            <a:r>
              <a:rPr sz="1400" b="1" dirty="0">
                <a:latin typeface="Arial"/>
                <a:cs typeface="Arial"/>
              </a:rPr>
              <a:t>f</a:t>
            </a:r>
            <a:r>
              <a:rPr sz="1400" b="1" spc="-17" dirty="0">
                <a:latin typeface="Arial"/>
                <a:cs typeface="Arial"/>
              </a:rPr>
              <a:t> </a:t>
            </a:r>
            <a:r>
              <a:rPr sz="1400" b="1" spc="-4" dirty="0">
                <a:latin typeface="Arial"/>
                <a:cs typeface="Arial"/>
              </a:rPr>
              <a:t>Sc</a:t>
            </a:r>
            <a:r>
              <a:rPr sz="1400" b="1" spc="-9" dirty="0">
                <a:latin typeface="Arial"/>
                <a:cs typeface="Arial"/>
              </a:rPr>
              <a:t>h</a:t>
            </a:r>
            <a:r>
              <a:rPr sz="1400" b="1" spc="4" dirty="0">
                <a:latin typeface="Arial"/>
                <a:cs typeface="Arial"/>
              </a:rPr>
              <a:t>i</a:t>
            </a:r>
            <a:r>
              <a:rPr sz="1400" b="1" spc="-4" dirty="0">
                <a:latin typeface="Arial"/>
                <a:cs typeface="Arial"/>
              </a:rPr>
              <a:t>e</a:t>
            </a:r>
            <a:r>
              <a:rPr sz="1400" b="1" spc="-9" dirty="0">
                <a:latin typeface="Arial"/>
                <a:cs typeface="Arial"/>
              </a:rPr>
              <a:t>ß</a:t>
            </a:r>
            <a:r>
              <a:rPr sz="1400" b="1" spc="-4" dirty="0">
                <a:latin typeface="Arial"/>
                <a:cs typeface="Arial"/>
              </a:rPr>
              <a:t>s</a:t>
            </a:r>
            <a:r>
              <a:rPr sz="1400" b="1" dirty="0">
                <a:latin typeface="Arial"/>
                <a:cs typeface="Arial"/>
              </a:rPr>
              <a:t>t</a:t>
            </a:r>
            <a:r>
              <a:rPr sz="1400" b="1" spc="-4" dirty="0">
                <a:latin typeface="Arial"/>
                <a:cs typeface="Arial"/>
              </a:rPr>
              <a:t>ä</a:t>
            </a:r>
            <a:r>
              <a:rPr sz="1400" b="1" spc="-9" dirty="0">
                <a:latin typeface="Arial"/>
                <a:cs typeface="Arial"/>
              </a:rPr>
              <a:t>nd</a:t>
            </a:r>
            <a:r>
              <a:rPr sz="1400" b="1" spc="-13" dirty="0">
                <a:latin typeface="Arial"/>
                <a:cs typeface="Arial"/>
              </a:rPr>
              <a:t>e</a:t>
            </a:r>
            <a:r>
              <a:rPr sz="1400" b="1" dirty="0">
                <a:latin typeface="Arial"/>
                <a:cs typeface="Arial"/>
              </a:rPr>
              <a:t>n</a:t>
            </a:r>
            <a:endParaRPr sz="1400" dirty="0">
              <a:latin typeface="Arial"/>
              <a:cs typeface="Arial"/>
            </a:endParaRPr>
          </a:p>
        </p:txBody>
      </p:sp>
      <p:sp>
        <p:nvSpPr>
          <p:cNvPr id="126981" name="object 10">
            <a:extLst>
              <a:ext uri="{FF2B5EF4-FFF2-40B4-BE49-F238E27FC236}">
                <a16:creationId xmlns:a16="http://schemas.microsoft.com/office/drawing/2014/main" id="{1716599A-5B7E-4605-85DC-96E2B89EF21F}"/>
              </a:ext>
            </a:extLst>
          </p:cNvPr>
          <p:cNvSpPr txBox="1">
            <a:spLocks noChangeArrowheads="1"/>
          </p:cNvSpPr>
          <p:nvPr/>
        </p:nvSpPr>
        <p:spPr bwMode="auto">
          <a:xfrm>
            <a:off x="564775" y="5591459"/>
            <a:ext cx="82744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dirty="0">
                <a:cs typeface="Arial" panose="020B0604020202020204" pitchFamily="34" charset="0"/>
              </a:rPr>
              <a:t>Ein Teil des § 10 </a:t>
            </a:r>
            <a:r>
              <a:rPr lang="de-DE" altLang="de-DE" sz="1200" dirty="0" err="1">
                <a:cs typeface="Arial" panose="020B0604020202020204" pitchFamily="34" charset="0"/>
              </a:rPr>
              <a:t>AWaffV</a:t>
            </a:r>
            <a:r>
              <a:rPr lang="de-DE" altLang="de-DE" sz="1200" dirty="0">
                <a:cs typeface="Arial" panose="020B0604020202020204" pitchFamily="34" charset="0"/>
              </a:rPr>
              <a:t>, die Absätze 5 und 6, über die </a:t>
            </a:r>
            <a:r>
              <a:rPr lang="de-DE" altLang="de-DE" sz="1200" b="1" dirty="0">
                <a:cs typeface="Arial" panose="020B0604020202020204" pitchFamily="34" charset="0"/>
              </a:rPr>
              <a:t>Obhut über das Schießen durch Kinder und Jugendliche </a:t>
            </a:r>
            <a:r>
              <a:rPr lang="de-DE" altLang="de-DE" sz="1200" dirty="0">
                <a:cs typeface="Arial" panose="020B0604020202020204" pitchFamily="34" charset="0"/>
              </a:rPr>
              <a:t>besagt, </a:t>
            </a:r>
            <a:r>
              <a:rPr lang="de-DE" altLang="de-DE" sz="1200" b="1" dirty="0">
                <a:cs typeface="Arial" panose="020B0604020202020204" pitchFamily="34" charset="0"/>
              </a:rPr>
              <a:t>dass eine </a:t>
            </a:r>
            <a:r>
              <a:rPr lang="de-DE" altLang="de-DE" sz="1200" dirty="0">
                <a:cs typeface="Arial" panose="020B0604020202020204" pitchFamily="34" charset="0"/>
              </a:rPr>
              <a:t>hierfür (durch Erwerb der Jugendbasislizenz) </a:t>
            </a:r>
            <a:r>
              <a:rPr lang="de-DE" altLang="de-DE" sz="1200" b="1" dirty="0">
                <a:cs typeface="Arial" panose="020B0604020202020204" pitchFamily="34" charset="0"/>
              </a:rPr>
              <a:t>qualifizierte Aufsichtsperson auf der Schießstätte anwesend sein muss</a:t>
            </a:r>
            <a:r>
              <a:rPr lang="de-DE" altLang="de-DE" sz="1200" dirty="0">
                <a:cs typeface="Arial" panose="020B0604020202020204" pitchFamily="34" charset="0"/>
              </a:rPr>
              <a:t>. Diese Person muss für die Schießausbildung der Kinder und Jugendlichen leitend verantwortlich, gegenüber der Aufsicht beim Schützen weisungsbefugt sein oder die Aufsicht selbst übernehmen können.</a:t>
            </a:r>
          </a:p>
        </p:txBody>
      </p:sp>
      <p:pic>
        <p:nvPicPr>
          <p:cNvPr id="126982" name="Grafik 1">
            <a:extLst>
              <a:ext uri="{FF2B5EF4-FFF2-40B4-BE49-F238E27FC236}">
                <a16:creationId xmlns:a16="http://schemas.microsoft.com/office/drawing/2014/main" id="{56C20740-9473-4938-87EA-A0B7CCAAF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10" y="2662237"/>
            <a:ext cx="8367889" cy="281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bject 3">
            <a:extLst>
              <a:ext uri="{FF2B5EF4-FFF2-40B4-BE49-F238E27FC236}">
                <a16:creationId xmlns:a16="http://schemas.microsoft.com/office/drawing/2014/main" id="{0076F3A2-8E01-4550-A607-E12CE0C67ABC}"/>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4F6C89E4-A6A9-4326-BEF8-AA0660768DE9}"/>
              </a:ext>
            </a:extLst>
          </p:cNvPr>
          <p:cNvSpPr txBox="1"/>
          <p:nvPr/>
        </p:nvSpPr>
        <p:spPr>
          <a:xfrm>
            <a:off x="1235075" y="1168400"/>
            <a:ext cx="4210050" cy="719749"/>
          </a:xfrm>
          <a:prstGeom prst="rect">
            <a:avLst/>
          </a:prstGeom>
        </p:spPr>
        <p:txBody>
          <a:bodyPr lIns="0" tIns="0" rIns="0" bIns="0">
            <a:spAutoFit/>
          </a:bodyPr>
          <a:lstStyle/>
          <a:p>
            <a:pPr>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a:spcBef>
                <a:spcPts val="23"/>
              </a:spcBef>
              <a:defRPr/>
            </a:pPr>
            <a:endParaRPr sz="1000" dirty="0">
              <a:latin typeface="Times New Roman"/>
              <a:cs typeface="Times New Roman"/>
            </a:endParaRPr>
          </a:p>
          <a:p>
            <a:pPr marL="17376">
              <a:defRPr/>
            </a:pPr>
            <a:r>
              <a:rPr sz="1539" b="1" spc="-47" dirty="0">
                <a:latin typeface="Arial"/>
                <a:cs typeface="Arial"/>
              </a:rPr>
              <a:t>A</a:t>
            </a:r>
            <a:r>
              <a:rPr sz="1539" b="1" dirty="0">
                <a:latin typeface="Arial"/>
                <a:cs typeface="Arial"/>
              </a:rPr>
              <a:t>lt</a:t>
            </a:r>
            <a:r>
              <a:rPr sz="1539" b="1" spc="-4" dirty="0">
                <a:latin typeface="Arial"/>
                <a:cs typeface="Arial"/>
              </a:rPr>
              <a:t>ers</a:t>
            </a:r>
            <a:r>
              <a:rPr sz="1539" b="1" dirty="0">
                <a:latin typeface="Arial"/>
                <a:cs typeface="Arial"/>
              </a:rPr>
              <a:t>g</a:t>
            </a:r>
            <a:r>
              <a:rPr sz="1539" b="1" spc="-4" dirty="0">
                <a:latin typeface="Arial"/>
                <a:cs typeface="Arial"/>
              </a:rPr>
              <a:t>re</a:t>
            </a:r>
            <a:r>
              <a:rPr sz="1539" b="1" dirty="0">
                <a:latin typeface="Arial"/>
                <a:cs typeface="Arial"/>
              </a:rPr>
              <a:t>nz</a:t>
            </a:r>
            <a:r>
              <a:rPr sz="1539" b="1" spc="-4" dirty="0">
                <a:latin typeface="Arial"/>
                <a:cs typeface="Arial"/>
              </a:rPr>
              <a:t>e</a:t>
            </a:r>
            <a:r>
              <a:rPr sz="1539" b="1" dirty="0">
                <a:latin typeface="Arial"/>
                <a:cs typeface="Arial"/>
              </a:rPr>
              <a:t>n</a:t>
            </a:r>
            <a:endParaRPr sz="1539" dirty="0">
              <a:latin typeface="Arial"/>
              <a:cs typeface="Arial"/>
            </a:endParaRPr>
          </a:p>
        </p:txBody>
      </p:sp>
      <p:sp>
        <p:nvSpPr>
          <p:cNvPr id="131076" name="object 9">
            <a:extLst>
              <a:ext uri="{FF2B5EF4-FFF2-40B4-BE49-F238E27FC236}">
                <a16:creationId xmlns:a16="http://schemas.microsoft.com/office/drawing/2014/main" id="{E3C50F8C-8352-460E-92DB-EA54F076CEBA}"/>
              </a:ext>
            </a:extLst>
          </p:cNvPr>
          <p:cNvSpPr txBox="1">
            <a:spLocks noChangeArrowheads="1"/>
          </p:cNvSpPr>
          <p:nvPr/>
        </p:nvSpPr>
        <p:spPr bwMode="auto">
          <a:xfrm>
            <a:off x="1209675" y="2295525"/>
            <a:ext cx="732472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Im § 10 </a:t>
            </a:r>
            <a:r>
              <a:rPr lang="de-DE" altLang="de-DE" sz="1400" dirty="0" err="1">
                <a:cs typeface="Arial" panose="020B0604020202020204" pitchFamily="34" charset="0"/>
              </a:rPr>
              <a:t>AWaffV</a:t>
            </a:r>
            <a:r>
              <a:rPr lang="de-DE" altLang="de-DE" sz="1400" dirty="0">
                <a:cs typeface="Arial" panose="020B0604020202020204" pitchFamily="34" charset="0"/>
              </a:rPr>
              <a:t> wird in den Absätzen 5 und 6 die Verpflichtung zur besonderen </a:t>
            </a:r>
            <a:r>
              <a:rPr lang="de-DE" altLang="de-DE" sz="1400" b="1" dirty="0">
                <a:cs typeface="Arial" panose="020B0604020202020204" pitchFamily="34" charset="0"/>
              </a:rPr>
              <a:t>Obhut </a:t>
            </a:r>
            <a:r>
              <a:rPr lang="de-DE" altLang="de-DE" sz="1400" dirty="0">
                <a:cs typeface="Arial" panose="020B0604020202020204" pitchFamily="34" charset="0"/>
              </a:rPr>
              <a:t>geregelt, die beim </a:t>
            </a:r>
            <a:r>
              <a:rPr lang="de-DE" altLang="de-DE" sz="1400" b="1" dirty="0">
                <a:cs typeface="Arial" panose="020B0604020202020204" pitchFamily="34" charset="0"/>
              </a:rPr>
              <a:t>Schießen durch Kinder und Jugendliche </a:t>
            </a:r>
            <a:r>
              <a:rPr lang="de-DE" altLang="de-DE" sz="1400" dirty="0">
                <a:cs typeface="Arial" panose="020B0604020202020204" pitchFamily="34" charset="0"/>
              </a:rPr>
              <a:t>ausgeübt werden muss.</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Die Obhut muss durch eine </a:t>
            </a:r>
            <a:r>
              <a:rPr lang="de-DE" altLang="de-DE" sz="1400" b="1" dirty="0">
                <a:cs typeface="Arial" panose="020B0604020202020204" pitchFamily="34" charset="0"/>
              </a:rPr>
              <a:t>qualifizierte </a:t>
            </a:r>
            <a:r>
              <a:rPr lang="de-DE" altLang="de-DE" sz="1400" dirty="0">
                <a:cs typeface="Arial" panose="020B0604020202020204" pitchFamily="34" charset="0"/>
              </a:rPr>
              <a:t>und </a:t>
            </a:r>
            <a:r>
              <a:rPr lang="de-DE" altLang="de-DE" sz="1400" b="1" dirty="0">
                <a:cs typeface="Arial" panose="020B0604020202020204" pitchFamily="34" charset="0"/>
              </a:rPr>
              <a:t>auf der Schießstätte </a:t>
            </a:r>
            <a:r>
              <a:rPr lang="de-DE" altLang="de-DE" sz="1400" dirty="0">
                <a:cs typeface="Arial" panose="020B0604020202020204" pitchFamily="34" charset="0"/>
              </a:rPr>
              <a:t>anwesende </a:t>
            </a:r>
            <a:r>
              <a:rPr lang="de-DE" altLang="de-DE" sz="1400" b="1" dirty="0">
                <a:cs typeface="Arial" panose="020B0604020202020204" pitchFamily="34" charset="0"/>
              </a:rPr>
              <a:t>Aufsichtsperson </a:t>
            </a:r>
            <a:r>
              <a:rPr lang="de-DE" altLang="de-DE" sz="1400" dirty="0">
                <a:cs typeface="Arial" panose="020B0604020202020204" pitchFamily="34" charset="0"/>
              </a:rPr>
              <a:t>ausgeübt werden. Diese Person muss zudem </a:t>
            </a:r>
            <a:r>
              <a:rPr lang="de-DE" altLang="de-DE" sz="1400" b="1" dirty="0">
                <a:cs typeface="Arial" panose="020B0604020202020204" pitchFamily="34" charset="0"/>
              </a:rPr>
              <a:t>für die Schießausbildung der Kinder und Jugendlichen leitend verantwortlich </a:t>
            </a:r>
            <a:r>
              <a:rPr lang="de-DE" altLang="de-DE" sz="1400" dirty="0">
                <a:cs typeface="Arial" panose="020B0604020202020204" pitchFamily="34" charset="0"/>
              </a:rPr>
              <a:t>und berechtigt sein, </a:t>
            </a:r>
            <a:r>
              <a:rPr lang="de-DE" altLang="de-DE" sz="1400" b="1" dirty="0">
                <a:cs typeface="Arial" panose="020B0604020202020204" pitchFamily="34" charset="0"/>
              </a:rPr>
              <a:t>jederzeit </a:t>
            </a:r>
            <a:r>
              <a:rPr lang="de-DE" altLang="de-DE" sz="1400" dirty="0">
                <a:cs typeface="Arial" panose="020B0604020202020204" pitchFamily="34" charset="0"/>
              </a:rPr>
              <a:t>der (tatsächlichen) Aufsicht </a:t>
            </a:r>
            <a:r>
              <a:rPr lang="de-DE" altLang="de-DE" sz="1400" b="1" dirty="0">
                <a:cs typeface="Arial" panose="020B0604020202020204" pitchFamily="34" charset="0"/>
              </a:rPr>
              <a:t>Weisungen </a:t>
            </a:r>
            <a:r>
              <a:rPr lang="de-DE" altLang="de-DE" sz="1400" dirty="0">
                <a:cs typeface="Arial" panose="020B0604020202020204" pitchFamily="34" charset="0"/>
              </a:rPr>
              <a:t>zu </a:t>
            </a:r>
            <a:r>
              <a:rPr lang="de-DE" altLang="de-DE" sz="1400" b="1" dirty="0">
                <a:cs typeface="Arial" panose="020B0604020202020204" pitchFamily="34" charset="0"/>
              </a:rPr>
              <a:t>erteilen oder die Aufsicht selbst zu übernehmen</a:t>
            </a:r>
            <a:r>
              <a:rPr lang="de-DE" altLang="de-DE" sz="1400" dirty="0">
                <a:cs typeface="Arial" panose="020B0604020202020204" pitchFamily="34" charset="0"/>
              </a:rPr>
              <a:t>.</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solidFill>
                  <a:srgbClr val="FF0000"/>
                </a:solidFill>
                <a:cs typeface="Arial" panose="020B0604020202020204" pitchFamily="34" charset="0"/>
              </a:rPr>
              <a:t>Dass heißt, dass diese Person nur anwesend sein muss, nicht aber ständig beim Schützen stehen muss!</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Die Qualifizierung zur </a:t>
            </a:r>
            <a:r>
              <a:rPr lang="de-DE" altLang="de-DE" sz="1400" b="1" dirty="0">
                <a:cs typeface="Arial" panose="020B0604020202020204" pitchFamily="34" charset="0"/>
              </a:rPr>
              <a:t>Aufsichtsperson </a:t>
            </a:r>
            <a:r>
              <a:rPr lang="de-DE" altLang="de-DE" sz="1400" dirty="0">
                <a:cs typeface="Arial" panose="020B0604020202020204" pitchFamily="34" charset="0"/>
              </a:rPr>
              <a:t>und zur </a:t>
            </a:r>
            <a:r>
              <a:rPr lang="de-DE" altLang="de-DE" sz="1400" b="1" dirty="0">
                <a:cs typeface="Arial" panose="020B0604020202020204" pitchFamily="34" charset="0"/>
              </a:rPr>
              <a:t>Eignung zur Kinder- und Jugendarbeit</a:t>
            </a:r>
            <a:endParaRPr lang="de-DE" altLang="de-DE" sz="1400" dirty="0">
              <a:cs typeface="Arial" panose="020B0604020202020204" pitchFamily="34" charset="0"/>
            </a:endParaRPr>
          </a:p>
          <a:p>
            <a:r>
              <a:rPr lang="de-DE" altLang="de-DE" sz="1400" dirty="0">
                <a:cs typeface="Arial" panose="020B0604020202020204" pitchFamily="34" charset="0"/>
              </a:rPr>
              <a:t>kann durch einen anerkannten Schießsportverband, in unserem Falle der DSB, erfolgen.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Die Möglichkeit der Schulung zur Aufsichtsperson gibt der DSB an die Vereine weiter. Die </a:t>
            </a:r>
            <a:r>
              <a:rPr lang="de-DE" altLang="de-DE" sz="1400" b="1" dirty="0">
                <a:cs typeface="Arial" panose="020B0604020202020204" pitchFamily="34" charset="0"/>
              </a:rPr>
              <a:t>Eignung zur Kinder- und Jugendarbeit </a:t>
            </a:r>
            <a:r>
              <a:rPr lang="de-DE" altLang="de-DE" sz="1400" dirty="0">
                <a:cs typeface="Arial" panose="020B0604020202020204" pitchFamily="34" charset="0"/>
              </a:rPr>
              <a:t>wird durch die Erlangung der </a:t>
            </a:r>
            <a:r>
              <a:rPr lang="de-DE" altLang="de-DE" sz="1400" b="1" dirty="0">
                <a:cs typeface="Arial" panose="020B0604020202020204" pitchFamily="34" charset="0"/>
              </a:rPr>
              <a:t>Jugendbasislizenz/ Vereinsübungsleiter </a:t>
            </a:r>
            <a:r>
              <a:rPr lang="de-DE" altLang="de-DE" sz="1400" dirty="0">
                <a:cs typeface="Arial" panose="020B0604020202020204" pitchFamily="34" charset="0"/>
              </a:rPr>
              <a:t>erreicht.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D8DF2FF-B065-4E11-9346-F1CDB47146BF}"/>
              </a:ext>
            </a:extLst>
          </p:cNvPr>
          <p:cNvSpPr txBox="1"/>
          <p:nvPr/>
        </p:nvSpPr>
        <p:spPr>
          <a:xfrm>
            <a:off x="228600" y="1204913"/>
            <a:ext cx="3757613" cy="615950"/>
          </a:xfrm>
          <a:prstGeom prst="rect">
            <a:avLst/>
          </a:prstGeom>
          <a:noFill/>
        </p:spPr>
        <p:txBody>
          <a:bodyPr>
            <a:spAutoFit/>
          </a:bodyPr>
          <a:lstStyle/>
          <a:p>
            <a:pPr>
              <a:defRPr/>
            </a:pPr>
            <a:r>
              <a:rPr lang="de-DE" b="1" spc="-111" dirty="0">
                <a:latin typeface="Arial"/>
                <a:cs typeface="Arial"/>
              </a:rPr>
              <a:t>W</a:t>
            </a:r>
            <a:r>
              <a:rPr lang="de-DE" b="1" spc="-13" dirty="0">
                <a:latin typeface="Arial"/>
                <a:cs typeface="Arial"/>
              </a:rPr>
              <a:t>affe</a:t>
            </a:r>
            <a:r>
              <a:rPr lang="de-DE" b="1" spc="-21" dirty="0">
                <a:latin typeface="Arial"/>
                <a:cs typeface="Arial"/>
              </a:rPr>
              <a:t>n</a:t>
            </a:r>
            <a:r>
              <a:rPr lang="de-DE" b="1" spc="-13" dirty="0">
                <a:latin typeface="Arial"/>
                <a:cs typeface="Arial"/>
              </a:rPr>
              <a:t>rec</a:t>
            </a:r>
            <a:r>
              <a:rPr lang="de-DE" b="1" spc="-17" dirty="0">
                <a:latin typeface="Arial"/>
                <a:cs typeface="Arial"/>
              </a:rPr>
              <a:t>ht</a:t>
            </a:r>
            <a:r>
              <a:rPr lang="de-DE" b="1" spc="-9" dirty="0">
                <a:latin typeface="Arial"/>
                <a:cs typeface="Arial"/>
              </a:rPr>
              <a:t>lic</a:t>
            </a:r>
            <a:r>
              <a:rPr lang="de-DE" b="1" spc="-21" dirty="0">
                <a:latin typeface="Arial"/>
                <a:cs typeface="Arial"/>
              </a:rPr>
              <a:t>h</a:t>
            </a:r>
            <a:r>
              <a:rPr lang="de-DE" b="1" spc="-13" dirty="0">
                <a:latin typeface="Arial"/>
                <a:cs typeface="Arial"/>
              </a:rPr>
              <a:t>e</a:t>
            </a:r>
            <a:r>
              <a:rPr lang="de-DE" b="1" spc="34" dirty="0">
                <a:latin typeface="Arial"/>
                <a:cs typeface="Arial"/>
              </a:rPr>
              <a:t> </a:t>
            </a:r>
            <a:r>
              <a:rPr lang="de-DE" b="1" spc="-21" dirty="0">
                <a:latin typeface="Arial"/>
                <a:cs typeface="Arial"/>
              </a:rPr>
              <a:t>B</a:t>
            </a:r>
            <a:r>
              <a:rPr lang="de-DE" b="1" spc="-13" dirty="0">
                <a:latin typeface="Arial"/>
                <a:cs typeface="Arial"/>
              </a:rPr>
              <a:t>est</a:t>
            </a:r>
            <a:r>
              <a:rPr lang="de-DE" b="1" spc="-17" dirty="0">
                <a:latin typeface="Arial"/>
                <a:cs typeface="Arial"/>
              </a:rPr>
              <a:t>imm</a:t>
            </a:r>
            <a:r>
              <a:rPr lang="de-DE" b="1" spc="-21" dirty="0">
                <a:latin typeface="Arial"/>
                <a:cs typeface="Arial"/>
              </a:rPr>
              <a:t>ung</a:t>
            </a:r>
            <a:r>
              <a:rPr lang="de-DE" b="1" spc="-13" dirty="0">
                <a:latin typeface="Arial"/>
                <a:cs typeface="Arial"/>
              </a:rPr>
              <a:t>en</a:t>
            </a:r>
            <a:endParaRPr lang="de-DE" dirty="0">
              <a:latin typeface="Arial"/>
              <a:cs typeface="Arial"/>
            </a:endParaRPr>
          </a:p>
          <a:p>
            <a:pPr marL="17376">
              <a:defRPr/>
            </a:pPr>
            <a:r>
              <a:rPr lang="de-DE" sz="1600" b="1" spc="-47" dirty="0">
                <a:latin typeface="Arial"/>
                <a:cs typeface="Arial"/>
              </a:rPr>
              <a:t>A</a:t>
            </a:r>
            <a:r>
              <a:rPr lang="de-DE" sz="1600" b="1" dirty="0">
                <a:latin typeface="Arial"/>
                <a:cs typeface="Arial"/>
              </a:rPr>
              <a:t>lt</a:t>
            </a:r>
            <a:r>
              <a:rPr lang="de-DE" sz="1600" b="1" spc="-4" dirty="0">
                <a:latin typeface="Arial"/>
                <a:cs typeface="Arial"/>
              </a:rPr>
              <a:t>ers</a:t>
            </a:r>
            <a:r>
              <a:rPr lang="de-DE" sz="1600" b="1" dirty="0">
                <a:latin typeface="Arial"/>
                <a:cs typeface="Arial"/>
              </a:rPr>
              <a:t>g</a:t>
            </a:r>
            <a:r>
              <a:rPr lang="de-DE" sz="1600" b="1" spc="-4" dirty="0">
                <a:latin typeface="Arial"/>
                <a:cs typeface="Arial"/>
              </a:rPr>
              <a:t>re</a:t>
            </a:r>
            <a:r>
              <a:rPr lang="de-DE" sz="1600" b="1" dirty="0">
                <a:latin typeface="Arial"/>
                <a:cs typeface="Arial"/>
              </a:rPr>
              <a:t>nz</a:t>
            </a:r>
            <a:r>
              <a:rPr lang="de-DE" sz="1600" b="1" spc="-4" dirty="0">
                <a:latin typeface="Arial"/>
                <a:cs typeface="Arial"/>
              </a:rPr>
              <a:t>e</a:t>
            </a:r>
            <a:r>
              <a:rPr lang="de-DE" sz="1600" b="1" dirty="0">
                <a:latin typeface="Arial"/>
                <a:cs typeface="Arial"/>
              </a:rPr>
              <a:t>n</a:t>
            </a:r>
            <a:endParaRPr lang="de-DE" sz="1600" dirty="0">
              <a:latin typeface="Arial"/>
              <a:cs typeface="Arial"/>
            </a:endParaRPr>
          </a:p>
        </p:txBody>
      </p:sp>
      <p:sp>
        <p:nvSpPr>
          <p:cNvPr id="133123" name="Text Box 2">
            <a:extLst>
              <a:ext uri="{FF2B5EF4-FFF2-40B4-BE49-F238E27FC236}">
                <a16:creationId xmlns:a16="http://schemas.microsoft.com/office/drawing/2014/main" id="{7AE723EC-7EDF-4BFB-A0D4-2E1E4807206B}"/>
              </a:ext>
            </a:extLst>
          </p:cNvPr>
          <p:cNvSpPr txBox="1">
            <a:spLocks noChangeArrowheads="1"/>
          </p:cNvSpPr>
          <p:nvPr/>
        </p:nvSpPr>
        <p:spPr bwMode="auto">
          <a:xfrm>
            <a:off x="8675688" y="44450"/>
            <a:ext cx="433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t>18</a:t>
            </a:r>
          </a:p>
        </p:txBody>
      </p:sp>
      <p:sp>
        <p:nvSpPr>
          <p:cNvPr id="133124" name="Rectangle 3">
            <a:extLst>
              <a:ext uri="{FF2B5EF4-FFF2-40B4-BE49-F238E27FC236}">
                <a16:creationId xmlns:a16="http://schemas.microsoft.com/office/drawing/2014/main" id="{FEAD5C1A-18AE-4A21-9677-4CB5D5420C56}"/>
              </a:ext>
            </a:extLst>
          </p:cNvPr>
          <p:cNvSpPr>
            <a:spLocks noChangeArrowheads="1"/>
          </p:cNvSpPr>
          <p:nvPr/>
        </p:nvSpPr>
        <p:spPr bwMode="auto">
          <a:xfrm>
            <a:off x="3529013" y="1120775"/>
            <a:ext cx="4527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914400" algn="l"/>
                <a:tab pos="1143000" algn="l"/>
                <a:tab pos="2171700" algn="l"/>
              </a:tabLst>
              <a:defRPr>
                <a:solidFill>
                  <a:schemeClr val="tx1"/>
                </a:solidFill>
                <a:latin typeface="Arial" panose="020B0604020202020204" pitchFamily="34" charset="0"/>
              </a:defRPr>
            </a:lvl1pPr>
            <a:lvl2pPr marL="742950" indent="-285750">
              <a:tabLst>
                <a:tab pos="914400" algn="l"/>
                <a:tab pos="1143000" algn="l"/>
                <a:tab pos="2171700" algn="l"/>
              </a:tabLst>
              <a:defRPr>
                <a:solidFill>
                  <a:schemeClr val="tx1"/>
                </a:solidFill>
                <a:latin typeface="Arial" panose="020B0604020202020204" pitchFamily="34" charset="0"/>
              </a:defRPr>
            </a:lvl2pPr>
            <a:lvl3pPr marL="1143000" indent="-228600">
              <a:tabLst>
                <a:tab pos="914400" algn="l"/>
                <a:tab pos="1143000" algn="l"/>
                <a:tab pos="2171700" algn="l"/>
              </a:tabLst>
              <a:defRPr>
                <a:solidFill>
                  <a:schemeClr val="tx1"/>
                </a:solidFill>
                <a:latin typeface="Arial" panose="020B0604020202020204" pitchFamily="34" charset="0"/>
              </a:defRPr>
            </a:lvl3pPr>
            <a:lvl4pPr marL="1600200" indent="-228600">
              <a:tabLst>
                <a:tab pos="914400" algn="l"/>
                <a:tab pos="1143000" algn="l"/>
                <a:tab pos="2171700" algn="l"/>
              </a:tabLst>
              <a:defRPr>
                <a:solidFill>
                  <a:schemeClr val="tx1"/>
                </a:solidFill>
                <a:latin typeface="Arial" panose="020B0604020202020204" pitchFamily="34" charset="0"/>
              </a:defRPr>
            </a:lvl4pPr>
            <a:lvl5pPr marL="2057400" indent="-228600">
              <a:tabLst>
                <a:tab pos="914400" algn="l"/>
                <a:tab pos="1143000" algn="l"/>
                <a:tab pos="21717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914400" algn="l"/>
                <a:tab pos="1143000" algn="l"/>
                <a:tab pos="21717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914400" algn="l"/>
                <a:tab pos="1143000" algn="l"/>
                <a:tab pos="21717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914400" algn="l"/>
                <a:tab pos="1143000" algn="l"/>
                <a:tab pos="21717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914400" algn="l"/>
                <a:tab pos="1143000" algn="l"/>
                <a:tab pos="2171700" algn="l"/>
              </a:tabLst>
              <a:defRPr>
                <a:solidFill>
                  <a:schemeClr val="tx1"/>
                </a:solidFill>
                <a:latin typeface="Arial" panose="020B0604020202020204" pitchFamily="34" charset="0"/>
              </a:defRPr>
            </a:lvl9pPr>
          </a:lstStyle>
          <a:p>
            <a:pPr algn="ctr" eaLnBrk="1" hangingPunct="1"/>
            <a:r>
              <a:rPr lang="de-DE" altLang="de-DE" sz="2800" b="1" i="1">
                <a:solidFill>
                  <a:srgbClr val="CC0000"/>
                </a:solidFill>
              </a:rPr>
              <a:t>         </a:t>
            </a:r>
            <a:r>
              <a:rPr lang="de-DE" altLang="de-DE" sz="1600" u="sng">
                <a:solidFill>
                  <a:srgbClr val="CC0000"/>
                </a:solidFill>
              </a:rPr>
              <a:t>Beaufsichtigung / Betreuung von Kindern und Jugendlichen, besondere Obhut</a:t>
            </a:r>
            <a:endParaRPr lang="de-DE" altLang="de-DE" sz="1600">
              <a:solidFill>
                <a:schemeClr val="accent2"/>
              </a:solidFill>
            </a:endParaRPr>
          </a:p>
        </p:txBody>
      </p:sp>
      <p:sp>
        <p:nvSpPr>
          <p:cNvPr id="133125" name="Text Box 27">
            <a:extLst>
              <a:ext uri="{FF2B5EF4-FFF2-40B4-BE49-F238E27FC236}">
                <a16:creationId xmlns:a16="http://schemas.microsoft.com/office/drawing/2014/main" id="{AF487EBD-1218-48F2-ACC8-63CA1E1D5457}"/>
              </a:ext>
            </a:extLst>
          </p:cNvPr>
          <p:cNvSpPr txBox="1">
            <a:spLocks noChangeArrowheads="1"/>
          </p:cNvSpPr>
          <p:nvPr/>
        </p:nvSpPr>
        <p:spPr bwMode="auto">
          <a:xfrm>
            <a:off x="184150" y="1916113"/>
            <a:ext cx="7570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a:t>Die Obhut über das Schießen durch Kinder und Jugendliche ist durch eine hierfür</a:t>
            </a:r>
          </a:p>
          <a:p>
            <a:pPr eaLnBrk="1" hangingPunct="1"/>
            <a:r>
              <a:rPr lang="de-DE" altLang="de-DE" sz="1600"/>
              <a:t>qualifizierte und auf der Schießstätte anwesende Aufsichtsperson auszuüben, die</a:t>
            </a:r>
          </a:p>
        </p:txBody>
      </p:sp>
      <p:sp>
        <p:nvSpPr>
          <p:cNvPr id="6" name="Text Box 28">
            <a:extLst>
              <a:ext uri="{FF2B5EF4-FFF2-40B4-BE49-F238E27FC236}">
                <a16:creationId xmlns:a16="http://schemas.microsoft.com/office/drawing/2014/main" id="{D988C517-01E9-4623-BD8E-6D086C867510}"/>
              </a:ext>
            </a:extLst>
          </p:cNvPr>
          <p:cNvSpPr txBox="1">
            <a:spLocks noChangeArrowheads="1"/>
          </p:cNvSpPr>
          <p:nvPr/>
        </p:nvSpPr>
        <p:spPr bwMode="auto">
          <a:xfrm>
            <a:off x="463550" y="3443288"/>
            <a:ext cx="424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i="1"/>
              <a:t>Als Qualifikations-Nachweise gelten :</a:t>
            </a:r>
          </a:p>
        </p:txBody>
      </p:sp>
      <p:grpSp>
        <p:nvGrpSpPr>
          <p:cNvPr id="8" name="Group 43">
            <a:extLst>
              <a:ext uri="{FF2B5EF4-FFF2-40B4-BE49-F238E27FC236}">
                <a16:creationId xmlns:a16="http://schemas.microsoft.com/office/drawing/2014/main" id="{4FE7A1A3-EB03-42CA-B931-72ADDE7E729E}"/>
              </a:ext>
            </a:extLst>
          </p:cNvPr>
          <p:cNvGrpSpPr>
            <a:grpSpLocks/>
          </p:cNvGrpSpPr>
          <p:nvPr/>
        </p:nvGrpSpPr>
        <p:grpSpPr bwMode="auto">
          <a:xfrm>
            <a:off x="539750" y="4205288"/>
            <a:ext cx="4405313" cy="341312"/>
            <a:chOff x="340" y="2478"/>
            <a:chExt cx="2775" cy="215"/>
          </a:xfrm>
        </p:grpSpPr>
        <p:sp>
          <p:nvSpPr>
            <p:cNvPr id="133146" name="AutoShape 29">
              <a:extLst>
                <a:ext uri="{FF2B5EF4-FFF2-40B4-BE49-F238E27FC236}">
                  <a16:creationId xmlns:a16="http://schemas.microsoft.com/office/drawing/2014/main" id="{4B780A4C-B556-45C7-9F1A-5B309AC9EE12}"/>
                </a:ext>
              </a:extLst>
            </p:cNvPr>
            <p:cNvSpPr>
              <a:spLocks noChangeArrowheads="1"/>
            </p:cNvSpPr>
            <p:nvPr/>
          </p:nvSpPr>
          <p:spPr bwMode="auto">
            <a:xfrm>
              <a:off x="340" y="2511"/>
              <a:ext cx="272" cy="182"/>
            </a:xfrm>
            <a:prstGeom prst="rightArrow">
              <a:avLst>
                <a:gd name="adj1" fmla="val 50000"/>
                <a:gd name="adj2" fmla="val 37363"/>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600"/>
            </a:p>
          </p:txBody>
        </p:sp>
        <p:sp>
          <p:nvSpPr>
            <p:cNvPr id="133147" name="Text Box 31">
              <a:extLst>
                <a:ext uri="{FF2B5EF4-FFF2-40B4-BE49-F238E27FC236}">
                  <a16:creationId xmlns:a16="http://schemas.microsoft.com/office/drawing/2014/main" id="{48055457-F8A0-4E24-B431-E90E46C16E33}"/>
                </a:ext>
              </a:extLst>
            </p:cNvPr>
            <p:cNvSpPr txBox="1">
              <a:spLocks noChangeArrowheads="1"/>
            </p:cNvSpPr>
            <p:nvPr/>
          </p:nvSpPr>
          <p:spPr bwMode="auto">
            <a:xfrm>
              <a:off x="703" y="2478"/>
              <a:ext cx="24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b="1" i="1">
                  <a:solidFill>
                    <a:srgbClr val="006600"/>
                  </a:solidFill>
                </a:rPr>
                <a:t>Vereins- (Vorstufenübungsleiter VÜL)</a:t>
              </a:r>
            </a:p>
          </p:txBody>
        </p:sp>
      </p:grpSp>
      <p:grpSp>
        <p:nvGrpSpPr>
          <p:cNvPr id="11" name="Group 46">
            <a:extLst>
              <a:ext uri="{FF2B5EF4-FFF2-40B4-BE49-F238E27FC236}">
                <a16:creationId xmlns:a16="http://schemas.microsoft.com/office/drawing/2014/main" id="{246FFFA9-90E8-46A3-8AD7-814CBC663C07}"/>
              </a:ext>
            </a:extLst>
          </p:cNvPr>
          <p:cNvGrpSpPr>
            <a:grpSpLocks/>
          </p:cNvGrpSpPr>
          <p:nvPr/>
        </p:nvGrpSpPr>
        <p:grpSpPr bwMode="auto">
          <a:xfrm>
            <a:off x="539750" y="5654675"/>
            <a:ext cx="8135938" cy="830263"/>
            <a:chOff x="340" y="3562"/>
            <a:chExt cx="5125" cy="523"/>
          </a:xfrm>
        </p:grpSpPr>
        <p:sp>
          <p:nvSpPr>
            <p:cNvPr id="133144" name="AutoShape 32">
              <a:extLst>
                <a:ext uri="{FF2B5EF4-FFF2-40B4-BE49-F238E27FC236}">
                  <a16:creationId xmlns:a16="http://schemas.microsoft.com/office/drawing/2014/main" id="{31AFD513-DB36-42CF-8FFF-77DAC2F77F05}"/>
                </a:ext>
              </a:extLst>
            </p:cNvPr>
            <p:cNvSpPr>
              <a:spLocks noChangeArrowheads="1"/>
            </p:cNvSpPr>
            <p:nvPr/>
          </p:nvSpPr>
          <p:spPr bwMode="auto">
            <a:xfrm>
              <a:off x="340" y="3595"/>
              <a:ext cx="272" cy="182"/>
            </a:xfrm>
            <a:prstGeom prst="rightArrow">
              <a:avLst>
                <a:gd name="adj1" fmla="val 50000"/>
                <a:gd name="adj2" fmla="val 37363"/>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600"/>
            </a:p>
          </p:txBody>
        </p:sp>
        <p:sp>
          <p:nvSpPr>
            <p:cNvPr id="133145" name="Text Box 33">
              <a:extLst>
                <a:ext uri="{FF2B5EF4-FFF2-40B4-BE49-F238E27FC236}">
                  <a16:creationId xmlns:a16="http://schemas.microsoft.com/office/drawing/2014/main" id="{810DF383-E45C-463E-B09F-9118ECA1F53E}"/>
                </a:ext>
              </a:extLst>
            </p:cNvPr>
            <p:cNvSpPr txBox="1">
              <a:spLocks noChangeArrowheads="1"/>
            </p:cNvSpPr>
            <p:nvPr/>
          </p:nvSpPr>
          <p:spPr bwMode="auto">
            <a:xfrm>
              <a:off x="703" y="3562"/>
              <a:ext cx="476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dirty="0"/>
                <a:t>Nachweise über eine gleichwertige Ausbildung zum  z.B. Lehrer, ADA Schein.</a:t>
              </a:r>
            </a:p>
            <a:p>
              <a:pPr eaLnBrk="1" hangingPunct="1"/>
              <a:r>
                <a:rPr lang="de-DE" altLang="de-DE" sz="1600" dirty="0"/>
                <a:t>Dieser Personenkreis kann zwar die Obhut, jedoch </a:t>
              </a:r>
              <a:r>
                <a:rPr lang="de-DE" altLang="de-DE" sz="1600" b="1" dirty="0">
                  <a:solidFill>
                    <a:srgbClr val="FF0000"/>
                  </a:solidFill>
                </a:rPr>
                <a:t>nicht die Schießaufsicht</a:t>
              </a:r>
              <a:r>
                <a:rPr lang="de-DE" altLang="de-DE" sz="1600" dirty="0"/>
                <a:t> und das Training übernehmen, da der </a:t>
              </a:r>
              <a:r>
                <a:rPr lang="de-DE" altLang="de-DE" sz="1600" b="1" dirty="0">
                  <a:solidFill>
                    <a:srgbClr val="FF0000"/>
                  </a:solidFill>
                </a:rPr>
                <a:t>Bezug zum Schießsport fehlt.</a:t>
              </a:r>
            </a:p>
          </p:txBody>
        </p:sp>
      </p:grpSp>
      <p:grpSp>
        <p:nvGrpSpPr>
          <p:cNvPr id="14" name="Group 42">
            <a:extLst>
              <a:ext uri="{FF2B5EF4-FFF2-40B4-BE49-F238E27FC236}">
                <a16:creationId xmlns:a16="http://schemas.microsoft.com/office/drawing/2014/main" id="{2D100FC9-D4AB-4B89-B867-1CE964DB6C18}"/>
              </a:ext>
            </a:extLst>
          </p:cNvPr>
          <p:cNvGrpSpPr>
            <a:grpSpLocks/>
          </p:cNvGrpSpPr>
          <p:nvPr/>
        </p:nvGrpSpPr>
        <p:grpSpPr bwMode="auto">
          <a:xfrm>
            <a:off x="539750" y="3767138"/>
            <a:ext cx="3313113" cy="341312"/>
            <a:chOff x="340" y="2218"/>
            <a:chExt cx="2087" cy="215"/>
          </a:xfrm>
        </p:grpSpPr>
        <p:sp>
          <p:nvSpPr>
            <p:cNvPr id="133142" name="AutoShape 34">
              <a:extLst>
                <a:ext uri="{FF2B5EF4-FFF2-40B4-BE49-F238E27FC236}">
                  <a16:creationId xmlns:a16="http://schemas.microsoft.com/office/drawing/2014/main" id="{048AF9FD-DE08-4AB3-A616-816A9038BBC1}"/>
                </a:ext>
              </a:extLst>
            </p:cNvPr>
            <p:cNvSpPr>
              <a:spLocks noChangeArrowheads="1"/>
            </p:cNvSpPr>
            <p:nvPr/>
          </p:nvSpPr>
          <p:spPr bwMode="auto">
            <a:xfrm>
              <a:off x="340" y="2251"/>
              <a:ext cx="272" cy="182"/>
            </a:xfrm>
            <a:prstGeom prst="rightArrow">
              <a:avLst>
                <a:gd name="adj1" fmla="val 50000"/>
                <a:gd name="adj2" fmla="val 37363"/>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600"/>
            </a:p>
          </p:txBody>
        </p:sp>
        <p:sp>
          <p:nvSpPr>
            <p:cNvPr id="133143" name="Text Box 35">
              <a:extLst>
                <a:ext uri="{FF2B5EF4-FFF2-40B4-BE49-F238E27FC236}">
                  <a16:creationId xmlns:a16="http://schemas.microsoft.com/office/drawing/2014/main" id="{232F41B1-9AB4-4054-9240-492FA3EAFD73}"/>
                </a:ext>
              </a:extLst>
            </p:cNvPr>
            <p:cNvSpPr txBox="1">
              <a:spLocks noChangeArrowheads="1"/>
            </p:cNvSpPr>
            <p:nvPr/>
          </p:nvSpPr>
          <p:spPr bwMode="auto">
            <a:xfrm>
              <a:off x="703" y="2218"/>
              <a:ext cx="17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b="1" i="1">
                  <a:solidFill>
                    <a:srgbClr val="006600"/>
                  </a:solidFill>
                </a:rPr>
                <a:t>Jugendassistenz-Ausweis</a:t>
              </a:r>
            </a:p>
          </p:txBody>
        </p:sp>
      </p:grpSp>
      <p:grpSp>
        <p:nvGrpSpPr>
          <p:cNvPr id="17" name="Group 44">
            <a:extLst>
              <a:ext uri="{FF2B5EF4-FFF2-40B4-BE49-F238E27FC236}">
                <a16:creationId xmlns:a16="http://schemas.microsoft.com/office/drawing/2014/main" id="{3D297505-EF1B-4F92-B10A-B15F06A70A37}"/>
              </a:ext>
            </a:extLst>
          </p:cNvPr>
          <p:cNvGrpSpPr>
            <a:grpSpLocks/>
          </p:cNvGrpSpPr>
          <p:nvPr/>
        </p:nvGrpSpPr>
        <p:grpSpPr bwMode="auto">
          <a:xfrm>
            <a:off x="539750" y="4619625"/>
            <a:ext cx="4183063" cy="341313"/>
            <a:chOff x="340" y="2745"/>
            <a:chExt cx="2635" cy="215"/>
          </a:xfrm>
        </p:grpSpPr>
        <p:sp>
          <p:nvSpPr>
            <p:cNvPr id="133140" name="AutoShape 36">
              <a:extLst>
                <a:ext uri="{FF2B5EF4-FFF2-40B4-BE49-F238E27FC236}">
                  <a16:creationId xmlns:a16="http://schemas.microsoft.com/office/drawing/2014/main" id="{5196F554-7FF7-4593-952A-1782D8F15DE9}"/>
                </a:ext>
              </a:extLst>
            </p:cNvPr>
            <p:cNvSpPr>
              <a:spLocks noChangeArrowheads="1"/>
            </p:cNvSpPr>
            <p:nvPr/>
          </p:nvSpPr>
          <p:spPr bwMode="auto">
            <a:xfrm>
              <a:off x="340" y="2778"/>
              <a:ext cx="272" cy="182"/>
            </a:xfrm>
            <a:prstGeom prst="rightArrow">
              <a:avLst>
                <a:gd name="adj1" fmla="val 50000"/>
                <a:gd name="adj2" fmla="val 37363"/>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600"/>
            </a:p>
          </p:txBody>
        </p:sp>
        <p:sp>
          <p:nvSpPr>
            <p:cNvPr id="133141" name="Text Box 37">
              <a:extLst>
                <a:ext uri="{FF2B5EF4-FFF2-40B4-BE49-F238E27FC236}">
                  <a16:creationId xmlns:a16="http://schemas.microsoft.com/office/drawing/2014/main" id="{BFE614CC-B568-451B-8BC9-32441AC479F8}"/>
                </a:ext>
              </a:extLst>
            </p:cNvPr>
            <p:cNvSpPr txBox="1">
              <a:spLocks noChangeArrowheads="1"/>
            </p:cNvSpPr>
            <p:nvPr/>
          </p:nvSpPr>
          <p:spPr bwMode="auto">
            <a:xfrm>
              <a:off x="703" y="2745"/>
              <a:ext cx="22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b="1" i="1">
                  <a:solidFill>
                    <a:srgbClr val="006600"/>
                  </a:solidFill>
                </a:rPr>
                <a:t>Übungsleiter „J“  (Jugend) - Lizenz</a:t>
              </a:r>
            </a:p>
          </p:txBody>
        </p:sp>
      </p:grpSp>
      <p:sp>
        <p:nvSpPr>
          <p:cNvPr id="20" name="Text Box 39">
            <a:extLst>
              <a:ext uri="{FF2B5EF4-FFF2-40B4-BE49-F238E27FC236}">
                <a16:creationId xmlns:a16="http://schemas.microsoft.com/office/drawing/2014/main" id="{9F19B026-D7FA-48CA-81ED-EBF77A31F7DC}"/>
              </a:ext>
            </a:extLst>
          </p:cNvPr>
          <p:cNvSpPr txBox="1">
            <a:spLocks noChangeArrowheads="1"/>
          </p:cNvSpPr>
          <p:nvPr/>
        </p:nvSpPr>
        <p:spPr bwMode="auto">
          <a:xfrm>
            <a:off x="1116013" y="5348288"/>
            <a:ext cx="2659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b="1" dirty="0">
                <a:solidFill>
                  <a:srgbClr val="CC0000"/>
                </a:solidFill>
              </a:rPr>
              <a:t>Weitere Qualifizierungen:</a:t>
            </a:r>
          </a:p>
        </p:txBody>
      </p:sp>
      <p:grpSp>
        <p:nvGrpSpPr>
          <p:cNvPr id="21" name="Group 45">
            <a:extLst>
              <a:ext uri="{FF2B5EF4-FFF2-40B4-BE49-F238E27FC236}">
                <a16:creationId xmlns:a16="http://schemas.microsoft.com/office/drawing/2014/main" id="{4868B6C6-7245-476E-98AB-F87A80F9EE05}"/>
              </a:ext>
            </a:extLst>
          </p:cNvPr>
          <p:cNvGrpSpPr>
            <a:grpSpLocks/>
          </p:cNvGrpSpPr>
          <p:nvPr/>
        </p:nvGrpSpPr>
        <p:grpSpPr bwMode="auto">
          <a:xfrm>
            <a:off x="539750" y="5043488"/>
            <a:ext cx="7373938" cy="341312"/>
            <a:chOff x="340" y="3018"/>
            <a:chExt cx="4645" cy="215"/>
          </a:xfrm>
        </p:grpSpPr>
        <p:sp>
          <p:nvSpPr>
            <p:cNvPr id="133138" name="AutoShape 38">
              <a:extLst>
                <a:ext uri="{FF2B5EF4-FFF2-40B4-BE49-F238E27FC236}">
                  <a16:creationId xmlns:a16="http://schemas.microsoft.com/office/drawing/2014/main" id="{4083900B-4B81-4750-AE00-B5A995D78DEB}"/>
                </a:ext>
              </a:extLst>
            </p:cNvPr>
            <p:cNvSpPr>
              <a:spLocks noChangeArrowheads="1"/>
            </p:cNvSpPr>
            <p:nvPr/>
          </p:nvSpPr>
          <p:spPr bwMode="auto">
            <a:xfrm>
              <a:off x="340" y="3051"/>
              <a:ext cx="272" cy="182"/>
            </a:xfrm>
            <a:prstGeom prst="rightArrow">
              <a:avLst>
                <a:gd name="adj1" fmla="val 50000"/>
                <a:gd name="adj2" fmla="val 37363"/>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600"/>
            </a:p>
          </p:txBody>
        </p:sp>
        <p:sp>
          <p:nvSpPr>
            <p:cNvPr id="133139" name="Text Box 40">
              <a:extLst>
                <a:ext uri="{FF2B5EF4-FFF2-40B4-BE49-F238E27FC236}">
                  <a16:creationId xmlns:a16="http://schemas.microsoft.com/office/drawing/2014/main" id="{4A3003DB-AB6B-4010-83EB-3931C1C32896}"/>
                </a:ext>
              </a:extLst>
            </p:cNvPr>
            <p:cNvSpPr txBox="1">
              <a:spLocks noChangeArrowheads="1"/>
            </p:cNvSpPr>
            <p:nvPr/>
          </p:nvSpPr>
          <p:spPr bwMode="auto">
            <a:xfrm>
              <a:off x="703" y="3018"/>
              <a:ext cx="428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b="1" i="1">
                  <a:solidFill>
                    <a:srgbClr val="006600"/>
                  </a:solidFill>
                </a:rPr>
                <a:t>Übungsleiter „F“-Lizenz (alt) oder Trainer C-Lizenz (neu) oder höher</a:t>
              </a:r>
            </a:p>
          </p:txBody>
        </p:sp>
      </p:grpSp>
      <p:sp>
        <p:nvSpPr>
          <p:cNvPr id="24" name="Rectangle 25">
            <a:extLst>
              <a:ext uri="{FF2B5EF4-FFF2-40B4-BE49-F238E27FC236}">
                <a16:creationId xmlns:a16="http://schemas.microsoft.com/office/drawing/2014/main" id="{C5B18CA1-369B-4751-A82A-21E6D184B139}"/>
              </a:ext>
            </a:extLst>
          </p:cNvPr>
          <p:cNvSpPr>
            <a:spLocks noChangeArrowheads="1"/>
          </p:cNvSpPr>
          <p:nvPr/>
        </p:nvSpPr>
        <p:spPr bwMode="auto">
          <a:xfrm>
            <a:off x="152400" y="2514600"/>
            <a:ext cx="7978775" cy="338138"/>
          </a:xfrm>
          <a:prstGeom prst="rect">
            <a:avLst/>
          </a:prstGeom>
          <a:noFill/>
          <a:ln>
            <a:noFill/>
          </a:ln>
          <a:effectLst>
            <a:prstShdw prst="shdw17" dist="17961" dir="2700000">
              <a:schemeClr val="accent1">
                <a:gamma/>
                <a:shade val="60000"/>
                <a:invGamma/>
              </a:schemeClr>
            </a:prstShdw>
          </a:effectLst>
        </p:spPr>
        <p:txBody>
          <a:bodyPr wrap="none">
            <a:spAutoFit/>
          </a:bodyPr>
          <a:lstStyle/>
          <a:p>
            <a:pPr>
              <a:spcBef>
                <a:spcPct val="50000"/>
              </a:spcBef>
              <a:defRPr/>
            </a:pPr>
            <a:r>
              <a:rPr lang="de-DE" altLang="de-DE" sz="1600">
                <a:latin typeface="Arial" charset="0"/>
              </a:rPr>
              <a:t>1. für die Schießausbildung der Kinder und Jugendlichen leitend verantwortlich ist und</a:t>
            </a:r>
          </a:p>
        </p:txBody>
      </p:sp>
      <p:sp>
        <p:nvSpPr>
          <p:cNvPr id="25" name="Rectangle 26">
            <a:extLst>
              <a:ext uri="{FF2B5EF4-FFF2-40B4-BE49-F238E27FC236}">
                <a16:creationId xmlns:a16="http://schemas.microsoft.com/office/drawing/2014/main" id="{0AA6B9E7-EB5B-4F49-915E-BD17849152C3}"/>
              </a:ext>
            </a:extLst>
          </p:cNvPr>
          <p:cNvSpPr>
            <a:spLocks noChangeArrowheads="1"/>
          </p:cNvSpPr>
          <p:nvPr/>
        </p:nvSpPr>
        <p:spPr bwMode="auto">
          <a:xfrm>
            <a:off x="152400" y="2863850"/>
            <a:ext cx="868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sz="1600"/>
              <a:t>2. berechtigt ist, jederzeit der Aufsicht beim Schützen Weisungen zu erteilen oder die Aufsicht beim Schützen selbst zu übernehmen.             </a:t>
            </a:r>
            <a:r>
              <a:rPr lang="de-DE" altLang="de-DE" sz="1600" b="1" i="1">
                <a:solidFill>
                  <a:schemeClr val="accent2"/>
                </a:solidFill>
              </a:rPr>
              <a:t>( § 10 Abs. 5 AWaffV )</a:t>
            </a:r>
          </a:p>
        </p:txBody>
      </p:sp>
      <p:sp>
        <p:nvSpPr>
          <p:cNvPr id="27" name="Rectangle 27">
            <a:extLst>
              <a:ext uri="{FF2B5EF4-FFF2-40B4-BE49-F238E27FC236}">
                <a16:creationId xmlns:a16="http://schemas.microsoft.com/office/drawing/2014/main" id="{B846D28B-6B5B-4677-BD76-79C68D8F8230}"/>
              </a:ext>
            </a:extLst>
          </p:cNvPr>
          <p:cNvSpPr>
            <a:spLocks noChangeArrowheads="1"/>
          </p:cNvSpPr>
          <p:nvPr/>
        </p:nvSpPr>
        <p:spPr bwMode="auto">
          <a:xfrm>
            <a:off x="5486400" y="3790950"/>
            <a:ext cx="3429000" cy="1077913"/>
          </a:xfrm>
          <a:prstGeom prst="rect">
            <a:avLst/>
          </a:prstGeom>
          <a:noFill/>
          <a:ln>
            <a:solidFill>
              <a:srgbClr val="002060"/>
            </a:solidFill>
          </a:ln>
          <a:effectLst>
            <a:prstShdw prst="shdw17" dist="17961" dir="2700000">
              <a:schemeClr val="accent1">
                <a:gamma/>
                <a:shade val="60000"/>
                <a:invGamma/>
              </a:schemeClr>
            </a:prstShdw>
          </a:effectLst>
        </p:spPr>
        <p:txBody>
          <a:bodyPr>
            <a:spAutoFit/>
          </a:bodyPr>
          <a:lstStyle/>
          <a:p>
            <a:pPr>
              <a:spcBef>
                <a:spcPct val="50000"/>
              </a:spcBef>
              <a:defRPr/>
            </a:pPr>
            <a:r>
              <a:rPr lang="de-DE" altLang="de-DE" sz="1600" dirty="0">
                <a:latin typeface="Arial" charset="0"/>
              </a:rPr>
              <a:t>Die Obhut können auch Sorgeberechtigte ausüben, die zur Aufsichtsführung berechtigt sind.      </a:t>
            </a:r>
            <a:r>
              <a:rPr lang="de-DE" altLang="de-DE" sz="1600" b="1" i="1" dirty="0">
                <a:solidFill>
                  <a:schemeClr val="accent2"/>
                </a:solidFill>
                <a:latin typeface="Arial" charset="0"/>
              </a:rPr>
              <a:t>( § 27 Abs. 3 WaffG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object 3">
            <a:extLst>
              <a:ext uri="{FF2B5EF4-FFF2-40B4-BE49-F238E27FC236}">
                <a16:creationId xmlns:a16="http://schemas.microsoft.com/office/drawing/2014/main" id="{0D068798-419E-48A9-9EAA-AD51A348555F}"/>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14DB99C6-7084-4215-8A09-EAE1C826FE19}"/>
              </a:ext>
            </a:extLst>
          </p:cNvPr>
          <p:cNvSpPr txBox="1"/>
          <p:nvPr/>
        </p:nvSpPr>
        <p:spPr>
          <a:xfrm>
            <a:off x="1209675" y="964545"/>
            <a:ext cx="4235450" cy="719749"/>
          </a:xfrm>
          <a:prstGeom prst="rect">
            <a:avLst/>
          </a:prstGeom>
        </p:spPr>
        <p:txBody>
          <a:bodyPr lIns="0" tIns="0" rIns="0" bIns="0">
            <a:spAutoFit/>
          </a:bodyPr>
          <a:lstStyle/>
          <a:p>
            <a:pPr>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a:spcBef>
                <a:spcPts val="23"/>
              </a:spcBef>
              <a:defRPr/>
            </a:pPr>
            <a:endParaRPr sz="1000" dirty="0">
              <a:latin typeface="Times New Roman"/>
              <a:cs typeface="Times New Roman"/>
            </a:endParaRPr>
          </a:p>
          <a:p>
            <a:pPr marL="17919">
              <a:defRPr/>
            </a:pPr>
            <a:r>
              <a:rPr sz="1539" b="1" spc="-47" dirty="0">
                <a:latin typeface="Arial"/>
                <a:cs typeface="Arial"/>
              </a:rPr>
              <a:t>A</a:t>
            </a:r>
            <a:r>
              <a:rPr sz="1539" b="1" dirty="0">
                <a:latin typeface="Arial"/>
                <a:cs typeface="Arial"/>
              </a:rPr>
              <a:t>ufg</a:t>
            </a:r>
            <a:r>
              <a:rPr sz="1539" b="1" spc="-4" dirty="0">
                <a:latin typeface="Arial"/>
                <a:cs typeface="Arial"/>
              </a:rPr>
              <a:t>a</a:t>
            </a:r>
            <a:r>
              <a:rPr sz="1539" b="1" dirty="0">
                <a:latin typeface="Arial"/>
                <a:cs typeface="Arial"/>
              </a:rPr>
              <a:t>b</a:t>
            </a:r>
            <a:r>
              <a:rPr sz="1539" b="1" spc="-4" dirty="0">
                <a:latin typeface="Arial"/>
                <a:cs typeface="Arial"/>
              </a:rPr>
              <a:t>e</a:t>
            </a:r>
            <a:r>
              <a:rPr sz="1539" b="1" dirty="0">
                <a:latin typeface="Arial"/>
                <a:cs typeface="Arial"/>
              </a:rPr>
              <a:t>n</a:t>
            </a:r>
            <a:r>
              <a:rPr sz="1539" b="1" spc="34"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56" dirty="0">
                <a:latin typeface="Arial"/>
                <a:cs typeface="Arial"/>
              </a:rPr>
              <a:t> </a:t>
            </a:r>
            <a:r>
              <a:rPr sz="1539" b="1" spc="-47" dirty="0">
                <a:latin typeface="Arial"/>
                <a:cs typeface="Arial"/>
              </a:rPr>
              <a:t>A</a:t>
            </a:r>
            <a:r>
              <a:rPr sz="1539" b="1" dirty="0">
                <a:latin typeface="Arial"/>
                <a:cs typeface="Arial"/>
              </a:rPr>
              <a:t>uf</a:t>
            </a: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ht</a:t>
            </a:r>
            <a:endParaRPr sz="1539" dirty="0">
              <a:latin typeface="Arial"/>
              <a:cs typeface="Arial"/>
            </a:endParaRPr>
          </a:p>
        </p:txBody>
      </p:sp>
      <p:sp>
        <p:nvSpPr>
          <p:cNvPr id="135172" name="object 9">
            <a:extLst>
              <a:ext uri="{FF2B5EF4-FFF2-40B4-BE49-F238E27FC236}">
                <a16:creationId xmlns:a16="http://schemas.microsoft.com/office/drawing/2014/main" id="{502402FF-DBD2-4950-877F-E5EEED4F6A22}"/>
              </a:ext>
            </a:extLst>
          </p:cNvPr>
          <p:cNvSpPr txBox="1">
            <a:spLocks noChangeArrowheads="1"/>
          </p:cNvSpPr>
          <p:nvPr/>
        </p:nvSpPr>
        <p:spPr bwMode="auto">
          <a:xfrm>
            <a:off x="1209675" y="1748678"/>
            <a:ext cx="7539878"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387350" indent="-8413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Die für die Aufsichtsführung wichtigsten Paragrafen 10 und 11 </a:t>
            </a:r>
            <a:r>
              <a:rPr lang="de-DE" altLang="de-DE" sz="1400" dirty="0" err="1">
                <a:cs typeface="Arial" panose="020B0604020202020204" pitchFamily="34" charset="0"/>
              </a:rPr>
              <a:t>AWaffV</a:t>
            </a:r>
            <a:r>
              <a:rPr lang="de-DE" altLang="de-DE" sz="1400" dirty="0">
                <a:cs typeface="Arial" panose="020B0604020202020204" pitchFamily="34" charset="0"/>
              </a:rPr>
              <a:t> nachfolgend im Gesetzestext:</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 10 </a:t>
            </a:r>
            <a:r>
              <a:rPr lang="de-DE" altLang="de-DE" sz="1400" b="1" dirty="0" err="1">
                <a:cs typeface="Arial" panose="020B0604020202020204" pitchFamily="34" charset="0"/>
              </a:rPr>
              <a:t>AWaffV</a:t>
            </a:r>
            <a:r>
              <a:rPr lang="de-DE" altLang="de-DE" sz="1400" b="1" dirty="0">
                <a:cs typeface="Arial" panose="020B0604020202020204" pitchFamily="34" charset="0"/>
              </a:rPr>
              <a:t> – Aufsichtspersonen</a:t>
            </a:r>
            <a:r>
              <a:rPr lang="de-DE" altLang="de-DE" sz="1400" dirty="0">
                <a:cs typeface="Arial" panose="020B0604020202020204" pitchFamily="34" charset="0"/>
              </a:rPr>
              <a:t>, </a:t>
            </a:r>
            <a:r>
              <a:rPr lang="de-DE" altLang="de-DE" sz="1400" dirty="0">
                <a:solidFill>
                  <a:srgbClr val="002060"/>
                </a:solidFill>
                <a:cs typeface="Arial" panose="020B0604020202020204" pitchFamily="34" charset="0"/>
              </a:rPr>
              <a:t>Obhut über das Schießen durch Kinder und Jugendliche</a:t>
            </a:r>
          </a:p>
          <a:p>
            <a:pPr>
              <a:spcBef>
                <a:spcPts val="13"/>
              </a:spcBef>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AutoNum type="arabicParenBoth"/>
            </a:pPr>
            <a:r>
              <a:rPr lang="de-DE" altLang="de-DE" sz="1400" dirty="0">
                <a:cs typeface="Arial" panose="020B0604020202020204" pitchFamily="34" charset="0"/>
              </a:rPr>
              <a:t>- </a:t>
            </a:r>
            <a:r>
              <a:rPr lang="de-DE" altLang="de-DE" sz="1400" b="1" dirty="0">
                <a:cs typeface="Arial" panose="020B0604020202020204" pitchFamily="34" charset="0"/>
              </a:rPr>
              <a:t>Der Inhaber </a:t>
            </a:r>
            <a:r>
              <a:rPr lang="de-DE" altLang="de-DE" sz="1400" dirty="0">
                <a:cs typeface="Arial" panose="020B0604020202020204" pitchFamily="34" charset="0"/>
              </a:rPr>
              <a:t>der Erlaubnis für die Schießstätte </a:t>
            </a:r>
            <a:r>
              <a:rPr lang="de-DE" altLang="de-DE" sz="1400" b="1" dirty="0">
                <a:cs typeface="Arial" panose="020B0604020202020204" pitchFamily="34" charset="0"/>
              </a:rPr>
              <a:t>hat </a:t>
            </a:r>
            <a:r>
              <a:rPr lang="de-DE" altLang="de-DE" sz="1400" dirty="0">
                <a:cs typeface="Arial" panose="020B0604020202020204" pitchFamily="34" charset="0"/>
              </a:rPr>
              <a:t>… </a:t>
            </a:r>
            <a:r>
              <a:rPr lang="de-DE" altLang="de-DE" sz="1400" b="1" dirty="0">
                <a:cs typeface="Arial" panose="020B0604020202020204" pitchFamily="34" charset="0"/>
              </a:rPr>
              <a:t>eine oder mehrere verantwortliche Aufsichtspersonen zu bestellen</a:t>
            </a:r>
            <a:r>
              <a:rPr lang="de-DE" altLang="de-DE" sz="1400" dirty="0">
                <a:cs typeface="Arial" panose="020B0604020202020204" pitchFamily="34" charset="0"/>
              </a:rPr>
              <a:t>, soweit er nicht selbst die Aufsicht wahrnimmt oder eine schießsportliche oder jagdliche Vereinigung oder ein Veranstalter im Sinne des § 22 durch eigene verantwortliche Aufsichtspersonen die Aufsicht übernimmt.</a:t>
            </a:r>
          </a:p>
          <a:p>
            <a:pPr>
              <a:spcBef>
                <a:spcPts val="13"/>
              </a:spcBef>
              <a:buFont typeface="Arial" panose="020B0604020202020204" pitchFamily="34" charset="0"/>
              <a:buAutoNum type="arabicParenBoth"/>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dirty="0">
                <a:cs typeface="Arial" panose="020B0604020202020204" pitchFamily="34" charset="0"/>
              </a:rPr>
              <a:t>Der Erlaubnisinhaber kann selbst die Aufsicht wahrnehmen, wenn er die </a:t>
            </a:r>
            <a:r>
              <a:rPr lang="de-DE" altLang="de-DE" sz="1400" b="1" dirty="0">
                <a:cs typeface="Arial" panose="020B0604020202020204" pitchFamily="34" charset="0"/>
              </a:rPr>
              <a:t>erforderliche Sachkunde </a:t>
            </a:r>
            <a:r>
              <a:rPr lang="de-DE" altLang="de-DE" sz="1400" dirty="0">
                <a:cs typeface="Arial" panose="020B0604020202020204" pitchFamily="34" charset="0"/>
              </a:rPr>
              <a:t>nachgewiesen hat und – sofern es die Obhut über das Schießen durch Kinder und Jugendliche betrifft – </a:t>
            </a:r>
            <a:r>
              <a:rPr lang="de-DE" altLang="de-DE" sz="1400" b="1" dirty="0">
                <a:cs typeface="Arial" panose="020B0604020202020204" pitchFamily="34" charset="0"/>
              </a:rPr>
              <a:t>die Eignung zur Kinder- und Jugendarbeit </a:t>
            </a:r>
            <a:r>
              <a:rPr lang="de-DE" altLang="de-DE" sz="1400" dirty="0">
                <a:cs typeface="Arial" panose="020B0604020202020204" pitchFamily="34" charset="0"/>
              </a:rPr>
              <a:t>besitzt.</a:t>
            </a:r>
          </a:p>
          <a:p>
            <a:pPr lvl="1">
              <a:spcBef>
                <a:spcPts val="13"/>
              </a:spcBef>
              <a:buFont typeface="Arial" panose="020B0604020202020204" pitchFamily="34" charset="0"/>
              <a:buChar char="-"/>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dirty="0">
                <a:cs typeface="Arial" panose="020B0604020202020204" pitchFamily="34" charset="0"/>
              </a:rPr>
              <a:t>Aufsichtspersonen müssen das </a:t>
            </a:r>
            <a:r>
              <a:rPr lang="de-DE" altLang="de-DE" sz="1400" b="1" dirty="0">
                <a:cs typeface="Arial" panose="020B0604020202020204" pitchFamily="34" charset="0"/>
              </a:rPr>
              <a:t>18. Lebensjahr vollendet </a:t>
            </a:r>
            <a:r>
              <a:rPr lang="de-DE" altLang="de-DE" sz="1400" dirty="0">
                <a:cs typeface="Arial" panose="020B0604020202020204" pitchFamily="34" charset="0"/>
              </a:rPr>
              <a:t>haben.</a:t>
            </a:r>
          </a:p>
          <a:p>
            <a:pPr lvl="1">
              <a:spcBef>
                <a:spcPts val="13"/>
              </a:spcBef>
              <a:buFont typeface="Arial" panose="020B0604020202020204" pitchFamily="34" charset="0"/>
              <a:buChar char="-"/>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b="1" dirty="0">
                <a:cs typeface="Arial" panose="020B0604020202020204" pitchFamily="34" charset="0"/>
              </a:rPr>
              <a:t>Der Schießbetrieb darf nicht aufgenommen oder fortgesetzt werden, solange keine ausreichende Anzahl von verantwortlichen Aufsichtspersonen die Aufsicht wahrnimmt</a:t>
            </a:r>
            <a:r>
              <a:rPr lang="de-DE" altLang="de-DE" sz="1400" dirty="0">
                <a:cs typeface="Arial" panose="020B0604020202020204" pitchFamily="34" charset="0"/>
              </a:rPr>
              <a:t>.</a:t>
            </a:r>
          </a:p>
          <a:p>
            <a:pPr lvl="1">
              <a:spcBef>
                <a:spcPts val="13"/>
              </a:spcBef>
              <a:buFont typeface="Arial" panose="020B0604020202020204" pitchFamily="34" charset="0"/>
              <a:buChar char="-"/>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dirty="0">
                <a:cs typeface="Arial" panose="020B0604020202020204" pitchFamily="34" charset="0"/>
              </a:rPr>
              <a:t>Die zuständige Behörde kann gegenüber dem Erlaubnisinhaber die Zahl der… erforderlichen Aufsichtspersonen festlegen.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object 3">
            <a:extLst>
              <a:ext uri="{FF2B5EF4-FFF2-40B4-BE49-F238E27FC236}">
                <a16:creationId xmlns:a16="http://schemas.microsoft.com/office/drawing/2014/main" id="{8E7A9B76-30F7-4D9F-BC91-E9D4004D5094}"/>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2E30ED47-2013-4F44-B049-65E12FAE437E}"/>
              </a:ext>
            </a:extLst>
          </p:cNvPr>
          <p:cNvSpPr txBox="1"/>
          <p:nvPr/>
        </p:nvSpPr>
        <p:spPr>
          <a:xfrm>
            <a:off x="1209675" y="1187450"/>
            <a:ext cx="4235450" cy="719749"/>
          </a:xfrm>
          <a:prstGeom prst="rect">
            <a:avLst/>
          </a:prstGeom>
        </p:spPr>
        <p:txBody>
          <a:bodyPr lIns="0" tIns="0" rIns="0" bIns="0">
            <a:spAutoFit/>
          </a:bodyPr>
          <a:lstStyle/>
          <a:p>
            <a:pPr>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a:spcBef>
                <a:spcPts val="23"/>
              </a:spcBef>
              <a:defRPr/>
            </a:pPr>
            <a:endParaRPr sz="1000" dirty="0">
              <a:latin typeface="Times New Roman"/>
              <a:cs typeface="Times New Roman"/>
            </a:endParaRPr>
          </a:p>
          <a:p>
            <a:pPr marL="17919">
              <a:defRPr/>
            </a:pPr>
            <a:r>
              <a:rPr sz="1539" b="1" spc="-47" dirty="0">
                <a:latin typeface="Arial"/>
                <a:cs typeface="Arial"/>
              </a:rPr>
              <a:t>A</a:t>
            </a:r>
            <a:r>
              <a:rPr sz="1539" b="1" dirty="0">
                <a:latin typeface="Arial"/>
                <a:cs typeface="Arial"/>
              </a:rPr>
              <a:t>ufg</a:t>
            </a:r>
            <a:r>
              <a:rPr sz="1539" b="1" spc="-4" dirty="0">
                <a:latin typeface="Arial"/>
                <a:cs typeface="Arial"/>
              </a:rPr>
              <a:t>a</a:t>
            </a:r>
            <a:r>
              <a:rPr sz="1539" b="1" dirty="0">
                <a:latin typeface="Arial"/>
                <a:cs typeface="Arial"/>
              </a:rPr>
              <a:t>b</a:t>
            </a:r>
            <a:r>
              <a:rPr sz="1539" b="1" spc="-4" dirty="0">
                <a:latin typeface="Arial"/>
                <a:cs typeface="Arial"/>
              </a:rPr>
              <a:t>e</a:t>
            </a:r>
            <a:r>
              <a:rPr sz="1539" b="1" dirty="0">
                <a:latin typeface="Arial"/>
                <a:cs typeface="Arial"/>
              </a:rPr>
              <a:t>n</a:t>
            </a:r>
            <a:r>
              <a:rPr sz="1539" b="1" spc="34"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56" dirty="0">
                <a:latin typeface="Arial"/>
                <a:cs typeface="Arial"/>
              </a:rPr>
              <a:t> </a:t>
            </a:r>
            <a:r>
              <a:rPr sz="1539" b="1" spc="-47" dirty="0">
                <a:latin typeface="Arial"/>
                <a:cs typeface="Arial"/>
              </a:rPr>
              <a:t>A</a:t>
            </a:r>
            <a:r>
              <a:rPr sz="1539" b="1" dirty="0">
                <a:latin typeface="Arial"/>
                <a:cs typeface="Arial"/>
              </a:rPr>
              <a:t>uf</a:t>
            </a: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ht</a:t>
            </a:r>
            <a:endParaRPr sz="1539" dirty="0">
              <a:latin typeface="Arial"/>
              <a:cs typeface="Arial"/>
            </a:endParaRPr>
          </a:p>
        </p:txBody>
      </p:sp>
      <p:sp>
        <p:nvSpPr>
          <p:cNvPr id="137220" name="object 9">
            <a:extLst>
              <a:ext uri="{FF2B5EF4-FFF2-40B4-BE49-F238E27FC236}">
                <a16:creationId xmlns:a16="http://schemas.microsoft.com/office/drawing/2014/main" id="{6AAF4B4B-514E-41EC-99D4-ECF330FC61C1}"/>
              </a:ext>
            </a:extLst>
          </p:cNvPr>
          <p:cNvSpPr txBox="1">
            <a:spLocks noChangeArrowheads="1"/>
          </p:cNvSpPr>
          <p:nvPr/>
        </p:nvSpPr>
        <p:spPr bwMode="auto">
          <a:xfrm>
            <a:off x="1209675" y="2017615"/>
            <a:ext cx="7575737"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379413" indent="-76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 10 </a:t>
            </a:r>
            <a:r>
              <a:rPr lang="de-DE" altLang="de-DE" sz="1400" b="1" dirty="0" err="1">
                <a:cs typeface="Arial" panose="020B0604020202020204" pitchFamily="34" charset="0"/>
              </a:rPr>
              <a:t>AWaffV</a:t>
            </a:r>
            <a:r>
              <a:rPr lang="de-DE" altLang="de-DE" sz="1400" b="1" dirty="0">
                <a:cs typeface="Arial" panose="020B0604020202020204" pitchFamily="34" charset="0"/>
              </a:rPr>
              <a:t> – Aufsichtspersonen</a:t>
            </a:r>
            <a:r>
              <a:rPr lang="de-DE" altLang="de-DE" sz="1400" dirty="0">
                <a:cs typeface="Arial" panose="020B0604020202020204" pitchFamily="34" charset="0"/>
              </a:rPr>
              <a:t>, </a:t>
            </a:r>
            <a:r>
              <a:rPr lang="de-DE" altLang="de-DE" sz="1400" dirty="0">
                <a:solidFill>
                  <a:srgbClr val="002060"/>
                </a:solidFill>
                <a:cs typeface="Arial" panose="020B0604020202020204" pitchFamily="34" charset="0"/>
              </a:rPr>
              <a:t>Obhut über das Schießen durch Kinder und Jugendliche</a:t>
            </a:r>
          </a:p>
          <a:p>
            <a:pPr>
              <a:spcBef>
                <a:spcPts val="13"/>
              </a:spcBef>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AutoNum type="arabicParenBoth" startAt="2"/>
            </a:pPr>
            <a:r>
              <a:rPr lang="de-DE" altLang="de-DE" sz="1400" dirty="0">
                <a:cs typeface="Arial" panose="020B0604020202020204" pitchFamily="34" charset="0"/>
              </a:rPr>
              <a:t>- Der Erlaubnisinhaber hat der zuständige Behörde die Personalien der verantwortlichen Aufsichtspersonen zwei Wochen vor der Übernahme der Aufsicht schriftlich anzuzeigen;</a:t>
            </a:r>
          </a:p>
          <a:p>
            <a:pPr>
              <a:spcBef>
                <a:spcPts val="13"/>
              </a:spcBef>
              <a:buFont typeface="Arial" panose="020B0604020202020204" pitchFamily="34" charset="0"/>
              <a:buAutoNum type="arabicParenBoth" startAt="2"/>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dirty="0">
                <a:cs typeface="Arial" panose="020B0604020202020204" pitchFamily="34" charset="0"/>
              </a:rPr>
              <a:t>beauftragt eine schießsportliche oder jagdliche Vereinigung die verantwortliche Aufsichtsperson, so obliegt diese Anzeige der Aufsichtsperson selbst.</a:t>
            </a:r>
          </a:p>
          <a:p>
            <a:pPr lvl="1">
              <a:spcBef>
                <a:spcPts val="13"/>
              </a:spcBef>
              <a:buFont typeface="Arial" panose="020B0604020202020204" pitchFamily="34" charset="0"/>
              <a:buChar char="-"/>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dirty="0">
                <a:cs typeface="Arial" panose="020B0604020202020204" pitchFamily="34" charset="0"/>
              </a:rPr>
              <a:t>Der Anzeige sind Nachweise beizufügen… (Sachkunde, Eignung zur Kinder-/Jugendarbeit)</a:t>
            </a:r>
          </a:p>
          <a:p>
            <a:pPr lvl="1">
              <a:spcBef>
                <a:spcPts val="13"/>
              </a:spcBef>
              <a:buFont typeface="Arial" panose="020B0604020202020204" pitchFamily="34" charset="0"/>
              <a:buChar char="-"/>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AutoNum type="arabicParenBoth" startAt="2"/>
            </a:pPr>
            <a:r>
              <a:rPr lang="de-DE" altLang="de-DE" sz="1400" dirty="0">
                <a:cs typeface="Arial" panose="020B0604020202020204" pitchFamily="34" charset="0"/>
              </a:rPr>
              <a:t>- Bei der Beauftragung der verantwortlichen Aufsichtsperson </a:t>
            </a:r>
            <a:r>
              <a:rPr lang="de-DE" altLang="de-DE" sz="1400" b="1" dirty="0">
                <a:cs typeface="Arial" panose="020B0604020202020204" pitchFamily="34" charset="0"/>
              </a:rPr>
              <a:t>durch einen schießsportlichen Verein eines anerkannten Schießsportverbandes genügt </a:t>
            </a:r>
            <a:r>
              <a:rPr lang="de-DE" altLang="de-DE" sz="1400" dirty="0">
                <a:cs typeface="Arial" panose="020B0604020202020204" pitchFamily="34" charset="0"/>
              </a:rPr>
              <a:t>an Stelle der Anzeige nach Absatz 2 Satz 1 </a:t>
            </a:r>
            <a:r>
              <a:rPr lang="de-DE" altLang="de-DE" sz="1400" b="1" dirty="0">
                <a:cs typeface="Arial" panose="020B0604020202020204" pitchFamily="34" charset="0"/>
              </a:rPr>
              <a:t>eine Registrierung der Aufsichtsperson bei dem Verein.</a:t>
            </a:r>
            <a:endParaRPr lang="de-DE" altLang="de-DE" sz="1400" dirty="0">
              <a:cs typeface="Arial" panose="020B0604020202020204" pitchFamily="34" charset="0"/>
            </a:endParaRPr>
          </a:p>
          <a:p>
            <a:pPr>
              <a:spcBef>
                <a:spcPts val="13"/>
              </a:spcBef>
              <a:buFont typeface="Arial" panose="020B0604020202020204" pitchFamily="34" charset="0"/>
              <a:buAutoNum type="arabicParenBoth" startAt="2"/>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b="1" dirty="0">
                <a:cs typeface="Arial" panose="020B0604020202020204" pitchFamily="34" charset="0"/>
              </a:rPr>
              <a:t>Dieser hat bei der Registrierung das Vorliegen der Voraussetzungen der erforderlichen Sachkunde und… auch der Eignung zur Kinder- und Jugendarbeit zu überprüfen und zu vermerken.</a:t>
            </a:r>
            <a:endParaRPr lang="de-DE" altLang="de-DE" sz="1400" dirty="0">
              <a:cs typeface="Arial" panose="020B0604020202020204" pitchFamily="34" charset="0"/>
            </a:endParaRPr>
          </a:p>
          <a:p>
            <a:pPr lvl="1">
              <a:spcBef>
                <a:spcPts val="13"/>
              </a:spcBef>
              <a:buFont typeface="Arial" panose="020B0604020202020204" pitchFamily="34" charset="0"/>
              <a:buChar char="-"/>
            </a:pPr>
            <a:endParaRPr lang="de-DE" altLang="de-DE"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de-DE" altLang="de-DE" sz="1400" b="1" dirty="0">
                <a:cs typeface="Arial" panose="020B0604020202020204" pitchFamily="34" charset="0"/>
              </a:rPr>
              <a:t>Der Aufsichtsperson ist durch den Verein hierüber ein Nachweisdokument auszustellen</a:t>
            </a:r>
            <a:r>
              <a:rPr lang="de-DE" altLang="de-DE" sz="1400" dirty="0">
                <a:cs typeface="Arial" panose="020B0604020202020204" pitchFamily="34" charset="0"/>
              </a:rPr>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object 3">
            <a:extLst>
              <a:ext uri="{FF2B5EF4-FFF2-40B4-BE49-F238E27FC236}">
                <a16:creationId xmlns:a16="http://schemas.microsoft.com/office/drawing/2014/main" id="{84968AF2-B7A8-4755-9D54-132B1A6B6EB4}"/>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48ED8C8E-1A51-4830-938E-06319CCB5769}"/>
              </a:ext>
            </a:extLst>
          </p:cNvPr>
          <p:cNvSpPr txBox="1"/>
          <p:nvPr/>
        </p:nvSpPr>
        <p:spPr>
          <a:xfrm>
            <a:off x="1209675" y="1163638"/>
            <a:ext cx="4235450" cy="719749"/>
          </a:xfrm>
          <a:prstGeom prst="rect">
            <a:avLst/>
          </a:prstGeom>
        </p:spPr>
        <p:txBody>
          <a:bodyPr lIns="0" tIns="0" rIns="0" bIns="0">
            <a:spAutoFit/>
          </a:bodyPr>
          <a:lstStyle/>
          <a:p>
            <a:pPr>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a:spcBef>
                <a:spcPts val="23"/>
              </a:spcBef>
              <a:defRPr/>
            </a:pPr>
            <a:endParaRPr sz="1000" dirty="0">
              <a:latin typeface="Times New Roman"/>
              <a:cs typeface="Times New Roman"/>
            </a:endParaRPr>
          </a:p>
          <a:p>
            <a:pPr marL="17919">
              <a:defRPr/>
            </a:pPr>
            <a:r>
              <a:rPr sz="1539" b="1" spc="-47" dirty="0">
                <a:latin typeface="Arial"/>
                <a:cs typeface="Arial"/>
              </a:rPr>
              <a:t>A</a:t>
            </a:r>
            <a:r>
              <a:rPr sz="1539" b="1" dirty="0">
                <a:latin typeface="Arial"/>
                <a:cs typeface="Arial"/>
              </a:rPr>
              <a:t>ufg</a:t>
            </a:r>
            <a:r>
              <a:rPr sz="1539" b="1" spc="-4" dirty="0">
                <a:latin typeface="Arial"/>
                <a:cs typeface="Arial"/>
              </a:rPr>
              <a:t>a</a:t>
            </a:r>
            <a:r>
              <a:rPr sz="1539" b="1" dirty="0">
                <a:latin typeface="Arial"/>
                <a:cs typeface="Arial"/>
              </a:rPr>
              <a:t>b</a:t>
            </a:r>
            <a:r>
              <a:rPr sz="1539" b="1" spc="-4" dirty="0">
                <a:latin typeface="Arial"/>
                <a:cs typeface="Arial"/>
              </a:rPr>
              <a:t>e</a:t>
            </a:r>
            <a:r>
              <a:rPr sz="1539" b="1" dirty="0">
                <a:latin typeface="Arial"/>
                <a:cs typeface="Arial"/>
              </a:rPr>
              <a:t>n</a:t>
            </a:r>
            <a:r>
              <a:rPr sz="1539" b="1" spc="34"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56" dirty="0">
                <a:latin typeface="Arial"/>
                <a:cs typeface="Arial"/>
              </a:rPr>
              <a:t> </a:t>
            </a:r>
            <a:r>
              <a:rPr sz="1539" b="1" spc="-47" dirty="0">
                <a:latin typeface="Arial"/>
                <a:cs typeface="Arial"/>
              </a:rPr>
              <a:t>A</a:t>
            </a:r>
            <a:r>
              <a:rPr sz="1539" b="1" dirty="0">
                <a:latin typeface="Arial"/>
                <a:cs typeface="Arial"/>
              </a:rPr>
              <a:t>uf</a:t>
            </a: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ht</a:t>
            </a:r>
            <a:endParaRPr sz="1539" dirty="0">
              <a:latin typeface="Arial"/>
              <a:cs typeface="Arial"/>
            </a:endParaRPr>
          </a:p>
        </p:txBody>
      </p:sp>
      <p:sp>
        <p:nvSpPr>
          <p:cNvPr id="139268" name="object 9">
            <a:extLst>
              <a:ext uri="{FF2B5EF4-FFF2-40B4-BE49-F238E27FC236}">
                <a16:creationId xmlns:a16="http://schemas.microsoft.com/office/drawing/2014/main" id="{3635B888-964A-41A7-89D4-FCA030F3DE84}"/>
              </a:ext>
            </a:extLst>
          </p:cNvPr>
          <p:cNvSpPr txBox="1">
            <a:spLocks noChangeArrowheads="1"/>
          </p:cNvSpPr>
          <p:nvPr/>
        </p:nvSpPr>
        <p:spPr bwMode="auto">
          <a:xfrm>
            <a:off x="1209675" y="2017610"/>
            <a:ext cx="67976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 10 </a:t>
            </a:r>
            <a:r>
              <a:rPr lang="de-DE" altLang="de-DE" sz="1400" b="1" dirty="0" err="1">
                <a:cs typeface="Arial" panose="020B0604020202020204" pitchFamily="34" charset="0"/>
              </a:rPr>
              <a:t>AWaffV</a:t>
            </a:r>
            <a:r>
              <a:rPr lang="de-DE" altLang="de-DE" sz="1400" b="1" dirty="0">
                <a:cs typeface="Arial" panose="020B0604020202020204" pitchFamily="34" charset="0"/>
              </a:rPr>
              <a:t> – Aufsichtspersonen</a:t>
            </a:r>
            <a:r>
              <a:rPr lang="de-DE" altLang="de-DE" sz="1400" dirty="0">
                <a:cs typeface="Arial" panose="020B0604020202020204" pitchFamily="34" charset="0"/>
              </a:rPr>
              <a:t>, </a:t>
            </a:r>
            <a:r>
              <a:rPr lang="de-DE" altLang="de-DE" sz="1400" dirty="0">
                <a:solidFill>
                  <a:srgbClr val="002060"/>
                </a:solidFill>
                <a:cs typeface="Arial" panose="020B0604020202020204" pitchFamily="34" charset="0"/>
              </a:rPr>
              <a:t>Obhut über das Schießen durch Kinder und Jugendliche</a:t>
            </a:r>
          </a:p>
          <a:p>
            <a:pPr>
              <a:spcBef>
                <a:spcPts val="13"/>
              </a:spcBef>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de-DE" altLang="de-DE" sz="1400" b="1" dirty="0">
                <a:cs typeface="Arial" panose="020B0604020202020204" pitchFamily="34" charset="0"/>
              </a:rPr>
              <a:t>Die Aufsichtsperson hat dieses Dokument </a:t>
            </a:r>
            <a:r>
              <a:rPr lang="de-DE" altLang="de-DE" sz="1400" dirty="0">
                <a:cs typeface="Arial" panose="020B0604020202020204" pitchFamily="34" charset="0"/>
              </a:rPr>
              <a:t>während der Wahrnehmung der Aufsicht</a:t>
            </a:r>
          </a:p>
          <a:p>
            <a:pPr algn="ctr"/>
            <a:r>
              <a:rPr lang="de-DE" altLang="de-DE" sz="1400" b="1" dirty="0">
                <a:cs typeface="Arial" panose="020B0604020202020204" pitchFamily="34" charset="0"/>
              </a:rPr>
              <a:t>mitzuführen </a:t>
            </a:r>
            <a:r>
              <a:rPr lang="de-DE" altLang="de-DE" sz="1400" dirty="0">
                <a:cs typeface="Arial" panose="020B0604020202020204" pitchFamily="34" charset="0"/>
              </a:rPr>
              <a:t>und zur Kontrolle Befugten auf Verlangen zur Prüfung auszuhändigen.</a:t>
            </a:r>
          </a:p>
          <a:p>
            <a:pPr>
              <a:spcBef>
                <a:spcPts val="13"/>
              </a:spcBef>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de-DE" altLang="de-DE" sz="1400" b="1" dirty="0">
                <a:cs typeface="Arial" panose="020B0604020202020204" pitchFamily="34" charset="0"/>
              </a:rPr>
              <a:t>Für eine Überprüfung </a:t>
            </a:r>
            <a:r>
              <a:rPr lang="de-DE" altLang="de-DE" sz="1400" dirty="0">
                <a:cs typeface="Arial" panose="020B0604020202020204" pitchFamily="34" charset="0"/>
              </a:rPr>
              <a:t>nach Satz 4 </a:t>
            </a:r>
            <a:r>
              <a:rPr lang="de-DE" altLang="de-DE" sz="1400" b="1" dirty="0">
                <a:cs typeface="Arial" panose="020B0604020202020204" pitchFamily="34" charset="0"/>
              </a:rPr>
              <a:t>hat der Verein </a:t>
            </a:r>
            <a:r>
              <a:rPr lang="de-DE" altLang="de-DE" sz="1400" dirty="0">
                <a:cs typeface="Arial" panose="020B0604020202020204" pitchFamily="34" charset="0"/>
              </a:rPr>
              <a:t>auf Verlangen </a:t>
            </a:r>
            <a:r>
              <a:rPr lang="de-DE" altLang="de-DE" sz="1400" b="1" dirty="0">
                <a:cs typeface="Arial" panose="020B0604020202020204" pitchFamily="34" charset="0"/>
              </a:rPr>
              <a:t>Einblick </a:t>
            </a:r>
            <a:r>
              <a:rPr lang="de-DE" altLang="de-DE" sz="1400" dirty="0">
                <a:cs typeface="Arial" panose="020B0604020202020204" pitchFamily="34" charset="0"/>
              </a:rPr>
              <a:t>in die Registrierung der Aufsichtsperson </a:t>
            </a:r>
            <a:r>
              <a:rPr lang="de-DE" altLang="de-DE" sz="1400" b="1" dirty="0">
                <a:cs typeface="Arial" panose="020B0604020202020204" pitchFamily="34" charset="0"/>
              </a:rPr>
              <a:t>zu gewähren</a:t>
            </a:r>
            <a:r>
              <a:rPr lang="de-DE" altLang="de-DE" sz="1400" dirty="0">
                <a:cs typeface="Arial" panose="020B0604020202020204" pitchFamily="34" charset="0"/>
              </a:rPr>
              <a:t>.</a:t>
            </a:r>
          </a:p>
          <a:p>
            <a:pPr>
              <a:spcBef>
                <a:spcPts val="13"/>
              </a:spcBef>
              <a:buFont typeface="Arial" panose="020B0604020202020204" pitchFamily="34" charset="0"/>
              <a:buChar char="-"/>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de-DE" altLang="de-DE" sz="1400" dirty="0">
                <a:cs typeface="Arial" panose="020B0604020202020204" pitchFamily="34" charset="0"/>
              </a:rPr>
              <a:t>Die Sätze 1 bis 5 gelten entsprechend bei der von einer </a:t>
            </a:r>
            <a:r>
              <a:rPr lang="de-DE" altLang="de-DE" sz="1400" b="1" dirty="0">
                <a:cs typeface="Arial" panose="020B0604020202020204" pitchFamily="34" charset="0"/>
              </a:rPr>
              <a:t>jagdlichen Vereinigung </a:t>
            </a:r>
            <a:r>
              <a:rPr lang="de-DE" altLang="de-DE" sz="1400" dirty="0">
                <a:cs typeface="Arial" panose="020B0604020202020204" pitchFamily="34" charset="0"/>
              </a:rPr>
              <a:t>beauftragten verantwortlichen Aufsichtsperson mit der Maßgabe, dass </a:t>
            </a:r>
            <a:r>
              <a:rPr lang="de-DE" altLang="de-DE" sz="1400" b="1" dirty="0">
                <a:cs typeface="Arial" panose="020B0604020202020204" pitchFamily="34" charset="0"/>
              </a:rPr>
              <a:t>während der Ausübung der Aufsicht ein gültiger Jagdschein </a:t>
            </a:r>
            <a:r>
              <a:rPr lang="de-DE" altLang="de-DE" sz="1400" dirty="0">
                <a:cs typeface="Arial" panose="020B0604020202020204" pitchFamily="34" charset="0"/>
              </a:rPr>
              <a:t>nach §15 Abs. 1 Satz 1 des Bundesjagdgesetzes </a:t>
            </a:r>
            <a:r>
              <a:rPr lang="de-DE" altLang="de-DE" sz="1400" b="1" dirty="0">
                <a:cs typeface="Arial" panose="020B0604020202020204" pitchFamily="34" charset="0"/>
              </a:rPr>
              <a:t>mitzuführen ist</a:t>
            </a:r>
            <a:r>
              <a:rPr lang="de-DE" altLang="de-DE" sz="1400" dirty="0">
                <a:cs typeface="Arial" panose="020B0604020202020204" pitchFamily="34" charset="0"/>
              </a:rPr>
              <a:t>.</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a:t>
            </a:r>
            <a:r>
              <a:rPr lang="de-DE" altLang="de-DE" sz="1400" b="1" dirty="0">
                <a:cs typeface="Arial" panose="020B0604020202020204" pitchFamily="34" charset="0"/>
              </a:rPr>
              <a:t>4</a:t>
            </a:r>
            <a:r>
              <a:rPr lang="de-DE" altLang="de-DE" sz="1400" dirty="0">
                <a:cs typeface="Arial" panose="020B0604020202020204" pitchFamily="34" charset="0"/>
              </a:rPr>
              <a:t>)  - Ergeben sich Anhaltspunkte für die begründete Annahme, dass die verantwortliche Aufsichtsperson die erforderliche Zuverlässigkeit, persönliche Eignung oder Sachkunde oder, sofern es die Obhut über das Schießen durch Kinder und Jugendliche betrifft, die Eignung zur Kinder- und Jugendarbeit nicht besitzt, so hat die zuständige Behörde dem Erlaubnisinhaber gegenüber die Ausübung  der Aufsicht durch die Aufsichtsperson zu untersagen.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object 3">
            <a:extLst>
              <a:ext uri="{FF2B5EF4-FFF2-40B4-BE49-F238E27FC236}">
                <a16:creationId xmlns:a16="http://schemas.microsoft.com/office/drawing/2014/main" id="{BACA3CF4-DAAF-4ED6-9FA5-2F8B36273022}"/>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A963333B-C05A-45E0-87EB-8B237F4FBBF0}"/>
              </a:ext>
            </a:extLst>
          </p:cNvPr>
          <p:cNvSpPr txBox="1"/>
          <p:nvPr/>
        </p:nvSpPr>
        <p:spPr>
          <a:xfrm>
            <a:off x="1209675" y="1187450"/>
            <a:ext cx="4235450" cy="874713"/>
          </a:xfrm>
          <a:prstGeom prst="rect">
            <a:avLst/>
          </a:prstGeom>
        </p:spPr>
        <p:txBody>
          <a:bodyPr lIns="0" tIns="0" rIns="0" bIns="0">
            <a:spAutoFit/>
          </a:bodyPr>
          <a:lstStyle/>
          <a:p>
            <a:pPr>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a:spcBef>
                <a:spcPts val="23"/>
              </a:spcBef>
              <a:defRPr/>
            </a:pPr>
            <a:endParaRPr sz="2000" dirty="0">
              <a:latin typeface="Times New Roman"/>
              <a:cs typeface="Times New Roman"/>
            </a:endParaRPr>
          </a:p>
          <a:p>
            <a:pPr marL="17919">
              <a:defRPr/>
            </a:pPr>
            <a:r>
              <a:rPr sz="1539" b="1" spc="-47" dirty="0">
                <a:latin typeface="Arial"/>
                <a:cs typeface="Arial"/>
              </a:rPr>
              <a:t>A</a:t>
            </a:r>
            <a:r>
              <a:rPr sz="1539" b="1" dirty="0">
                <a:latin typeface="Arial"/>
                <a:cs typeface="Arial"/>
              </a:rPr>
              <a:t>ufg</a:t>
            </a:r>
            <a:r>
              <a:rPr sz="1539" b="1" spc="-4" dirty="0">
                <a:latin typeface="Arial"/>
                <a:cs typeface="Arial"/>
              </a:rPr>
              <a:t>a</a:t>
            </a:r>
            <a:r>
              <a:rPr sz="1539" b="1" dirty="0">
                <a:latin typeface="Arial"/>
                <a:cs typeface="Arial"/>
              </a:rPr>
              <a:t>b</a:t>
            </a:r>
            <a:r>
              <a:rPr sz="1539" b="1" spc="-4" dirty="0">
                <a:latin typeface="Arial"/>
                <a:cs typeface="Arial"/>
              </a:rPr>
              <a:t>e</a:t>
            </a:r>
            <a:r>
              <a:rPr sz="1539" b="1" dirty="0">
                <a:latin typeface="Arial"/>
                <a:cs typeface="Arial"/>
              </a:rPr>
              <a:t>n</a:t>
            </a:r>
            <a:r>
              <a:rPr sz="1539" b="1" spc="34"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56" dirty="0">
                <a:latin typeface="Arial"/>
                <a:cs typeface="Arial"/>
              </a:rPr>
              <a:t> </a:t>
            </a:r>
            <a:r>
              <a:rPr sz="1539" b="1" spc="-47" dirty="0">
                <a:latin typeface="Arial"/>
                <a:cs typeface="Arial"/>
              </a:rPr>
              <a:t>A</a:t>
            </a:r>
            <a:r>
              <a:rPr sz="1539" b="1" dirty="0">
                <a:latin typeface="Arial"/>
                <a:cs typeface="Arial"/>
              </a:rPr>
              <a:t>uf</a:t>
            </a: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ht</a:t>
            </a:r>
            <a:endParaRPr sz="1539" dirty="0">
              <a:latin typeface="Arial"/>
              <a:cs typeface="Arial"/>
            </a:endParaRPr>
          </a:p>
        </p:txBody>
      </p:sp>
      <p:sp>
        <p:nvSpPr>
          <p:cNvPr id="141316" name="object 9">
            <a:extLst>
              <a:ext uri="{FF2B5EF4-FFF2-40B4-BE49-F238E27FC236}">
                <a16:creationId xmlns:a16="http://schemas.microsoft.com/office/drawing/2014/main" id="{DE020112-DD7C-4FC2-B7E9-6C0B3F036448}"/>
              </a:ext>
            </a:extLst>
          </p:cNvPr>
          <p:cNvSpPr txBox="1">
            <a:spLocks noChangeArrowheads="1"/>
          </p:cNvSpPr>
          <p:nvPr/>
        </p:nvSpPr>
        <p:spPr bwMode="auto">
          <a:xfrm>
            <a:off x="1209675" y="2295525"/>
            <a:ext cx="6748463"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 11 </a:t>
            </a:r>
            <a:r>
              <a:rPr lang="de-DE" altLang="de-DE" sz="1400" b="1" dirty="0" err="1">
                <a:cs typeface="Arial" panose="020B0604020202020204" pitchFamily="34" charset="0"/>
              </a:rPr>
              <a:t>AWaffV</a:t>
            </a:r>
            <a:r>
              <a:rPr lang="de-DE" altLang="de-DE" sz="1400" b="1" dirty="0">
                <a:cs typeface="Arial" panose="020B0604020202020204" pitchFamily="34" charset="0"/>
              </a:rPr>
              <a:t> – Aufsicht</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AutoNum type="arabicParenBoth"/>
            </a:pPr>
            <a:r>
              <a:rPr lang="de-DE" altLang="de-DE" sz="1400" dirty="0">
                <a:cs typeface="Arial" panose="020B0604020202020204" pitchFamily="34" charset="0"/>
              </a:rPr>
              <a:t>Die </a:t>
            </a:r>
            <a:r>
              <a:rPr lang="de-DE" altLang="de-DE" sz="1400" b="1" dirty="0">
                <a:cs typeface="Arial" panose="020B0604020202020204" pitchFamily="34" charset="0"/>
              </a:rPr>
              <a:t>verantwortlichen Aufsichtspersonen </a:t>
            </a:r>
            <a:r>
              <a:rPr lang="de-DE" altLang="de-DE" sz="1400" dirty="0">
                <a:cs typeface="Arial" panose="020B0604020202020204" pitchFamily="34" charset="0"/>
              </a:rPr>
              <a:t>haben das Schießen in der Schießstätte </a:t>
            </a:r>
            <a:r>
              <a:rPr lang="de-DE" altLang="de-DE" sz="1400" b="1" dirty="0">
                <a:cs typeface="Arial" panose="020B0604020202020204" pitchFamily="34" charset="0"/>
              </a:rPr>
              <a:t>ständig zu beaufsichtigen</a:t>
            </a:r>
            <a:r>
              <a:rPr lang="de-DE" altLang="de-DE" sz="1400" dirty="0">
                <a:cs typeface="Arial" panose="020B0604020202020204" pitchFamily="34" charset="0"/>
              </a:rPr>
              <a:t>, insbesondere </a:t>
            </a:r>
            <a:r>
              <a:rPr lang="de-DE" altLang="de-DE" sz="1400" b="1" dirty="0">
                <a:cs typeface="Arial" panose="020B0604020202020204" pitchFamily="34" charset="0"/>
              </a:rPr>
              <a:t>dafür zu sorgen, dass die in der Schießstätte Anwesenden durch ihr Verhalten keine vermeidbaren Gefahren verursachen</a:t>
            </a:r>
            <a:r>
              <a:rPr lang="de-DE" altLang="de-DE" sz="1400" dirty="0">
                <a:cs typeface="Arial" panose="020B0604020202020204" pitchFamily="34" charset="0"/>
              </a:rPr>
              <a:t>, und zu beachten, dass die Bestimmungen des § 27 Abs. 3 oder 6 des Waffengesetzes eingehalten werden. Sie haben, wenn dies zur Verhütung oder Beseitigung von Gefahren erforderlich ist, das Schießen oder den Aufenthalt in der Schießstätte zu untersagen.</a:t>
            </a:r>
          </a:p>
          <a:p>
            <a:pPr>
              <a:spcBef>
                <a:spcPts val="13"/>
              </a:spcBef>
              <a:buFont typeface="Arial" panose="020B0604020202020204" pitchFamily="34" charset="0"/>
              <a:buAutoNum type="arabicParenBoth"/>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AutoNum type="arabicParenBoth"/>
            </a:pPr>
            <a:r>
              <a:rPr lang="de-DE" altLang="de-DE" sz="1400" b="1" dirty="0">
                <a:cs typeface="Arial" panose="020B0604020202020204" pitchFamily="34" charset="0"/>
              </a:rPr>
              <a:t>Die Benutzer </a:t>
            </a:r>
            <a:r>
              <a:rPr lang="de-DE" altLang="de-DE" sz="1400" dirty="0">
                <a:cs typeface="Arial" panose="020B0604020202020204" pitchFamily="34" charset="0"/>
              </a:rPr>
              <a:t>der Schießstätten </a:t>
            </a:r>
            <a:r>
              <a:rPr lang="de-DE" altLang="de-DE" sz="1400" b="1" dirty="0">
                <a:cs typeface="Arial" panose="020B0604020202020204" pitchFamily="34" charset="0"/>
              </a:rPr>
              <a:t>haben die Anordnungen </a:t>
            </a:r>
            <a:r>
              <a:rPr lang="de-DE" altLang="de-DE" sz="1400" dirty="0">
                <a:cs typeface="Arial" panose="020B0604020202020204" pitchFamily="34" charset="0"/>
              </a:rPr>
              <a:t>der verantwortlichen Aufsichtsperson nach Absatz </a:t>
            </a:r>
            <a:r>
              <a:rPr lang="de-DE" altLang="de-DE" sz="1400" b="1" dirty="0">
                <a:cs typeface="Arial" panose="020B0604020202020204" pitchFamily="34" charset="0"/>
              </a:rPr>
              <a:t>1 zu befolgen</a:t>
            </a:r>
            <a:r>
              <a:rPr lang="de-DE" altLang="de-DE" sz="1400" dirty="0">
                <a:cs typeface="Arial" panose="020B0604020202020204" pitchFamily="34" charset="0"/>
              </a:rPr>
              <a:t>.</a:t>
            </a:r>
          </a:p>
          <a:p>
            <a:pPr>
              <a:spcBef>
                <a:spcPts val="13"/>
              </a:spcBef>
              <a:buFont typeface="Arial" panose="020B0604020202020204" pitchFamily="34" charset="0"/>
              <a:buAutoNum type="arabicParenBoth"/>
            </a:pPr>
            <a:endParaRPr lang="de-DE" altLang="de-DE" sz="1400" dirty="0">
              <a:latin typeface="Times New Roman" panose="02020603050405020304" pitchFamily="18" charset="0"/>
              <a:cs typeface="Times New Roman" panose="02020603050405020304" pitchFamily="18" charset="0"/>
            </a:endParaRPr>
          </a:p>
          <a:p>
            <a:pPr>
              <a:buFont typeface="Arial" panose="020B0604020202020204" pitchFamily="34" charset="0"/>
              <a:buAutoNum type="arabicParenBoth"/>
            </a:pPr>
            <a:r>
              <a:rPr lang="de-DE" altLang="de-DE" sz="1400" dirty="0">
                <a:cs typeface="Arial" panose="020B0604020202020204" pitchFamily="34" charset="0"/>
              </a:rPr>
              <a:t>Eine zur </a:t>
            </a:r>
            <a:r>
              <a:rPr lang="de-DE" altLang="de-DE" sz="1400" b="1" dirty="0">
                <a:cs typeface="Arial" panose="020B0604020202020204" pitchFamily="34" charset="0"/>
              </a:rPr>
              <a:t>Aufsichtsführung befähigte Person darf schießen, ohne selbst beaufsichtigt zu werden</a:t>
            </a:r>
            <a:r>
              <a:rPr lang="de-DE" altLang="de-DE" sz="1400" dirty="0">
                <a:cs typeface="Arial" panose="020B0604020202020204" pitchFamily="34" charset="0"/>
              </a:rPr>
              <a:t>, wenn sichergestellt ist, dass sie sich </a:t>
            </a:r>
            <a:r>
              <a:rPr lang="de-DE" altLang="de-DE" sz="1400" b="1" dirty="0">
                <a:cs typeface="Arial" panose="020B0604020202020204" pitchFamily="34" charset="0"/>
              </a:rPr>
              <a:t>allein auf dem Schießstand </a:t>
            </a:r>
            <a:r>
              <a:rPr lang="de-DE" altLang="de-DE" sz="1400" dirty="0">
                <a:cs typeface="Arial" panose="020B0604020202020204" pitchFamily="34" charset="0"/>
              </a:rPr>
              <a:t>befindet.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a:extLst>
              <a:ext uri="{FF2B5EF4-FFF2-40B4-BE49-F238E27FC236}">
                <a16:creationId xmlns:a16="http://schemas.microsoft.com/office/drawing/2014/main" id="{B40AE9DF-38D9-4BB8-B8D2-3EDEA5A141B7}"/>
              </a:ext>
            </a:extLst>
          </p:cNvPr>
          <p:cNvGraphicFramePr>
            <a:graphicFrameLocks noGrp="1" noChangeAspect="1"/>
          </p:cNvGraphicFramePr>
          <p:nvPr>
            <p:ph/>
          </p:nvPr>
        </p:nvGraphicFramePr>
        <p:xfrm>
          <a:off x="203200" y="1462088"/>
          <a:ext cx="7775575" cy="4535487"/>
        </p:xfrm>
        <a:graphic>
          <a:graphicData uri="http://schemas.openxmlformats.org/presentationml/2006/ole">
            <mc:AlternateContent xmlns:mc="http://schemas.openxmlformats.org/markup-compatibility/2006">
              <mc:Choice xmlns:v="urn:schemas-microsoft-com:vml" Requires="v">
                <p:oleObj spid="_x0000_s22701" name="Diagramm" r:id="rId4" imgW="5044548" imgH="4160520" progId="MSGraph.Chart.8">
                  <p:embed followColorScheme="full"/>
                </p:oleObj>
              </mc:Choice>
              <mc:Fallback>
                <p:oleObj name="Diagramm" r:id="rId4" imgW="5044548" imgH="4160520" progId="MSGraph.Chart.8">
                  <p:embed followColorScheme="full"/>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1462088"/>
                        <a:ext cx="7775575" cy="453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55" name="Text Box 3">
            <a:extLst>
              <a:ext uri="{FF2B5EF4-FFF2-40B4-BE49-F238E27FC236}">
                <a16:creationId xmlns:a16="http://schemas.microsoft.com/office/drawing/2014/main" id="{C56C1F5B-715D-4CE5-98BC-B4DA6F344E86}"/>
              </a:ext>
            </a:extLst>
          </p:cNvPr>
          <p:cNvSpPr txBox="1">
            <a:spLocks noChangeArrowheads="1"/>
          </p:cNvSpPr>
          <p:nvPr/>
        </p:nvSpPr>
        <p:spPr bwMode="auto">
          <a:xfrm>
            <a:off x="388938" y="1108075"/>
            <a:ext cx="69215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000" b="1" i="1">
                <a:solidFill>
                  <a:srgbClr val="002060"/>
                </a:solidFill>
              </a:rPr>
              <a:t>Die 10 mitgliedstärksten Sportverbände in Deutschland</a:t>
            </a:r>
          </a:p>
        </p:txBody>
      </p:sp>
      <p:grpSp>
        <p:nvGrpSpPr>
          <p:cNvPr id="22532" name="Group 4">
            <a:extLst>
              <a:ext uri="{FF2B5EF4-FFF2-40B4-BE49-F238E27FC236}">
                <a16:creationId xmlns:a16="http://schemas.microsoft.com/office/drawing/2014/main" id="{62CF0EBB-51C5-4158-8E8A-054EA6055B5F}"/>
              </a:ext>
            </a:extLst>
          </p:cNvPr>
          <p:cNvGrpSpPr>
            <a:grpSpLocks/>
          </p:cNvGrpSpPr>
          <p:nvPr/>
        </p:nvGrpSpPr>
        <p:grpSpPr bwMode="auto">
          <a:xfrm>
            <a:off x="203200" y="5487988"/>
            <a:ext cx="1022350" cy="942975"/>
            <a:chOff x="431" y="3022"/>
            <a:chExt cx="644" cy="594"/>
          </a:xfrm>
        </p:grpSpPr>
        <p:sp>
          <p:nvSpPr>
            <p:cNvPr id="22573" name="Text Box 5">
              <a:extLst>
                <a:ext uri="{FF2B5EF4-FFF2-40B4-BE49-F238E27FC236}">
                  <a16:creationId xmlns:a16="http://schemas.microsoft.com/office/drawing/2014/main" id="{30AD71CF-5AE1-4E3F-9476-40F97ABFCFE2}"/>
                </a:ext>
              </a:extLst>
            </p:cNvPr>
            <p:cNvSpPr txBox="1">
              <a:spLocks noChangeArrowheads="1"/>
            </p:cNvSpPr>
            <p:nvPr/>
          </p:nvSpPr>
          <p:spPr bwMode="auto">
            <a:xfrm>
              <a:off x="431" y="3385"/>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in 1.000</a:t>
              </a:r>
            </a:p>
          </p:txBody>
        </p:sp>
        <p:sp>
          <p:nvSpPr>
            <p:cNvPr id="22574" name="Line 6">
              <a:extLst>
                <a:ext uri="{FF2B5EF4-FFF2-40B4-BE49-F238E27FC236}">
                  <a16:creationId xmlns:a16="http://schemas.microsoft.com/office/drawing/2014/main" id="{36E39A25-4785-4239-9B4C-7E19322A068E}"/>
                </a:ext>
              </a:extLst>
            </p:cNvPr>
            <p:cNvSpPr>
              <a:spLocks noChangeShapeType="1"/>
            </p:cNvSpPr>
            <p:nvPr/>
          </p:nvSpPr>
          <p:spPr bwMode="auto">
            <a:xfrm flipV="1">
              <a:off x="793" y="3022"/>
              <a:ext cx="0" cy="363"/>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22533" name="Group 7">
            <a:extLst>
              <a:ext uri="{FF2B5EF4-FFF2-40B4-BE49-F238E27FC236}">
                <a16:creationId xmlns:a16="http://schemas.microsoft.com/office/drawing/2014/main" id="{B77D115B-3E91-4CE1-AA73-238DB308A302}"/>
              </a:ext>
            </a:extLst>
          </p:cNvPr>
          <p:cNvGrpSpPr>
            <a:grpSpLocks/>
          </p:cNvGrpSpPr>
          <p:nvPr/>
        </p:nvGrpSpPr>
        <p:grpSpPr bwMode="auto">
          <a:xfrm>
            <a:off x="3621088" y="4759325"/>
            <a:ext cx="1327150" cy="1317625"/>
            <a:chOff x="2584" y="2695"/>
            <a:chExt cx="836" cy="830"/>
          </a:xfrm>
        </p:grpSpPr>
        <p:sp>
          <p:nvSpPr>
            <p:cNvPr id="22571" name="Text Box 8">
              <a:extLst>
                <a:ext uri="{FF2B5EF4-FFF2-40B4-BE49-F238E27FC236}">
                  <a16:creationId xmlns:a16="http://schemas.microsoft.com/office/drawing/2014/main" id="{0CC00DA5-94AE-4A62-9A00-273F82BC553C}"/>
                </a:ext>
              </a:extLst>
            </p:cNvPr>
            <p:cNvSpPr txBox="1">
              <a:spLocks noChangeArrowheads="1"/>
            </p:cNvSpPr>
            <p:nvPr/>
          </p:nvSpPr>
          <p:spPr bwMode="auto">
            <a:xfrm>
              <a:off x="2833" y="269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890</a:t>
              </a:r>
            </a:p>
          </p:txBody>
        </p:sp>
        <p:sp>
          <p:nvSpPr>
            <p:cNvPr id="22572" name="Text Box 9">
              <a:extLst>
                <a:ext uri="{FF2B5EF4-FFF2-40B4-BE49-F238E27FC236}">
                  <a16:creationId xmlns:a16="http://schemas.microsoft.com/office/drawing/2014/main" id="{AA7F4044-0E68-4941-9480-906D133E7A12}"/>
                </a:ext>
              </a:extLst>
            </p:cNvPr>
            <p:cNvSpPr txBox="1">
              <a:spLocks noChangeArrowheads="1"/>
            </p:cNvSpPr>
            <p:nvPr/>
          </p:nvSpPr>
          <p:spPr bwMode="auto">
            <a:xfrm>
              <a:off x="2584" y="3294"/>
              <a:ext cx="8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Leichtathl.</a:t>
              </a:r>
            </a:p>
          </p:txBody>
        </p:sp>
      </p:grpSp>
      <p:grpSp>
        <p:nvGrpSpPr>
          <p:cNvPr id="22534" name="Group 10">
            <a:extLst>
              <a:ext uri="{FF2B5EF4-FFF2-40B4-BE49-F238E27FC236}">
                <a16:creationId xmlns:a16="http://schemas.microsoft.com/office/drawing/2014/main" id="{02AC2056-8876-46E4-8B60-57A5CED3B766}"/>
              </a:ext>
            </a:extLst>
          </p:cNvPr>
          <p:cNvGrpSpPr>
            <a:grpSpLocks/>
          </p:cNvGrpSpPr>
          <p:nvPr/>
        </p:nvGrpSpPr>
        <p:grpSpPr bwMode="auto">
          <a:xfrm>
            <a:off x="1211263" y="2208213"/>
            <a:ext cx="996950" cy="3868737"/>
            <a:chOff x="1066" y="1088"/>
            <a:chExt cx="628" cy="2437"/>
          </a:xfrm>
        </p:grpSpPr>
        <p:sp>
          <p:nvSpPr>
            <p:cNvPr id="22569" name="Text Box 11">
              <a:extLst>
                <a:ext uri="{FF2B5EF4-FFF2-40B4-BE49-F238E27FC236}">
                  <a16:creationId xmlns:a16="http://schemas.microsoft.com/office/drawing/2014/main" id="{CDFC0CD6-3F24-4D9F-9076-4D6523707F36}"/>
                </a:ext>
              </a:extLst>
            </p:cNvPr>
            <p:cNvSpPr txBox="1">
              <a:spLocks noChangeArrowheads="1"/>
            </p:cNvSpPr>
            <p:nvPr/>
          </p:nvSpPr>
          <p:spPr bwMode="auto">
            <a:xfrm>
              <a:off x="1162" y="1088"/>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6.490</a:t>
              </a:r>
            </a:p>
          </p:txBody>
        </p:sp>
        <p:sp>
          <p:nvSpPr>
            <p:cNvPr id="22570" name="Text Box 12">
              <a:extLst>
                <a:ext uri="{FF2B5EF4-FFF2-40B4-BE49-F238E27FC236}">
                  <a16:creationId xmlns:a16="http://schemas.microsoft.com/office/drawing/2014/main" id="{FB530BA5-C728-4B33-8B72-C85C6FEE04FD}"/>
                </a:ext>
              </a:extLst>
            </p:cNvPr>
            <p:cNvSpPr txBox="1">
              <a:spLocks noChangeArrowheads="1"/>
            </p:cNvSpPr>
            <p:nvPr/>
          </p:nvSpPr>
          <p:spPr bwMode="auto">
            <a:xfrm>
              <a:off x="1066" y="3294"/>
              <a:ext cx="6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Fußball</a:t>
              </a:r>
            </a:p>
          </p:txBody>
        </p:sp>
      </p:grpSp>
      <p:grpSp>
        <p:nvGrpSpPr>
          <p:cNvPr id="22535" name="Group 13">
            <a:extLst>
              <a:ext uri="{FF2B5EF4-FFF2-40B4-BE49-F238E27FC236}">
                <a16:creationId xmlns:a16="http://schemas.microsoft.com/office/drawing/2014/main" id="{12438DA4-B1A3-4298-B16A-96E4E396A4EB}"/>
              </a:ext>
            </a:extLst>
          </p:cNvPr>
          <p:cNvGrpSpPr>
            <a:grpSpLocks/>
          </p:cNvGrpSpPr>
          <p:nvPr/>
        </p:nvGrpSpPr>
        <p:grpSpPr bwMode="auto">
          <a:xfrm>
            <a:off x="4554538" y="4759325"/>
            <a:ext cx="831850" cy="1873250"/>
            <a:chOff x="3172" y="2695"/>
            <a:chExt cx="524" cy="1180"/>
          </a:xfrm>
        </p:grpSpPr>
        <p:sp>
          <p:nvSpPr>
            <p:cNvPr id="22565" name="Text Box 14">
              <a:extLst>
                <a:ext uri="{FF2B5EF4-FFF2-40B4-BE49-F238E27FC236}">
                  <a16:creationId xmlns:a16="http://schemas.microsoft.com/office/drawing/2014/main" id="{4DDF6F35-2D3C-4932-8379-B15C16E7BA75}"/>
                </a:ext>
              </a:extLst>
            </p:cNvPr>
            <p:cNvSpPr txBox="1">
              <a:spLocks noChangeArrowheads="1"/>
            </p:cNvSpPr>
            <p:nvPr/>
          </p:nvSpPr>
          <p:spPr bwMode="auto">
            <a:xfrm>
              <a:off x="3243" y="269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820</a:t>
              </a:r>
            </a:p>
          </p:txBody>
        </p:sp>
        <p:grpSp>
          <p:nvGrpSpPr>
            <p:cNvPr id="22566" name="Group 15">
              <a:extLst>
                <a:ext uri="{FF2B5EF4-FFF2-40B4-BE49-F238E27FC236}">
                  <a16:creationId xmlns:a16="http://schemas.microsoft.com/office/drawing/2014/main" id="{9EEBA8DD-48B0-4F59-96A2-A651E6D4B684}"/>
                </a:ext>
              </a:extLst>
            </p:cNvPr>
            <p:cNvGrpSpPr>
              <a:grpSpLocks/>
            </p:cNvGrpSpPr>
            <p:nvPr/>
          </p:nvGrpSpPr>
          <p:grpSpPr bwMode="auto">
            <a:xfrm>
              <a:off x="3172" y="3275"/>
              <a:ext cx="524" cy="600"/>
              <a:chOff x="3172" y="3275"/>
              <a:chExt cx="524" cy="600"/>
            </a:xfrm>
          </p:grpSpPr>
          <p:sp>
            <p:nvSpPr>
              <p:cNvPr id="22567" name="Text Box 16">
                <a:extLst>
                  <a:ext uri="{FF2B5EF4-FFF2-40B4-BE49-F238E27FC236}">
                    <a16:creationId xmlns:a16="http://schemas.microsoft.com/office/drawing/2014/main" id="{F9673D68-34DD-4C93-8BBD-4E7F9B55DF38}"/>
                  </a:ext>
                </a:extLst>
              </p:cNvPr>
              <p:cNvSpPr txBox="1">
                <a:spLocks noChangeArrowheads="1"/>
              </p:cNvSpPr>
              <p:nvPr/>
            </p:nvSpPr>
            <p:spPr bwMode="auto">
              <a:xfrm>
                <a:off x="3172" y="3471"/>
                <a:ext cx="5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Hand-</a:t>
                </a:r>
              </a:p>
              <a:p>
                <a:pPr eaLnBrk="1" hangingPunct="1"/>
                <a:r>
                  <a:rPr lang="de-DE" altLang="de-DE" b="1"/>
                  <a:t> ball</a:t>
                </a:r>
              </a:p>
            </p:txBody>
          </p:sp>
          <p:sp>
            <p:nvSpPr>
              <p:cNvPr id="22568" name="Line 17">
                <a:extLst>
                  <a:ext uri="{FF2B5EF4-FFF2-40B4-BE49-F238E27FC236}">
                    <a16:creationId xmlns:a16="http://schemas.microsoft.com/office/drawing/2014/main" id="{7923F5CB-E377-4AF5-98F8-2AC206558168}"/>
                  </a:ext>
                </a:extLst>
              </p:cNvPr>
              <p:cNvSpPr>
                <a:spLocks noChangeShapeType="1"/>
              </p:cNvSpPr>
              <p:nvPr/>
            </p:nvSpPr>
            <p:spPr bwMode="auto">
              <a:xfrm>
                <a:off x="3379" y="3275"/>
                <a:ext cx="0" cy="2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grpSp>
        <p:nvGrpSpPr>
          <p:cNvPr id="22536" name="Group 18">
            <a:extLst>
              <a:ext uri="{FF2B5EF4-FFF2-40B4-BE49-F238E27FC236}">
                <a16:creationId xmlns:a16="http://schemas.microsoft.com/office/drawing/2014/main" id="{3DD6B0E3-6BF3-4311-8DAC-BECC54416071}"/>
              </a:ext>
            </a:extLst>
          </p:cNvPr>
          <p:cNvGrpSpPr>
            <a:grpSpLocks/>
          </p:cNvGrpSpPr>
          <p:nvPr/>
        </p:nvGrpSpPr>
        <p:grpSpPr bwMode="auto">
          <a:xfrm>
            <a:off x="3132138" y="4341813"/>
            <a:ext cx="1009650" cy="2290762"/>
            <a:chOff x="2276" y="2432"/>
            <a:chExt cx="636" cy="1443"/>
          </a:xfrm>
        </p:grpSpPr>
        <p:sp>
          <p:nvSpPr>
            <p:cNvPr id="22561" name="Text Box 19">
              <a:extLst>
                <a:ext uri="{FF2B5EF4-FFF2-40B4-BE49-F238E27FC236}">
                  <a16:creationId xmlns:a16="http://schemas.microsoft.com/office/drawing/2014/main" id="{B56EDA93-4178-40F8-935B-72C0B723D13D}"/>
                </a:ext>
              </a:extLst>
            </p:cNvPr>
            <p:cNvSpPr txBox="1">
              <a:spLocks noChangeArrowheads="1"/>
            </p:cNvSpPr>
            <p:nvPr/>
          </p:nvSpPr>
          <p:spPr bwMode="auto">
            <a:xfrm>
              <a:off x="2346" y="2432"/>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1.461</a:t>
              </a:r>
            </a:p>
          </p:txBody>
        </p:sp>
        <p:grpSp>
          <p:nvGrpSpPr>
            <p:cNvPr id="22562" name="Group 20">
              <a:extLst>
                <a:ext uri="{FF2B5EF4-FFF2-40B4-BE49-F238E27FC236}">
                  <a16:creationId xmlns:a16="http://schemas.microsoft.com/office/drawing/2014/main" id="{13FEF567-A3E2-49AD-9077-03932D460693}"/>
                </a:ext>
              </a:extLst>
            </p:cNvPr>
            <p:cNvGrpSpPr>
              <a:grpSpLocks/>
            </p:cNvGrpSpPr>
            <p:nvPr/>
          </p:nvGrpSpPr>
          <p:grpSpPr bwMode="auto">
            <a:xfrm>
              <a:off x="2276" y="3275"/>
              <a:ext cx="636" cy="600"/>
              <a:chOff x="2276" y="3275"/>
              <a:chExt cx="636" cy="600"/>
            </a:xfrm>
          </p:grpSpPr>
          <p:sp>
            <p:nvSpPr>
              <p:cNvPr id="22563" name="Text Box 21">
                <a:extLst>
                  <a:ext uri="{FF2B5EF4-FFF2-40B4-BE49-F238E27FC236}">
                    <a16:creationId xmlns:a16="http://schemas.microsoft.com/office/drawing/2014/main" id="{A4107889-5D8A-472D-8480-D128FAF02585}"/>
                  </a:ext>
                </a:extLst>
              </p:cNvPr>
              <p:cNvSpPr txBox="1">
                <a:spLocks noChangeArrowheads="1"/>
              </p:cNvSpPr>
              <p:nvPr/>
            </p:nvSpPr>
            <p:spPr bwMode="auto">
              <a:xfrm>
                <a:off x="2276" y="3471"/>
                <a:ext cx="63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CC0000"/>
                    </a:solidFill>
                  </a:rPr>
                  <a:t>Schieß-</a:t>
                </a:r>
              </a:p>
              <a:p>
                <a:pPr eaLnBrk="1" hangingPunct="1"/>
                <a:r>
                  <a:rPr lang="de-DE" altLang="de-DE" b="1">
                    <a:solidFill>
                      <a:srgbClr val="CC0000"/>
                    </a:solidFill>
                  </a:rPr>
                  <a:t> sport</a:t>
                </a:r>
              </a:p>
            </p:txBody>
          </p:sp>
          <p:sp>
            <p:nvSpPr>
              <p:cNvPr id="22564" name="Line 22">
                <a:extLst>
                  <a:ext uri="{FF2B5EF4-FFF2-40B4-BE49-F238E27FC236}">
                    <a16:creationId xmlns:a16="http://schemas.microsoft.com/office/drawing/2014/main" id="{0C0955E5-70BF-48E7-AAD7-D465059A508D}"/>
                  </a:ext>
                </a:extLst>
              </p:cNvPr>
              <p:cNvSpPr>
                <a:spLocks noChangeShapeType="1"/>
              </p:cNvSpPr>
              <p:nvPr/>
            </p:nvSpPr>
            <p:spPr bwMode="auto">
              <a:xfrm>
                <a:off x="2595" y="3275"/>
                <a:ext cx="0" cy="227"/>
              </a:xfrm>
              <a:prstGeom prst="line">
                <a:avLst/>
              </a:prstGeom>
              <a:noFill/>
              <a:ln w="254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grpSp>
        <p:nvGrpSpPr>
          <p:cNvPr id="22537" name="Group 23">
            <a:extLst>
              <a:ext uri="{FF2B5EF4-FFF2-40B4-BE49-F238E27FC236}">
                <a16:creationId xmlns:a16="http://schemas.microsoft.com/office/drawing/2014/main" id="{752C667B-1368-4B21-A99B-296E94D0A349}"/>
              </a:ext>
            </a:extLst>
          </p:cNvPr>
          <p:cNvGrpSpPr>
            <a:grpSpLocks/>
          </p:cNvGrpSpPr>
          <p:nvPr/>
        </p:nvGrpSpPr>
        <p:grpSpPr bwMode="auto">
          <a:xfrm>
            <a:off x="4954588" y="4759325"/>
            <a:ext cx="1174750" cy="1317625"/>
            <a:chOff x="3424" y="2695"/>
            <a:chExt cx="740" cy="830"/>
          </a:xfrm>
        </p:grpSpPr>
        <p:sp>
          <p:nvSpPr>
            <p:cNvPr id="22559" name="Text Box 24">
              <a:extLst>
                <a:ext uri="{FF2B5EF4-FFF2-40B4-BE49-F238E27FC236}">
                  <a16:creationId xmlns:a16="http://schemas.microsoft.com/office/drawing/2014/main" id="{EA281E8C-A1B9-43B2-B735-4A4D186A73DA}"/>
                </a:ext>
              </a:extLst>
            </p:cNvPr>
            <p:cNvSpPr txBox="1">
              <a:spLocks noChangeArrowheads="1"/>
            </p:cNvSpPr>
            <p:nvPr/>
          </p:nvSpPr>
          <p:spPr bwMode="auto">
            <a:xfrm>
              <a:off x="3606" y="269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755</a:t>
              </a:r>
            </a:p>
          </p:txBody>
        </p:sp>
        <p:sp>
          <p:nvSpPr>
            <p:cNvPr id="22560" name="Text Box 25">
              <a:extLst>
                <a:ext uri="{FF2B5EF4-FFF2-40B4-BE49-F238E27FC236}">
                  <a16:creationId xmlns:a16="http://schemas.microsoft.com/office/drawing/2014/main" id="{5A8F6926-D5F3-4502-B109-1ADA21A6C253}"/>
                </a:ext>
              </a:extLst>
            </p:cNvPr>
            <p:cNvSpPr txBox="1">
              <a:spLocks noChangeArrowheads="1"/>
            </p:cNvSpPr>
            <p:nvPr/>
          </p:nvSpPr>
          <p:spPr bwMode="auto">
            <a:xfrm>
              <a:off x="3424" y="3294"/>
              <a:ext cx="7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Bergspo.</a:t>
              </a:r>
            </a:p>
          </p:txBody>
        </p:sp>
      </p:grpSp>
      <p:grpSp>
        <p:nvGrpSpPr>
          <p:cNvPr id="22538" name="Group 26">
            <a:extLst>
              <a:ext uri="{FF2B5EF4-FFF2-40B4-BE49-F238E27FC236}">
                <a16:creationId xmlns:a16="http://schemas.microsoft.com/office/drawing/2014/main" id="{0F7524D9-5D13-45D1-B543-0929D03E2A57}"/>
              </a:ext>
            </a:extLst>
          </p:cNvPr>
          <p:cNvGrpSpPr>
            <a:grpSpLocks/>
          </p:cNvGrpSpPr>
          <p:nvPr/>
        </p:nvGrpSpPr>
        <p:grpSpPr bwMode="auto">
          <a:xfrm>
            <a:off x="6178550" y="4759325"/>
            <a:ext cx="1276350" cy="1317625"/>
            <a:chOff x="4195" y="2695"/>
            <a:chExt cx="804" cy="830"/>
          </a:xfrm>
        </p:grpSpPr>
        <p:sp>
          <p:nvSpPr>
            <p:cNvPr id="22557" name="Text Box 27">
              <a:extLst>
                <a:ext uri="{FF2B5EF4-FFF2-40B4-BE49-F238E27FC236}">
                  <a16:creationId xmlns:a16="http://schemas.microsoft.com/office/drawing/2014/main" id="{875B04AE-3451-4A77-9706-56413195EF9A}"/>
                </a:ext>
              </a:extLst>
            </p:cNvPr>
            <p:cNvSpPr txBox="1">
              <a:spLocks noChangeArrowheads="1"/>
            </p:cNvSpPr>
            <p:nvPr/>
          </p:nvSpPr>
          <p:spPr bwMode="auto">
            <a:xfrm>
              <a:off x="4422" y="269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662</a:t>
              </a:r>
            </a:p>
          </p:txBody>
        </p:sp>
        <p:sp>
          <p:nvSpPr>
            <p:cNvPr id="22558" name="Text Box 28">
              <a:extLst>
                <a:ext uri="{FF2B5EF4-FFF2-40B4-BE49-F238E27FC236}">
                  <a16:creationId xmlns:a16="http://schemas.microsoft.com/office/drawing/2014/main" id="{93B8CC46-7000-42FD-A218-3914E472568C}"/>
                </a:ext>
              </a:extLst>
            </p:cNvPr>
            <p:cNvSpPr txBox="1">
              <a:spLocks noChangeArrowheads="1"/>
            </p:cNvSpPr>
            <p:nvPr/>
          </p:nvSpPr>
          <p:spPr bwMode="auto">
            <a:xfrm>
              <a:off x="4195" y="3294"/>
              <a:ext cx="8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SpoFisch.</a:t>
              </a:r>
            </a:p>
          </p:txBody>
        </p:sp>
      </p:grpSp>
      <p:grpSp>
        <p:nvGrpSpPr>
          <p:cNvPr id="22539" name="Group 29">
            <a:extLst>
              <a:ext uri="{FF2B5EF4-FFF2-40B4-BE49-F238E27FC236}">
                <a16:creationId xmlns:a16="http://schemas.microsoft.com/office/drawing/2014/main" id="{B7CB800C-6C4E-449B-9EF0-27A66957FD2C}"/>
              </a:ext>
            </a:extLst>
          </p:cNvPr>
          <p:cNvGrpSpPr>
            <a:grpSpLocks/>
          </p:cNvGrpSpPr>
          <p:nvPr/>
        </p:nvGrpSpPr>
        <p:grpSpPr bwMode="auto">
          <a:xfrm>
            <a:off x="2506663" y="4341813"/>
            <a:ext cx="920750" cy="1735137"/>
            <a:chOff x="1882" y="2432"/>
            <a:chExt cx="580" cy="1093"/>
          </a:xfrm>
        </p:grpSpPr>
        <p:sp>
          <p:nvSpPr>
            <p:cNvPr id="22555" name="Text Box 30">
              <a:extLst>
                <a:ext uri="{FF2B5EF4-FFF2-40B4-BE49-F238E27FC236}">
                  <a16:creationId xmlns:a16="http://schemas.microsoft.com/office/drawing/2014/main" id="{31DFA6D1-AAC2-41B0-9B7A-2CF449B88A9D}"/>
                </a:ext>
              </a:extLst>
            </p:cNvPr>
            <p:cNvSpPr txBox="1">
              <a:spLocks noChangeArrowheads="1"/>
            </p:cNvSpPr>
            <p:nvPr/>
          </p:nvSpPr>
          <p:spPr bwMode="auto">
            <a:xfrm>
              <a:off x="1950" y="2432"/>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1.608</a:t>
              </a:r>
            </a:p>
          </p:txBody>
        </p:sp>
        <p:sp>
          <p:nvSpPr>
            <p:cNvPr id="22556" name="Text Box 31">
              <a:extLst>
                <a:ext uri="{FF2B5EF4-FFF2-40B4-BE49-F238E27FC236}">
                  <a16:creationId xmlns:a16="http://schemas.microsoft.com/office/drawing/2014/main" id="{CCF4FB90-941E-4806-BA71-5C0B72551B14}"/>
                </a:ext>
              </a:extLst>
            </p:cNvPr>
            <p:cNvSpPr txBox="1">
              <a:spLocks noChangeArrowheads="1"/>
            </p:cNvSpPr>
            <p:nvPr/>
          </p:nvSpPr>
          <p:spPr bwMode="auto">
            <a:xfrm>
              <a:off x="1882" y="3294"/>
              <a:ext cx="5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Tennis</a:t>
              </a:r>
            </a:p>
          </p:txBody>
        </p:sp>
      </p:grpSp>
      <p:grpSp>
        <p:nvGrpSpPr>
          <p:cNvPr id="22540" name="Group 32">
            <a:extLst>
              <a:ext uri="{FF2B5EF4-FFF2-40B4-BE49-F238E27FC236}">
                <a16:creationId xmlns:a16="http://schemas.microsoft.com/office/drawing/2014/main" id="{0D01B268-F21C-49C0-824F-779DBBBC9C9E}"/>
              </a:ext>
            </a:extLst>
          </p:cNvPr>
          <p:cNvGrpSpPr>
            <a:grpSpLocks/>
          </p:cNvGrpSpPr>
          <p:nvPr/>
        </p:nvGrpSpPr>
        <p:grpSpPr bwMode="auto">
          <a:xfrm>
            <a:off x="5724525" y="4759325"/>
            <a:ext cx="882650" cy="1598613"/>
            <a:chOff x="3909" y="2695"/>
            <a:chExt cx="556" cy="1007"/>
          </a:xfrm>
        </p:grpSpPr>
        <p:sp>
          <p:nvSpPr>
            <p:cNvPr id="22551" name="Text Box 33">
              <a:extLst>
                <a:ext uri="{FF2B5EF4-FFF2-40B4-BE49-F238E27FC236}">
                  <a16:creationId xmlns:a16="http://schemas.microsoft.com/office/drawing/2014/main" id="{6D55CE48-1314-4666-813F-9E8EEAC68454}"/>
                </a:ext>
              </a:extLst>
            </p:cNvPr>
            <p:cNvSpPr txBox="1">
              <a:spLocks noChangeArrowheads="1"/>
            </p:cNvSpPr>
            <p:nvPr/>
          </p:nvSpPr>
          <p:spPr bwMode="auto">
            <a:xfrm>
              <a:off x="4014" y="269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753</a:t>
              </a:r>
            </a:p>
          </p:txBody>
        </p:sp>
        <p:grpSp>
          <p:nvGrpSpPr>
            <p:cNvPr id="22552" name="Group 34">
              <a:extLst>
                <a:ext uri="{FF2B5EF4-FFF2-40B4-BE49-F238E27FC236}">
                  <a16:creationId xmlns:a16="http://schemas.microsoft.com/office/drawing/2014/main" id="{F60C0571-F187-430E-A8F5-E5D4BE8149D4}"/>
                </a:ext>
              </a:extLst>
            </p:cNvPr>
            <p:cNvGrpSpPr>
              <a:grpSpLocks/>
            </p:cNvGrpSpPr>
            <p:nvPr/>
          </p:nvGrpSpPr>
          <p:grpSpPr bwMode="auto">
            <a:xfrm>
              <a:off x="3909" y="3275"/>
              <a:ext cx="556" cy="427"/>
              <a:chOff x="3909" y="3275"/>
              <a:chExt cx="556" cy="427"/>
            </a:xfrm>
          </p:grpSpPr>
          <p:sp>
            <p:nvSpPr>
              <p:cNvPr id="22553" name="Line 35">
                <a:extLst>
                  <a:ext uri="{FF2B5EF4-FFF2-40B4-BE49-F238E27FC236}">
                    <a16:creationId xmlns:a16="http://schemas.microsoft.com/office/drawing/2014/main" id="{91C651B5-D28A-4AAC-8F10-676EE7305A91}"/>
                  </a:ext>
                </a:extLst>
              </p:cNvPr>
              <p:cNvSpPr>
                <a:spLocks noChangeShapeType="1"/>
              </p:cNvSpPr>
              <p:nvPr/>
            </p:nvSpPr>
            <p:spPr bwMode="auto">
              <a:xfrm>
                <a:off x="4195" y="3275"/>
                <a:ext cx="0" cy="2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54" name="Text Box 36">
                <a:extLst>
                  <a:ext uri="{FF2B5EF4-FFF2-40B4-BE49-F238E27FC236}">
                    <a16:creationId xmlns:a16="http://schemas.microsoft.com/office/drawing/2014/main" id="{2A439B59-1A34-44A0-88A8-1D00E8B69E7F}"/>
                  </a:ext>
                </a:extLst>
              </p:cNvPr>
              <p:cNvSpPr txBox="1">
                <a:spLocks noChangeArrowheads="1"/>
              </p:cNvSpPr>
              <p:nvPr/>
            </p:nvSpPr>
            <p:spPr bwMode="auto">
              <a:xfrm>
                <a:off x="3909" y="3471"/>
                <a:ext cx="5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Reiten</a:t>
                </a:r>
              </a:p>
            </p:txBody>
          </p:sp>
        </p:grpSp>
      </p:grpSp>
      <p:grpSp>
        <p:nvGrpSpPr>
          <p:cNvPr id="22541" name="Group 37">
            <a:extLst>
              <a:ext uri="{FF2B5EF4-FFF2-40B4-BE49-F238E27FC236}">
                <a16:creationId xmlns:a16="http://schemas.microsoft.com/office/drawing/2014/main" id="{4DB0B08D-C54C-467D-BE18-BFC471A2D7D1}"/>
              </a:ext>
            </a:extLst>
          </p:cNvPr>
          <p:cNvGrpSpPr>
            <a:grpSpLocks/>
          </p:cNvGrpSpPr>
          <p:nvPr/>
        </p:nvGrpSpPr>
        <p:grpSpPr bwMode="auto">
          <a:xfrm>
            <a:off x="6978650" y="4759325"/>
            <a:ext cx="857250" cy="1873250"/>
            <a:chOff x="4699" y="2695"/>
            <a:chExt cx="540" cy="1180"/>
          </a:xfrm>
        </p:grpSpPr>
        <p:sp>
          <p:nvSpPr>
            <p:cNvPr id="22547" name="Text Box 38">
              <a:extLst>
                <a:ext uri="{FF2B5EF4-FFF2-40B4-BE49-F238E27FC236}">
                  <a16:creationId xmlns:a16="http://schemas.microsoft.com/office/drawing/2014/main" id="{D0A227F4-D1E1-40CF-8D62-41BEB4DC278D}"/>
                </a:ext>
              </a:extLst>
            </p:cNvPr>
            <p:cNvSpPr txBox="1">
              <a:spLocks noChangeArrowheads="1"/>
            </p:cNvSpPr>
            <p:nvPr/>
          </p:nvSpPr>
          <p:spPr bwMode="auto">
            <a:xfrm>
              <a:off x="4830" y="269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631</a:t>
              </a:r>
            </a:p>
          </p:txBody>
        </p:sp>
        <p:grpSp>
          <p:nvGrpSpPr>
            <p:cNvPr id="22548" name="Group 39">
              <a:extLst>
                <a:ext uri="{FF2B5EF4-FFF2-40B4-BE49-F238E27FC236}">
                  <a16:creationId xmlns:a16="http://schemas.microsoft.com/office/drawing/2014/main" id="{29025CA1-9721-41ED-BF85-7DA72D3F1D95}"/>
                </a:ext>
              </a:extLst>
            </p:cNvPr>
            <p:cNvGrpSpPr>
              <a:grpSpLocks/>
            </p:cNvGrpSpPr>
            <p:nvPr/>
          </p:nvGrpSpPr>
          <p:grpSpPr bwMode="auto">
            <a:xfrm>
              <a:off x="4699" y="3275"/>
              <a:ext cx="540" cy="600"/>
              <a:chOff x="4699" y="3275"/>
              <a:chExt cx="540" cy="600"/>
            </a:xfrm>
          </p:grpSpPr>
          <p:sp>
            <p:nvSpPr>
              <p:cNvPr id="22549" name="Line 40">
                <a:extLst>
                  <a:ext uri="{FF2B5EF4-FFF2-40B4-BE49-F238E27FC236}">
                    <a16:creationId xmlns:a16="http://schemas.microsoft.com/office/drawing/2014/main" id="{90162486-A662-49ED-943F-3202D58FFB44}"/>
                  </a:ext>
                </a:extLst>
              </p:cNvPr>
              <p:cNvSpPr>
                <a:spLocks noChangeShapeType="1"/>
              </p:cNvSpPr>
              <p:nvPr/>
            </p:nvSpPr>
            <p:spPr bwMode="auto">
              <a:xfrm>
                <a:off x="4967" y="3275"/>
                <a:ext cx="0" cy="2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50" name="Text Box 41">
                <a:extLst>
                  <a:ext uri="{FF2B5EF4-FFF2-40B4-BE49-F238E27FC236}">
                    <a16:creationId xmlns:a16="http://schemas.microsoft.com/office/drawing/2014/main" id="{CA2F6217-271D-493F-9F33-BD7E31DD9F0B}"/>
                  </a:ext>
                </a:extLst>
              </p:cNvPr>
              <p:cNvSpPr txBox="1">
                <a:spLocks noChangeArrowheads="1"/>
              </p:cNvSpPr>
              <p:nvPr/>
            </p:nvSpPr>
            <p:spPr bwMode="auto">
              <a:xfrm>
                <a:off x="4699" y="3471"/>
                <a:ext cx="5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t>Tisch-</a:t>
                </a:r>
              </a:p>
              <a:p>
                <a:pPr eaLnBrk="1" hangingPunct="1"/>
                <a:r>
                  <a:rPr lang="de-DE" altLang="de-DE" b="1"/>
                  <a:t>tennis</a:t>
                </a:r>
              </a:p>
            </p:txBody>
          </p:sp>
        </p:grpSp>
      </p:grpSp>
      <p:grpSp>
        <p:nvGrpSpPr>
          <p:cNvPr id="22542" name="Group 42">
            <a:extLst>
              <a:ext uri="{FF2B5EF4-FFF2-40B4-BE49-F238E27FC236}">
                <a16:creationId xmlns:a16="http://schemas.microsoft.com/office/drawing/2014/main" id="{645DD04A-6EB5-4881-B195-916ACBB23323}"/>
              </a:ext>
            </a:extLst>
          </p:cNvPr>
          <p:cNvGrpSpPr>
            <a:grpSpLocks/>
          </p:cNvGrpSpPr>
          <p:nvPr/>
        </p:nvGrpSpPr>
        <p:grpSpPr bwMode="auto">
          <a:xfrm>
            <a:off x="1858963" y="2898775"/>
            <a:ext cx="958850" cy="3459163"/>
            <a:chOff x="1474" y="1523"/>
            <a:chExt cx="604" cy="2179"/>
          </a:xfrm>
        </p:grpSpPr>
        <p:sp>
          <p:nvSpPr>
            <p:cNvPr id="22543" name="Text Box 43">
              <a:extLst>
                <a:ext uri="{FF2B5EF4-FFF2-40B4-BE49-F238E27FC236}">
                  <a16:creationId xmlns:a16="http://schemas.microsoft.com/office/drawing/2014/main" id="{F8425EF2-9EFB-4C39-B0BE-F65B66BA5FBD}"/>
                </a:ext>
              </a:extLst>
            </p:cNvPr>
            <p:cNvSpPr txBox="1">
              <a:spLocks noChangeArrowheads="1"/>
            </p:cNvSpPr>
            <p:nvPr/>
          </p:nvSpPr>
          <p:spPr bwMode="auto">
            <a:xfrm>
              <a:off x="1568" y="1523"/>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3399"/>
                  </a:solidFill>
                </a:rPr>
                <a:t>5.008</a:t>
              </a:r>
            </a:p>
          </p:txBody>
        </p:sp>
        <p:grpSp>
          <p:nvGrpSpPr>
            <p:cNvPr id="22544" name="Group 44">
              <a:extLst>
                <a:ext uri="{FF2B5EF4-FFF2-40B4-BE49-F238E27FC236}">
                  <a16:creationId xmlns:a16="http://schemas.microsoft.com/office/drawing/2014/main" id="{0AC971DF-F72F-4FB1-A695-6341D2AA6565}"/>
                </a:ext>
              </a:extLst>
            </p:cNvPr>
            <p:cNvGrpSpPr>
              <a:grpSpLocks/>
            </p:cNvGrpSpPr>
            <p:nvPr/>
          </p:nvGrpSpPr>
          <p:grpSpPr bwMode="auto">
            <a:xfrm>
              <a:off x="1474" y="3275"/>
              <a:ext cx="604" cy="427"/>
              <a:chOff x="1474" y="3275"/>
              <a:chExt cx="604" cy="427"/>
            </a:xfrm>
          </p:grpSpPr>
          <p:sp>
            <p:nvSpPr>
              <p:cNvPr id="22545" name="Line 45">
                <a:extLst>
                  <a:ext uri="{FF2B5EF4-FFF2-40B4-BE49-F238E27FC236}">
                    <a16:creationId xmlns:a16="http://schemas.microsoft.com/office/drawing/2014/main" id="{5F6746C2-9F82-4E93-ABA1-FB7BD4AA2B57}"/>
                  </a:ext>
                </a:extLst>
              </p:cNvPr>
              <p:cNvSpPr>
                <a:spLocks noChangeShapeType="1"/>
              </p:cNvSpPr>
              <p:nvPr/>
            </p:nvSpPr>
            <p:spPr bwMode="auto">
              <a:xfrm>
                <a:off x="1791" y="3275"/>
                <a:ext cx="0" cy="22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6" name="Text Box 46">
                <a:extLst>
                  <a:ext uri="{FF2B5EF4-FFF2-40B4-BE49-F238E27FC236}">
                    <a16:creationId xmlns:a16="http://schemas.microsoft.com/office/drawing/2014/main" id="{29786314-23DE-4B08-857C-133EDF015000}"/>
                  </a:ext>
                </a:extLst>
              </p:cNvPr>
              <p:cNvSpPr txBox="1">
                <a:spLocks noChangeArrowheads="1"/>
              </p:cNvSpPr>
              <p:nvPr/>
            </p:nvSpPr>
            <p:spPr bwMode="auto">
              <a:xfrm>
                <a:off x="1474" y="3471"/>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a:solidFill>
                      <a:srgbClr val="008000"/>
                    </a:solidFill>
                  </a:rPr>
                  <a:t>Turnen</a:t>
                </a:r>
              </a:p>
            </p:txBody>
          </p:sp>
        </p:grpSp>
      </p:grpSp>
      <p:sp>
        <p:nvSpPr>
          <p:cNvPr id="2" name="Datumsplatzhalter 1">
            <a:extLst>
              <a:ext uri="{FF2B5EF4-FFF2-40B4-BE49-F238E27FC236}">
                <a16:creationId xmlns:a16="http://schemas.microsoft.com/office/drawing/2014/main" id="{08C60ABC-3A92-4CAB-A062-E5B119C2665E}"/>
              </a:ext>
            </a:extLst>
          </p:cNvPr>
          <p:cNvSpPr>
            <a:spLocks noGrp="1"/>
          </p:cNvSpPr>
          <p:nvPr>
            <p:ph type="dt" sz="half" idx="10"/>
          </p:nvPr>
        </p:nvSpPr>
        <p:spPr/>
        <p:txBody>
          <a:bodyPr/>
          <a:lstStyle/>
          <a:p>
            <a:pPr>
              <a:defRPr/>
            </a:pPr>
            <a:r>
              <a:rPr lang="de-DE"/>
              <a:t>05.07.2025</a:t>
            </a:r>
          </a:p>
        </p:txBody>
      </p:sp>
      <p:sp>
        <p:nvSpPr>
          <p:cNvPr id="3" name="Fußzeilenplatzhalter 2">
            <a:extLst>
              <a:ext uri="{FF2B5EF4-FFF2-40B4-BE49-F238E27FC236}">
                <a16:creationId xmlns:a16="http://schemas.microsoft.com/office/drawing/2014/main" id="{A40CA39D-ACE0-4455-AFC9-598CE6665362}"/>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78DA8B46-39E5-4770-B017-750DF653F6CD}"/>
              </a:ext>
            </a:extLst>
          </p:cNvPr>
          <p:cNvSpPr>
            <a:spLocks noGrp="1"/>
          </p:cNvSpPr>
          <p:nvPr>
            <p:ph type="sldNum" sz="quarter" idx="12"/>
          </p:nvPr>
        </p:nvSpPr>
        <p:spPr/>
        <p:txBody>
          <a:bodyPr/>
          <a:lstStyle/>
          <a:p>
            <a:pPr>
              <a:defRPr/>
            </a:pPr>
            <a:fld id="{C22DC17B-D8FF-4175-ABFE-08D2A8B7D186}" type="slidenum">
              <a:rPr lang="de-DE" altLang="de-DE" smtClean="0"/>
              <a:pPr>
                <a:defRPr/>
              </a:pPr>
              <a:t>6</a:t>
            </a:fld>
            <a:endParaRPr lang="de-DE" altLang="de-DE"/>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 calcmode="lin" valueType="num">
                                      <p:cBhvr>
                                        <p:cTn id="7" dur="1000" fill="hold"/>
                                        <p:tgtEl>
                                          <p:spTgt spid="100355"/>
                                        </p:tgtEl>
                                        <p:attrNameLst>
                                          <p:attrName>ppt_w</p:attrName>
                                        </p:attrNameLst>
                                      </p:cBhvr>
                                      <p:tavLst>
                                        <p:tav tm="0">
                                          <p:val>
                                            <p:fltVal val="0"/>
                                          </p:val>
                                        </p:tav>
                                        <p:tav tm="100000">
                                          <p:val>
                                            <p:strVal val="#ppt_w"/>
                                          </p:val>
                                        </p:tav>
                                      </p:tavLst>
                                    </p:anim>
                                    <p:anim calcmode="lin" valueType="num">
                                      <p:cBhvr>
                                        <p:cTn id="8" dur="1000" fill="hold"/>
                                        <p:tgtEl>
                                          <p:spTgt spid="1003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object 3">
            <a:extLst>
              <a:ext uri="{FF2B5EF4-FFF2-40B4-BE49-F238E27FC236}">
                <a16:creationId xmlns:a16="http://schemas.microsoft.com/office/drawing/2014/main" id="{BFEE9BF4-3FCF-4B9E-B328-F1884B9E95E5}"/>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01D7AC6C-5E35-48A2-9D5A-F4A133AF0BE3}"/>
              </a:ext>
            </a:extLst>
          </p:cNvPr>
          <p:cNvSpPr txBox="1"/>
          <p:nvPr/>
        </p:nvSpPr>
        <p:spPr>
          <a:xfrm>
            <a:off x="1209675" y="1187450"/>
            <a:ext cx="4235450" cy="566738"/>
          </a:xfrm>
          <a:prstGeom prst="rect">
            <a:avLst/>
          </a:prstGeom>
        </p:spPr>
        <p:txBody>
          <a:bodyPr lIns="0" tIns="0" rIns="0" bIns="0">
            <a:spAutoFit/>
          </a:bodyPr>
          <a:lstStyle/>
          <a:p>
            <a:pPr>
              <a:defRPr/>
            </a:pPr>
            <a:r>
              <a:rPr sz="2138" b="1" spc="-111" dirty="0">
                <a:latin typeface="Arial"/>
                <a:cs typeface="Arial"/>
              </a:rPr>
              <a:t>W</a:t>
            </a:r>
            <a:r>
              <a:rPr sz="2138" b="1" spc="-13" dirty="0">
                <a:latin typeface="Arial"/>
                <a:cs typeface="Arial"/>
              </a:rPr>
              <a:t>affe</a:t>
            </a:r>
            <a:r>
              <a:rPr sz="2138" b="1" spc="-21" dirty="0">
                <a:latin typeface="Arial"/>
                <a:cs typeface="Arial"/>
              </a:rPr>
              <a:t>n</a:t>
            </a:r>
            <a:r>
              <a:rPr sz="2138" b="1" spc="-13" dirty="0">
                <a:latin typeface="Arial"/>
                <a:cs typeface="Arial"/>
              </a:rPr>
              <a:t>rec</a:t>
            </a:r>
            <a:r>
              <a:rPr sz="2138" b="1" spc="-17" dirty="0">
                <a:latin typeface="Arial"/>
                <a:cs typeface="Arial"/>
              </a:rPr>
              <a:t>ht</a:t>
            </a:r>
            <a:r>
              <a:rPr sz="2138" b="1" spc="-9" dirty="0">
                <a:latin typeface="Arial"/>
                <a:cs typeface="Arial"/>
              </a:rPr>
              <a:t>lic</a:t>
            </a:r>
            <a:r>
              <a:rPr sz="2138" b="1" spc="-21" dirty="0">
                <a:latin typeface="Arial"/>
                <a:cs typeface="Arial"/>
              </a:rPr>
              <a:t>h</a:t>
            </a:r>
            <a:r>
              <a:rPr sz="2138" b="1" spc="-13" dirty="0">
                <a:latin typeface="Arial"/>
                <a:cs typeface="Arial"/>
              </a:rPr>
              <a:t>e</a:t>
            </a:r>
            <a:r>
              <a:rPr sz="2138" b="1" spc="34" dirty="0">
                <a:latin typeface="Arial"/>
                <a:cs typeface="Arial"/>
              </a:rPr>
              <a:t> </a:t>
            </a:r>
            <a:r>
              <a:rPr sz="2138" b="1" spc="-21" dirty="0">
                <a:latin typeface="Arial"/>
                <a:cs typeface="Arial"/>
              </a:rPr>
              <a:t>B</a:t>
            </a:r>
            <a:r>
              <a:rPr sz="2138" b="1" spc="-13" dirty="0">
                <a:latin typeface="Arial"/>
                <a:cs typeface="Arial"/>
              </a:rPr>
              <a:t>est</a:t>
            </a:r>
            <a:r>
              <a:rPr sz="2138" b="1" spc="-17" dirty="0">
                <a:latin typeface="Arial"/>
                <a:cs typeface="Arial"/>
              </a:rPr>
              <a:t>imm</a:t>
            </a:r>
            <a:r>
              <a:rPr sz="2138" b="1" spc="-21" dirty="0">
                <a:latin typeface="Arial"/>
                <a:cs typeface="Arial"/>
              </a:rPr>
              <a:t>ung</a:t>
            </a:r>
            <a:r>
              <a:rPr sz="2138" b="1" spc="-13" dirty="0">
                <a:latin typeface="Arial"/>
                <a:cs typeface="Arial"/>
              </a:rPr>
              <a:t>en</a:t>
            </a:r>
            <a:endParaRPr sz="2138" dirty="0">
              <a:latin typeface="Arial"/>
              <a:cs typeface="Arial"/>
            </a:endParaRPr>
          </a:p>
          <a:p>
            <a:pPr marL="17919">
              <a:defRPr/>
            </a:pPr>
            <a:r>
              <a:rPr sz="1539" b="1" spc="-47" dirty="0" err="1">
                <a:latin typeface="Arial"/>
                <a:cs typeface="Arial"/>
              </a:rPr>
              <a:t>A</a:t>
            </a:r>
            <a:r>
              <a:rPr sz="1539" b="1" dirty="0" err="1">
                <a:latin typeface="Arial"/>
                <a:cs typeface="Arial"/>
              </a:rPr>
              <a:t>ufg</a:t>
            </a:r>
            <a:r>
              <a:rPr sz="1539" b="1" spc="-4" dirty="0" err="1">
                <a:latin typeface="Arial"/>
                <a:cs typeface="Arial"/>
              </a:rPr>
              <a:t>a</a:t>
            </a:r>
            <a:r>
              <a:rPr sz="1539" b="1" dirty="0" err="1">
                <a:latin typeface="Arial"/>
                <a:cs typeface="Arial"/>
              </a:rPr>
              <a:t>b</a:t>
            </a:r>
            <a:r>
              <a:rPr sz="1539" b="1" spc="-4" dirty="0" err="1">
                <a:latin typeface="Arial"/>
                <a:cs typeface="Arial"/>
              </a:rPr>
              <a:t>e</a:t>
            </a:r>
            <a:r>
              <a:rPr sz="1539" b="1" dirty="0" err="1">
                <a:latin typeface="Arial"/>
                <a:cs typeface="Arial"/>
              </a:rPr>
              <a:t>n</a:t>
            </a:r>
            <a:r>
              <a:rPr sz="1539" b="1" spc="34"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56" dirty="0">
                <a:latin typeface="Arial"/>
                <a:cs typeface="Arial"/>
              </a:rPr>
              <a:t> </a:t>
            </a:r>
            <a:r>
              <a:rPr sz="1539" b="1" spc="-47" dirty="0">
                <a:latin typeface="Arial"/>
                <a:cs typeface="Arial"/>
              </a:rPr>
              <a:t>A</a:t>
            </a:r>
            <a:r>
              <a:rPr sz="1539" b="1" dirty="0">
                <a:latin typeface="Arial"/>
                <a:cs typeface="Arial"/>
              </a:rPr>
              <a:t>uf</a:t>
            </a: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ht</a:t>
            </a:r>
            <a:endParaRPr sz="1539" dirty="0">
              <a:latin typeface="Arial"/>
              <a:cs typeface="Arial"/>
            </a:endParaRPr>
          </a:p>
        </p:txBody>
      </p:sp>
      <p:sp>
        <p:nvSpPr>
          <p:cNvPr id="143364" name="Rectangle 16">
            <a:extLst>
              <a:ext uri="{FF2B5EF4-FFF2-40B4-BE49-F238E27FC236}">
                <a16:creationId xmlns:a16="http://schemas.microsoft.com/office/drawing/2014/main" id="{0AF033BC-F42B-479E-BB03-FFEF6F9A18C6}"/>
              </a:ext>
            </a:extLst>
          </p:cNvPr>
          <p:cNvSpPr>
            <a:spLocks noChangeArrowheads="1"/>
          </p:cNvSpPr>
          <p:nvPr/>
        </p:nvSpPr>
        <p:spPr bwMode="auto">
          <a:xfrm>
            <a:off x="611188" y="1760371"/>
            <a:ext cx="7993062" cy="349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b="1" dirty="0">
                <a:solidFill>
                  <a:srgbClr val="FF0000"/>
                </a:solidFill>
              </a:rPr>
              <a:t>Jedes Schießen darf erst begonnen werden, wenn die</a:t>
            </a:r>
            <a:br>
              <a:rPr lang="de-DE" altLang="de-DE" sz="1600" b="1" dirty="0">
                <a:solidFill>
                  <a:srgbClr val="FF0000"/>
                </a:solidFill>
              </a:rPr>
            </a:br>
            <a:r>
              <a:rPr lang="de-DE" altLang="de-DE" sz="1600" b="1" dirty="0">
                <a:solidFill>
                  <a:srgbClr val="FF0000"/>
                </a:solidFill>
              </a:rPr>
              <a:t>verantwortliche Aufsichtsperson anwesend ist und</a:t>
            </a:r>
            <a:br>
              <a:rPr lang="de-DE" altLang="de-DE" sz="1600" b="1" dirty="0">
                <a:solidFill>
                  <a:srgbClr val="FF0000"/>
                </a:solidFill>
              </a:rPr>
            </a:br>
            <a:r>
              <a:rPr lang="de-DE" altLang="de-DE" sz="1600" b="1" dirty="0">
                <a:solidFill>
                  <a:srgbClr val="FF0000"/>
                </a:solidFill>
              </a:rPr>
              <a:t>das Schießen freigegeben hat.                 </a:t>
            </a:r>
            <a:r>
              <a:rPr lang="de-DE" altLang="de-DE" sz="1600" b="1" i="1" dirty="0">
                <a:solidFill>
                  <a:srgbClr val="002060"/>
                </a:solidFill>
              </a:rPr>
              <a:t>( </a:t>
            </a:r>
            <a:r>
              <a:rPr lang="de-DE" altLang="de-DE" sz="1600" b="1" i="1" dirty="0" err="1">
                <a:solidFill>
                  <a:srgbClr val="002060"/>
                </a:solidFill>
              </a:rPr>
              <a:t>AWaffV</a:t>
            </a:r>
            <a:r>
              <a:rPr lang="de-DE" altLang="de-DE" sz="1600" b="1" i="1" dirty="0">
                <a:solidFill>
                  <a:srgbClr val="002060"/>
                </a:solidFill>
              </a:rPr>
              <a:t>  § 11 )</a:t>
            </a:r>
          </a:p>
          <a:p>
            <a:pPr eaLnBrk="1" hangingPunct="1"/>
            <a:endParaRPr lang="de-DE" altLang="de-DE" sz="1600" b="1" i="1" dirty="0">
              <a:solidFill>
                <a:schemeClr val="accent2"/>
              </a:solidFill>
            </a:endParaRPr>
          </a:p>
          <a:p>
            <a:pPr eaLnBrk="1" hangingPunct="1"/>
            <a:r>
              <a:rPr lang="de-DE" altLang="de-DE" sz="1600" b="1" dirty="0">
                <a:solidFill>
                  <a:srgbClr val="002060"/>
                </a:solidFill>
              </a:rPr>
              <a:t>Die Aufsicht befindet sich immer direkt bei den Schützen im Schützenstand bei den Schützen und überwacht das Schießen.</a:t>
            </a:r>
          </a:p>
          <a:p>
            <a:pPr eaLnBrk="1" hangingPunct="1"/>
            <a:r>
              <a:rPr lang="de-DE" altLang="de-DE" sz="1600" b="1" dirty="0">
                <a:solidFill>
                  <a:srgbClr val="002060"/>
                </a:solidFill>
              </a:rPr>
              <a:t>Beim Verlassen des Raumes (z.B. Toilette) muss die Aussicht an eine sachkundige Person übergeben werden.</a:t>
            </a:r>
          </a:p>
          <a:p>
            <a:pPr eaLnBrk="1" hangingPunct="1"/>
            <a:r>
              <a:rPr lang="de-DE" altLang="de-DE" sz="1600" b="1" dirty="0">
                <a:solidFill>
                  <a:srgbClr val="002060"/>
                </a:solidFill>
              </a:rPr>
              <a:t>Die Aufsicht gibt klare und deutliche Anweisungen. </a:t>
            </a:r>
          </a:p>
          <a:p>
            <a:pPr eaLnBrk="1" hangingPunct="1"/>
            <a:r>
              <a:rPr lang="de-DE" altLang="de-DE" sz="1600" b="1" dirty="0">
                <a:solidFill>
                  <a:srgbClr val="002060"/>
                </a:solidFill>
              </a:rPr>
              <a:t>Beispiel: </a:t>
            </a:r>
            <a:r>
              <a:rPr lang="de-DE" altLang="de-DE" sz="1600" b="1" dirty="0" err="1">
                <a:solidFill>
                  <a:srgbClr val="002060"/>
                </a:solidFill>
              </a:rPr>
              <a:t>Komando</a:t>
            </a:r>
            <a:r>
              <a:rPr lang="de-DE" altLang="de-DE" sz="1600" b="1" dirty="0">
                <a:solidFill>
                  <a:srgbClr val="002060"/>
                </a:solidFill>
              </a:rPr>
              <a:t> „Sicherheit“</a:t>
            </a:r>
          </a:p>
          <a:p>
            <a:pPr eaLnBrk="1" hangingPunct="1"/>
            <a:endParaRPr lang="de-DE" altLang="de-DE" sz="1600" b="1" dirty="0">
              <a:solidFill>
                <a:srgbClr val="002060"/>
              </a:solidFill>
            </a:endParaRPr>
          </a:p>
          <a:p>
            <a:pPr eaLnBrk="1" hangingPunct="1"/>
            <a:r>
              <a:rPr lang="de-DE" altLang="de-DE" sz="2400" b="1" dirty="0">
                <a:solidFill>
                  <a:srgbClr val="002060"/>
                </a:solidFill>
              </a:rPr>
              <a:t>Sicherheit, Niemand darf gefährdet werden.</a:t>
            </a:r>
            <a:r>
              <a:rPr lang="de-DE" altLang="de-DE" sz="2400" dirty="0">
                <a:solidFill>
                  <a:srgbClr val="002060"/>
                </a:solidFill>
              </a:rPr>
              <a:t> </a:t>
            </a:r>
          </a:p>
        </p:txBody>
      </p:sp>
      <p:sp>
        <p:nvSpPr>
          <p:cNvPr id="143365" name="Rechteck 1">
            <a:extLst>
              <a:ext uri="{FF2B5EF4-FFF2-40B4-BE49-F238E27FC236}">
                <a16:creationId xmlns:a16="http://schemas.microsoft.com/office/drawing/2014/main" id="{FE29BAC0-102E-400B-8C8E-05CC909EE0C6}"/>
              </a:ext>
            </a:extLst>
          </p:cNvPr>
          <p:cNvSpPr>
            <a:spLocks noChangeArrowheads="1"/>
          </p:cNvSpPr>
          <p:nvPr/>
        </p:nvSpPr>
        <p:spPr bwMode="auto">
          <a:xfrm>
            <a:off x="644525" y="5322888"/>
            <a:ext cx="8042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600" b="1" dirty="0">
                <a:solidFill>
                  <a:srgbClr val="FF0000"/>
                </a:solidFill>
              </a:rPr>
              <a:t>Die Ausbildung zur „verantwortlichen Aufsicht“ beinhaltet </a:t>
            </a:r>
            <a:r>
              <a:rPr lang="de-DE" altLang="de-DE" sz="1600" b="1" u="sng" dirty="0">
                <a:solidFill>
                  <a:srgbClr val="FF0000"/>
                </a:solidFill>
              </a:rPr>
              <a:t>keine</a:t>
            </a:r>
            <a:r>
              <a:rPr lang="de-DE" altLang="de-DE" sz="1600" b="1" dirty="0">
                <a:solidFill>
                  <a:srgbClr val="FF0000"/>
                </a:solidFill>
              </a:rPr>
              <a:t> besondere Obhut, also kein Schießen mit Kindern unter 14 Jahren bei Luftdruckwaffen und 16 Jahre bei Feuerwaffen!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object 3">
            <a:extLst>
              <a:ext uri="{FF2B5EF4-FFF2-40B4-BE49-F238E27FC236}">
                <a16:creationId xmlns:a16="http://schemas.microsoft.com/office/drawing/2014/main" id="{2B2A7F65-038A-47C1-8A83-5F1E41265E4B}"/>
              </a:ext>
            </a:extLst>
          </p:cNvPr>
          <p:cNvSpPr>
            <a:spLocks/>
          </p:cNvSpPr>
          <p:nvPr/>
        </p:nvSpPr>
        <p:spPr bwMode="auto">
          <a:xfrm>
            <a:off x="2251075" y="2982913"/>
            <a:ext cx="4699000" cy="317500"/>
          </a:xfrm>
          <a:custGeom>
            <a:avLst/>
            <a:gdLst>
              <a:gd name="T0" fmla="*/ 5700 w 5495925"/>
              <a:gd name="T1" fmla="*/ 15557 h 370839"/>
              <a:gd name="T2" fmla="*/ 0 w 5495925"/>
              <a:gd name="T3" fmla="*/ 27841 h 370839"/>
              <a:gd name="T4" fmla="*/ 2443 w 5495925"/>
              <a:gd name="T5" fmla="*/ 177696 h 370839"/>
              <a:gd name="T6" fmla="*/ 5700 w 5495925"/>
              <a:gd name="T7" fmla="*/ 28660 h 370839"/>
              <a:gd name="T8" fmla="*/ 7329 w 5495925"/>
              <a:gd name="T9" fmla="*/ 23747 h 370839"/>
              <a:gd name="T10" fmla="*/ 9773 w 5495925"/>
              <a:gd name="T11" fmla="*/ 180971 h 370839"/>
              <a:gd name="T12" fmla="*/ 5700 w 5495925"/>
              <a:gd name="T13" fmla="*/ 169506 h 370839"/>
              <a:gd name="T14" fmla="*/ 4886 w 5495925"/>
              <a:gd name="T15" fmla="*/ 181995 h 370839"/>
              <a:gd name="T16" fmla="*/ 2936765 w 5495925"/>
              <a:gd name="T17" fmla="*/ 167050 h 370839"/>
              <a:gd name="T18" fmla="*/ 2933507 w 5495925"/>
              <a:gd name="T19" fmla="*/ 21290 h 370839"/>
              <a:gd name="T20" fmla="*/ 2926992 w 5495925"/>
              <a:gd name="T21" fmla="*/ 10645 h 370839"/>
              <a:gd name="T22" fmla="*/ 2921292 w 5495925"/>
              <a:gd name="T23" fmla="*/ 6551 h 370839"/>
              <a:gd name="T24" fmla="*/ 2915591 w 5495925"/>
              <a:gd name="T25" fmla="*/ 2456 h 370839"/>
              <a:gd name="T26" fmla="*/ 30947 w 5495925"/>
              <a:gd name="T27" fmla="*/ 0 h 370839"/>
              <a:gd name="T28" fmla="*/ 21175 w 5495925"/>
              <a:gd name="T29" fmla="*/ 2456 h 370839"/>
              <a:gd name="T30" fmla="*/ 15473 w 5495925"/>
              <a:gd name="T31" fmla="*/ 5731 h 370839"/>
              <a:gd name="T32" fmla="*/ 9773 w 5495925"/>
              <a:gd name="T33" fmla="*/ 9826 h 370839"/>
              <a:gd name="T34" fmla="*/ 13029 w 5495925"/>
              <a:gd name="T35" fmla="*/ 13920 h 370839"/>
              <a:gd name="T36" fmla="*/ 22804 w 5495925"/>
              <a:gd name="T37" fmla="*/ 7369 h 370839"/>
              <a:gd name="T38" fmla="*/ 2901746 w 5495925"/>
              <a:gd name="T39" fmla="*/ 4913 h 370839"/>
              <a:gd name="T40" fmla="*/ 2908261 w 5495925"/>
              <a:gd name="T41" fmla="*/ 5936 h 370839"/>
              <a:gd name="T42" fmla="*/ 2918033 w 5495925"/>
              <a:gd name="T43" fmla="*/ 10177 h 370839"/>
              <a:gd name="T44" fmla="*/ 2926992 w 5495925"/>
              <a:gd name="T45" fmla="*/ 18833 h 370839"/>
              <a:gd name="T46" fmla="*/ 2929435 w 5495925"/>
              <a:gd name="T47" fmla="*/ 22927 h 370839"/>
              <a:gd name="T48" fmla="*/ 2931878 w 5495925"/>
              <a:gd name="T49" fmla="*/ 35211 h 370839"/>
              <a:gd name="T50" fmla="*/ 2934322 w 5495925"/>
              <a:gd name="T51" fmla="*/ 177696 h 370839"/>
              <a:gd name="T52" fmla="*/ 13844 w 5495925"/>
              <a:gd name="T53" fmla="*/ 185066 h 370839"/>
              <a:gd name="T54" fmla="*/ 13029 w 5495925"/>
              <a:gd name="T55" fmla="*/ 191344 h 370839"/>
              <a:gd name="T56" fmla="*/ 13844 w 5495925"/>
              <a:gd name="T57" fmla="*/ 13920 h 370839"/>
              <a:gd name="T58" fmla="*/ 13844 w 5495925"/>
              <a:gd name="T59" fmla="*/ 13920 h 370839"/>
              <a:gd name="T60" fmla="*/ 2907447 w 5495925"/>
              <a:gd name="T61" fmla="*/ 193254 h 370839"/>
              <a:gd name="T62" fmla="*/ 34205 w 5495925"/>
              <a:gd name="T63" fmla="*/ 194073 h 370839"/>
              <a:gd name="T64" fmla="*/ 22804 w 5495925"/>
              <a:gd name="T65" fmla="*/ 191617 h 370839"/>
              <a:gd name="T66" fmla="*/ 14658 w 5495925"/>
              <a:gd name="T67" fmla="*/ 192435 h 370839"/>
              <a:gd name="T68" fmla="*/ 20360 w 5495925"/>
              <a:gd name="T69" fmla="*/ 195711 h 370839"/>
              <a:gd name="T70" fmla="*/ 2905818 w 5495925"/>
              <a:gd name="T71" fmla="*/ 198986 h 370839"/>
              <a:gd name="T72" fmla="*/ 2908261 w 5495925"/>
              <a:gd name="T73" fmla="*/ 5731 h 370839"/>
              <a:gd name="T74" fmla="*/ 2913962 w 5495925"/>
              <a:gd name="T75" fmla="*/ 7837 h 370839"/>
              <a:gd name="T76" fmla="*/ 2913962 w 5495925"/>
              <a:gd name="T77" fmla="*/ 7837 h 370839"/>
              <a:gd name="T78" fmla="*/ 2913147 w 5495925"/>
              <a:gd name="T79" fmla="*/ 191617 h 370839"/>
              <a:gd name="T80" fmla="*/ 2915591 w 5495925"/>
              <a:gd name="T81" fmla="*/ 196530 h 370839"/>
              <a:gd name="T82" fmla="*/ 2918847 w 5495925"/>
              <a:gd name="T83" fmla="*/ 10645 h 370839"/>
              <a:gd name="T84" fmla="*/ 2918847 w 5495925"/>
              <a:gd name="T85" fmla="*/ 10645 h 370839"/>
              <a:gd name="T86" fmla="*/ 2922920 w 5495925"/>
              <a:gd name="T87" fmla="*/ 185066 h 370839"/>
              <a:gd name="T88" fmla="*/ 2918847 w 5495925"/>
              <a:gd name="T89" fmla="*/ 194308 h 370839"/>
              <a:gd name="T90" fmla="*/ 2926177 w 5495925"/>
              <a:gd name="T91" fmla="*/ 189160 h 370839"/>
              <a:gd name="T92" fmla="*/ 2926992 w 5495925"/>
              <a:gd name="T93" fmla="*/ 19448 h 370839"/>
              <a:gd name="T94" fmla="*/ 2926992 w 5495925"/>
              <a:gd name="T95" fmla="*/ 19448 h 370839"/>
              <a:gd name="T96" fmla="*/ 2931063 w 5495925"/>
              <a:gd name="T97" fmla="*/ 167050 h 370839"/>
              <a:gd name="T98" fmla="*/ 2929435 w 5495925"/>
              <a:gd name="T99" fmla="*/ 175239 h 370839"/>
              <a:gd name="T100" fmla="*/ 2926992 w 5495925"/>
              <a:gd name="T101" fmla="*/ 188341 h 370839"/>
              <a:gd name="T102" fmla="*/ 2931878 w 5495925"/>
              <a:gd name="T103" fmla="*/ 181517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1523" y="51815"/>
                </a:lnTo>
                <a:lnTo>
                  <a:pt x="0" y="51815"/>
                </a:lnTo>
                <a:lnTo>
                  <a:pt x="0" y="318515"/>
                </a:lnTo>
                <a:lnTo>
                  <a:pt x="1523" y="318515"/>
                </a:lnTo>
                <a:lnTo>
                  <a:pt x="4571" y="330707"/>
                </a:lnTo>
                <a:lnTo>
                  <a:pt x="9143" y="338708"/>
                </a:lnTo>
                <a:lnTo>
                  <a:pt x="9143" y="59435"/>
                </a:lnTo>
                <a:lnTo>
                  <a:pt x="10667" y="53339"/>
                </a:lnTo>
                <a:lnTo>
                  <a:pt x="10667" y="54863"/>
                </a:lnTo>
                <a:lnTo>
                  <a:pt x="13715" y="42671"/>
                </a:lnTo>
                <a:lnTo>
                  <a:pt x="13715" y="44195"/>
                </a:lnTo>
                <a:lnTo>
                  <a:pt x="18287" y="33527"/>
                </a:lnTo>
                <a:close/>
              </a:path>
              <a:path w="5495925" h="370839">
                <a:moveTo>
                  <a:pt x="18287" y="350519"/>
                </a:moveTo>
                <a:lnTo>
                  <a:pt x="18287" y="336803"/>
                </a:lnTo>
                <a:lnTo>
                  <a:pt x="13715" y="326135"/>
                </a:lnTo>
                <a:lnTo>
                  <a:pt x="13715" y="327659"/>
                </a:lnTo>
                <a:lnTo>
                  <a:pt x="10667" y="315467"/>
                </a:lnTo>
                <a:lnTo>
                  <a:pt x="10667" y="316991"/>
                </a:lnTo>
                <a:lnTo>
                  <a:pt x="9143" y="310895"/>
                </a:lnTo>
                <a:lnTo>
                  <a:pt x="9143" y="338708"/>
                </a:lnTo>
                <a:lnTo>
                  <a:pt x="10667" y="341375"/>
                </a:lnTo>
                <a:lnTo>
                  <a:pt x="18287" y="350519"/>
                </a:lnTo>
                <a:close/>
              </a:path>
              <a:path w="5495925" h="370839">
                <a:moveTo>
                  <a:pt x="5495543" y="310895"/>
                </a:moveTo>
                <a:lnTo>
                  <a:pt x="5495543" y="57911"/>
                </a:lnTo>
                <a:lnTo>
                  <a:pt x="5490971" y="39623"/>
                </a:lnTo>
                <a:lnTo>
                  <a:pt x="5489447" y="39623"/>
                </a:lnTo>
                <a:lnTo>
                  <a:pt x="5484875" y="28955"/>
                </a:lnTo>
                <a:lnTo>
                  <a:pt x="5483351" y="28955"/>
                </a:lnTo>
                <a:lnTo>
                  <a:pt x="5477255" y="19811"/>
                </a:lnTo>
                <a:lnTo>
                  <a:pt x="5475731" y="19811"/>
                </a:lnTo>
                <a:lnTo>
                  <a:pt x="5475731" y="18287"/>
                </a:lnTo>
                <a:lnTo>
                  <a:pt x="5466587" y="12191"/>
                </a:lnTo>
                <a:lnTo>
                  <a:pt x="5466587" y="10667"/>
                </a:lnTo>
                <a:lnTo>
                  <a:pt x="5455919" y="6095"/>
                </a:lnTo>
                <a:lnTo>
                  <a:pt x="5455919" y="4571"/>
                </a:lnTo>
                <a:lnTo>
                  <a:pt x="5443727" y="1523"/>
                </a:lnTo>
                <a:lnTo>
                  <a:pt x="5436107" y="0"/>
                </a:lnTo>
                <a:lnTo>
                  <a:pt x="57911" y="0"/>
                </a:lnTo>
                <a:lnTo>
                  <a:pt x="51815" y="1523"/>
                </a:lnTo>
                <a:lnTo>
                  <a:pt x="50291" y="1523"/>
                </a:lnTo>
                <a:lnTo>
                  <a:pt x="39623" y="4571"/>
                </a:lnTo>
                <a:lnTo>
                  <a:pt x="38099" y="4571"/>
                </a:lnTo>
                <a:lnTo>
                  <a:pt x="38099" y="6095"/>
                </a:lnTo>
                <a:lnTo>
                  <a:pt x="28955" y="10667"/>
                </a:lnTo>
                <a:lnTo>
                  <a:pt x="27431" y="10667"/>
                </a:lnTo>
                <a:lnTo>
                  <a:pt x="27431" y="12191"/>
                </a:lnTo>
                <a:lnTo>
                  <a:pt x="18287" y="18287"/>
                </a:lnTo>
                <a:lnTo>
                  <a:pt x="18287" y="35051"/>
                </a:lnTo>
                <a:lnTo>
                  <a:pt x="24383" y="27736"/>
                </a:lnTo>
                <a:lnTo>
                  <a:pt x="24383" y="25907"/>
                </a:lnTo>
                <a:lnTo>
                  <a:pt x="33527" y="18287"/>
                </a:lnTo>
                <a:lnTo>
                  <a:pt x="33527" y="19811"/>
                </a:lnTo>
                <a:lnTo>
                  <a:pt x="42671" y="13715"/>
                </a:lnTo>
                <a:lnTo>
                  <a:pt x="53339" y="10667"/>
                </a:lnTo>
                <a:lnTo>
                  <a:pt x="59435" y="9143"/>
                </a:lnTo>
                <a:lnTo>
                  <a:pt x="5430011" y="9143"/>
                </a:lnTo>
                <a:lnTo>
                  <a:pt x="5436107" y="10667"/>
                </a:lnTo>
                <a:lnTo>
                  <a:pt x="5442203" y="10667"/>
                </a:lnTo>
                <a:lnTo>
                  <a:pt x="5442203" y="11048"/>
                </a:lnTo>
                <a:lnTo>
                  <a:pt x="5452871" y="13715"/>
                </a:lnTo>
                <a:lnTo>
                  <a:pt x="5452871" y="14586"/>
                </a:lnTo>
                <a:lnTo>
                  <a:pt x="5460491" y="18941"/>
                </a:lnTo>
                <a:lnTo>
                  <a:pt x="5460491" y="18287"/>
                </a:lnTo>
                <a:lnTo>
                  <a:pt x="5469635" y="25907"/>
                </a:lnTo>
                <a:lnTo>
                  <a:pt x="5477255" y="35051"/>
                </a:lnTo>
                <a:lnTo>
                  <a:pt x="5477255" y="36194"/>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4019" y="318515"/>
                </a:lnTo>
                <a:lnTo>
                  <a:pt x="5495543" y="310895"/>
                </a:lnTo>
                <a:close/>
              </a:path>
              <a:path w="5495925" h="370839">
                <a:moveTo>
                  <a:pt x="25907" y="344423"/>
                </a:moveTo>
                <a:lnTo>
                  <a:pt x="18287" y="335279"/>
                </a:lnTo>
                <a:lnTo>
                  <a:pt x="18287" y="352043"/>
                </a:lnTo>
                <a:lnTo>
                  <a:pt x="24383" y="356107"/>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52871" y="366521"/>
                </a:moveTo>
                <a:lnTo>
                  <a:pt x="5452871" y="356615"/>
                </a:lnTo>
                <a:lnTo>
                  <a:pt x="5440679" y="359663"/>
                </a:lnTo>
                <a:lnTo>
                  <a:pt x="5436107" y="359663"/>
                </a:lnTo>
                <a:lnTo>
                  <a:pt x="5430011" y="361187"/>
                </a:lnTo>
                <a:lnTo>
                  <a:pt x="64007" y="361187"/>
                </a:lnTo>
                <a:lnTo>
                  <a:pt x="57911" y="359663"/>
                </a:lnTo>
                <a:lnTo>
                  <a:pt x="53339" y="359663"/>
                </a:lnTo>
                <a:lnTo>
                  <a:pt x="42671" y="356615"/>
                </a:lnTo>
                <a:lnTo>
                  <a:pt x="24383" y="344423"/>
                </a:lnTo>
                <a:lnTo>
                  <a:pt x="24383" y="356107"/>
                </a:lnTo>
                <a:lnTo>
                  <a:pt x="27431" y="358139"/>
                </a:lnTo>
                <a:lnTo>
                  <a:pt x="27431" y="359663"/>
                </a:lnTo>
                <a:lnTo>
                  <a:pt x="28955" y="359663"/>
                </a:lnTo>
                <a:lnTo>
                  <a:pt x="38099" y="364235"/>
                </a:lnTo>
                <a:lnTo>
                  <a:pt x="39623" y="365759"/>
                </a:lnTo>
                <a:lnTo>
                  <a:pt x="57911" y="370331"/>
                </a:lnTo>
                <a:lnTo>
                  <a:pt x="5437631" y="370331"/>
                </a:lnTo>
                <a:lnTo>
                  <a:pt x="5452871" y="366521"/>
                </a:lnTo>
                <a:close/>
              </a:path>
              <a:path w="5495925" h="370839">
                <a:moveTo>
                  <a:pt x="5442203" y="11048"/>
                </a:moveTo>
                <a:lnTo>
                  <a:pt x="5442203" y="10667"/>
                </a:lnTo>
                <a:lnTo>
                  <a:pt x="5440679" y="10667"/>
                </a:lnTo>
                <a:lnTo>
                  <a:pt x="5442203" y="11048"/>
                </a:lnTo>
                <a:close/>
              </a:path>
              <a:path w="5495925" h="370839">
                <a:moveTo>
                  <a:pt x="5452871" y="14586"/>
                </a:moveTo>
                <a:lnTo>
                  <a:pt x="5452871" y="13715"/>
                </a:lnTo>
                <a:lnTo>
                  <a:pt x="5451347" y="13715"/>
                </a:lnTo>
                <a:lnTo>
                  <a:pt x="5452871" y="14586"/>
                </a:lnTo>
                <a:close/>
              </a:path>
              <a:path w="5495925" h="370839">
                <a:moveTo>
                  <a:pt x="5462015" y="361623"/>
                </a:moveTo>
                <a:lnTo>
                  <a:pt x="5462015" y="350519"/>
                </a:lnTo>
                <a:lnTo>
                  <a:pt x="5451347" y="356615"/>
                </a:lnTo>
                <a:lnTo>
                  <a:pt x="5452871" y="356615"/>
                </a:lnTo>
                <a:lnTo>
                  <a:pt x="5452871" y="366521"/>
                </a:lnTo>
                <a:lnTo>
                  <a:pt x="5455919" y="365759"/>
                </a:lnTo>
                <a:lnTo>
                  <a:pt x="5455919" y="364235"/>
                </a:lnTo>
                <a:lnTo>
                  <a:pt x="5462015" y="361623"/>
                </a:lnTo>
                <a:close/>
              </a:path>
              <a:path w="5495925" h="370839">
                <a:moveTo>
                  <a:pt x="5462015" y="19811"/>
                </a:moveTo>
                <a:lnTo>
                  <a:pt x="5460491" y="18287"/>
                </a:lnTo>
                <a:lnTo>
                  <a:pt x="5460491" y="18941"/>
                </a:lnTo>
                <a:lnTo>
                  <a:pt x="5462015" y="19811"/>
                </a:lnTo>
                <a:close/>
              </a:path>
              <a:path w="5495925" h="370839">
                <a:moveTo>
                  <a:pt x="5477255" y="350519"/>
                </a:moveTo>
                <a:lnTo>
                  <a:pt x="5477255" y="335279"/>
                </a:lnTo>
                <a:lnTo>
                  <a:pt x="5469635" y="344423"/>
                </a:lnTo>
                <a:lnTo>
                  <a:pt x="5460491" y="350519"/>
                </a:lnTo>
                <a:lnTo>
                  <a:pt x="5462015" y="350519"/>
                </a:lnTo>
                <a:lnTo>
                  <a:pt x="5462015" y="361623"/>
                </a:lnTo>
                <a:lnTo>
                  <a:pt x="5466587" y="359663"/>
                </a:lnTo>
                <a:lnTo>
                  <a:pt x="5466587" y="358139"/>
                </a:lnTo>
                <a:lnTo>
                  <a:pt x="5475731" y="352043"/>
                </a:lnTo>
                <a:lnTo>
                  <a:pt x="5475731" y="350519"/>
                </a:lnTo>
                <a:lnTo>
                  <a:pt x="5477255" y="350519"/>
                </a:lnTo>
                <a:close/>
              </a:path>
              <a:path w="5495925" h="370839">
                <a:moveTo>
                  <a:pt x="5477255" y="36194"/>
                </a:moveTo>
                <a:lnTo>
                  <a:pt x="5477255" y="35051"/>
                </a:lnTo>
                <a:lnTo>
                  <a:pt x="5475731" y="33527"/>
                </a:lnTo>
                <a:lnTo>
                  <a:pt x="5477255" y="36194"/>
                </a:lnTo>
                <a:close/>
              </a:path>
              <a:path w="5495925" h="370839">
                <a:moveTo>
                  <a:pt x="5486399" y="337819"/>
                </a:moveTo>
                <a:lnTo>
                  <a:pt x="5486399" y="304799"/>
                </a:lnTo>
                <a:lnTo>
                  <a:pt x="5484875" y="310895"/>
                </a:lnTo>
                <a:lnTo>
                  <a:pt x="5484875" y="315467"/>
                </a:lnTo>
                <a:lnTo>
                  <a:pt x="5481827" y="327659"/>
                </a:lnTo>
                <a:lnTo>
                  <a:pt x="5481827" y="326135"/>
                </a:lnTo>
                <a:lnTo>
                  <a:pt x="5475731" y="336803"/>
                </a:lnTo>
                <a:lnTo>
                  <a:pt x="5477255" y="33527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45411" name="object 5">
            <a:extLst>
              <a:ext uri="{FF2B5EF4-FFF2-40B4-BE49-F238E27FC236}">
                <a16:creationId xmlns:a16="http://schemas.microsoft.com/office/drawing/2014/main" id="{AB12F490-8AC3-41D1-B080-7B5C3EF3CD46}"/>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0" name="object 10">
            <a:extLst>
              <a:ext uri="{FF2B5EF4-FFF2-40B4-BE49-F238E27FC236}">
                <a16:creationId xmlns:a16="http://schemas.microsoft.com/office/drawing/2014/main" id="{0EBF84F5-9113-4350-A2C4-2E83246DEE77}"/>
              </a:ext>
            </a:extLst>
          </p:cNvPr>
          <p:cNvSpPr txBox="1"/>
          <p:nvPr/>
        </p:nvSpPr>
        <p:spPr>
          <a:xfrm>
            <a:off x="1271588" y="982283"/>
            <a:ext cx="4413250" cy="688971"/>
          </a:xfrm>
          <a:prstGeom prst="rect">
            <a:avLst/>
          </a:prstGeom>
        </p:spPr>
        <p:txBody>
          <a:bodyPr lIns="0" tIns="0" rIns="0" bIns="0">
            <a:spAutoFit/>
          </a:bodyPr>
          <a:lstStyle/>
          <a:p>
            <a:pPr marL="28778">
              <a:defRPr/>
            </a:pPr>
            <a:r>
              <a:rPr sz="2138" b="1" spc="-111" dirty="0" err="1">
                <a:latin typeface="Arial"/>
                <a:cs typeface="Arial"/>
              </a:rPr>
              <a:t>W</a:t>
            </a:r>
            <a:r>
              <a:rPr sz="2138" b="1" spc="-13" dirty="0" err="1">
                <a:latin typeface="Arial"/>
                <a:cs typeface="Arial"/>
              </a:rPr>
              <a:t>affe</a:t>
            </a:r>
            <a:r>
              <a:rPr sz="2138" b="1" spc="-21" dirty="0" err="1">
                <a:latin typeface="Arial"/>
                <a:cs typeface="Arial"/>
              </a:rPr>
              <a:t>n</a:t>
            </a:r>
            <a:r>
              <a:rPr sz="2138" b="1" spc="-13" dirty="0" err="1">
                <a:latin typeface="Arial"/>
                <a:cs typeface="Arial"/>
              </a:rPr>
              <a:t>rec</a:t>
            </a:r>
            <a:r>
              <a:rPr sz="2138" b="1" spc="-17" dirty="0" err="1">
                <a:latin typeface="Arial"/>
                <a:cs typeface="Arial"/>
              </a:rPr>
              <a:t>ht</a:t>
            </a:r>
            <a:r>
              <a:rPr sz="2138" b="1" spc="-9" dirty="0" err="1">
                <a:latin typeface="Arial"/>
                <a:cs typeface="Arial"/>
              </a:rPr>
              <a:t>lic</a:t>
            </a:r>
            <a:r>
              <a:rPr sz="2138" b="1" spc="-21" dirty="0" err="1">
                <a:latin typeface="Arial"/>
                <a:cs typeface="Arial"/>
              </a:rPr>
              <a:t>h</a:t>
            </a:r>
            <a:r>
              <a:rPr sz="2138" b="1" spc="-13" dirty="0" err="1">
                <a:latin typeface="Arial"/>
                <a:cs typeface="Arial"/>
              </a:rPr>
              <a:t>e</a:t>
            </a:r>
            <a:r>
              <a:rPr sz="2138" b="1" spc="34" dirty="0">
                <a:latin typeface="Arial"/>
                <a:cs typeface="Arial"/>
              </a:rPr>
              <a:t> </a:t>
            </a:r>
            <a:r>
              <a:rPr sz="2138" b="1" spc="-21" dirty="0" err="1">
                <a:latin typeface="Arial"/>
                <a:cs typeface="Arial"/>
              </a:rPr>
              <a:t>B</a:t>
            </a:r>
            <a:r>
              <a:rPr sz="2138" b="1" spc="-13" dirty="0" err="1">
                <a:latin typeface="Arial"/>
                <a:cs typeface="Arial"/>
              </a:rPr>
              <a:t>est</a:t>
            </a:r>
            <a:r>
              <a:rPr sz="2138" b="1" spc="-17" dirty="0" err="1">
                <a:latin typeface="Arial"/>
                <a:cs typeface="Arial"/>
              </a:rPr>
              <a:t>imm</a:t>
            </a:r>
            <a:r>
              <a:rPr sz="2138" b="1" spc="-21" dirty="0" err="1">
                <a:latin typeface="Arial"/>
                <a:cs typeface="Arial"/>
              </a:rPr>
              <a:t>ung</a:t>
            </a:r>
            <a:r>
              <a:rPr sz="2138" b="1" spc="-13" dirty="0" err="1">
                <a:latin typeface="Arial"/>
                <a:cs typeface="Arial"/>
              </a:rPr>
              <a:t>en</a:t>
            </a:r>
            <a:endParaRPr lang="de-DE" sz="2138" b="1" spc="-13" dirty="0">
              <a:latin typeface="Arial"/>
              <a:cs typeface="Arial"/>
            </a:endParaRPr>
          </a:p>
          <a:p>
            <a:pPr marL="28778">
              <a:defRPr/>
            </a:pPr>
            <a:endParaRPr sz="800" dirty="0">
              <a:latin typeface="Times New Roman"/>
              <a:cs typeface="Times New Roman"/>
            </a:endParaRPr>
          </a:p>
          <a:p>
            <a:pPr marL="10860">
              <a:defRPr/>
            </a:pPr>
            <a:r>
              <a:rPr sz="1539" b="1" spc="-47" dirty="0">
                <a:latin typeface="Arial"/>
                <a:cs typeface="Arial"/>
              </a:rPr>
              <a:t>A</a:t>
            </a:r>
            <a:r>
              <a:rPr sz="1539" b="1" dirty="0">
                <a:latin typeface="Arial"/>
                <a:cs typeface="Arial"/>
              </a:rPr>
              <a:t>ufb</a:t>
            </a:r>
            <a:r>
              <a:rPr sz="1539" b="1" spc="-4" dirty="0">
                <a:latin typeface="Arial"/>
                <a:cs typeface="Arial"/>
              </a:rPr>
              <a:t>e</a:t>
            </a:r>
            <a:r>
              <a:rPr sz="1539" b="1" spc="43" dirty="0">
                <a:latin typeface="Arial"/>
                <a:cs typeface="Arial"/>
              </a:rPr>
              <a:t>w</a:t>
            </a:r>
            <a:r>
              <a:rPr sz="1539" b="1" spc="-4" dirty="0">
                <a:latin typeface="Arial"/>
                <a:cs typeface="Arial"/>
              </a:rPr>
              <a:t>a</a:t>
            </a:r>
            <a:r>
              <a:rPr sz="1539" b="1" dirty="0">
                <a:latin typeface="Arial"/>
                <a:cs typeface="Arial"/>
              </a:rPr>
              <a:t>h</a:t>
            </a:r>
            <a:r>
              <a:rPr sz="1539" b="1" spc="-4" dirty="0">
                <a:latin typeface="Arial"/>
                <a:cs typeface="Arial"/>
              </a:rPr>
              <a:t>r</a:t>
            </a:r>
            <a:r>
              <a:rPr sz="1539" b="1" dirty="0">
                <a:latin typeface="Arial"/>
                <a:cs typeface="Arial"/>
              </a:rPr>
              <a:t>ung</a:t>
            </a:r>
            <a:r>
              <a:rPr sz="1539" b="1" spc="-4" dirty="0">
                <a:latin typeface="Arial"/>
                <a:cs typeface="Arial"/>
              </a:rPr>
              <a:t> </a:t>
            </a:r>
            <a:r>
              <a:rPr sz="1539" b="1" spc="-38" dirty="0">
                <a:latin typeface="Arial"/>
                <a:cs typeface="Arial"/>
              </a:rPr>
              <a:t>v</a:t>
            </a:r>
            <a:r>
              <a:rPr sz="1539" b="1" dirty="0">
                <a:latin typeface="Arial"/>
                <a:cs typeface="Arial"/>
              </a:rPr>
              <a:t>on</a:t>
            </a:r>
            <a:r>
              <a:rPr sz="1539" b="1" spc="26" dirty="0">
                <a:latin typeface="Arial"/>
                <a:cs typeface="Arial"/>
              </a:rPr>
              <a:t> </a:t>
            </a:r>
            <a:r>
              <a:rPr sz="1539" b="1" spc="-60" dirty="0">
                <a:latin typeface="Arial"/>
                <a:cs typeface="Arial"/>
              </a:rPr>
              <a:t>W</a:t>
            </a:r>
            <a:r>
              <a:rPr sz="1539" b="1" spc="-4" dirty="0">
                <a:latin typeface="Arial"/>
                <a:cs typeface="Arial"/>
              </a:rPr>
              <a:t>a</a:t>
            </a:r>
            <a:r>
              <a:rPr sz="1539" b="1" dirty="0">
                <a:latin typeface="Arial"/>
                <a:cs typeface="Arial"/>
              </a:rPr>
              <a:t>ff</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uf d</a:t>
            </a:r>
            <a:r>
              <a:rPr sz="1539" b="1" spc="-4" dirty="0">
                <a:latin typeface="Arial"/>
                <a:cs typeface="Arial"/>
              </a:rPr>
              <a:t>e</a:t>
            </a:r>
            <a:r>
              <a:rPr sz="1539" b="1" dirty="0">
                <a:latin typeface="Arial"/>
                <a:cs typeface="Arial"/>
              </a:rPr>
              <a:t>r</a:t>
            </a:r>
            <a:r>
              <a:rPr sz="1539" b="1" spc="-4" dirty="0">
                <a:latin typeface="Arial"/>
                <a:cs typeface="Arial"/>
              </a:rPr>
              <a:t> 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tte</a:t>
            </a:r>
            <a:endParaRPr sz="1539" dirty="0">
              <a:latin typeface="Arial"/>
              <a:cs typeface="Arial"/>
            </a:endParaRPr>
          </a:p>
        </p:txBody>
      </p:sp>
      <p:sp>
        <p:nvSpPr>
          <p:cNvPr id="145413" name="object 11">
            <a:extLst>
              <a:ext uri="{FF2B5EF4-FFF2-40B4-BE49-F238E27FC236}">
                <a16:creationId xmlns:a16="http://schemas.microsoft.com/office/drawing/2014/main" id="{3A602671-0DDB-4A37-BA61-1888BAD89630}"/>
              </a:ext>
            </a:extLst>
          </p:cNvPr>
          <p:cNvSpPr txBox="1">
            <a:spLocks noChangeArrowheads="1"/>
          </p:cNvSpPr>
          <p:nvPr/>
        </p:nvSpPr>
        <p:spPr bwMode="auto">
          <a:xfrm>
            <a:off x="1271588" y="1779871"/>
            <a:ext cx="7540718"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Ebenfalls zu den Aufgaben der Aufsicht gehört es, dafür Sorge zu tragen, dass die Schützen die </a:t>
            </a:r>
            <a:r>
              <a:rPr lang="de-DE" altLang="de-DE" sz="1400" b="1" dirty="0">
                <a:cs typeface="Arial" panose="020B0604020202020204" pitchFamily="34" charset="0"/>
              </a:rPr>
              <a:t>erforderlichen Vorkehrungen treffen um zu verhindern, dass Waffen und Munition abhanden kommen </a:t>
            </a:r>
            <a:r>
              <a:rPr lang="de-DE" altLang="de-DE" sz="1400" dirty="0">
                <a:cs typeface="Arial" panose="020B0604020202020204" pitchFamily="34" charset="0"/>
              </a:rPr>
              <a:t>oder Dritte sie unbefugt an sich nehmen können (§ 36 WaffG und § 13 </a:t>
            </a:r>
            <a:r>
              <a:rPr lang="de-DE" altLang="de-DE" sz="1400" dirty="0" err="1">
                <a:cs typeface="Arial" panose="020B0604020202020204" pitchFamily="34" charset="0"/>
              </a:rPr>
              <a:t>AWaffV</a:t>
            </a:r>
            <a:r>
              <a:rPr lang="de-DE" altLang="de-DE" sz="1400" dirty="0">
                <a:cs typeface="Arial" panose="020B0604020202020204" pitchFamily="34" charset="0"/>
              </a:rPr>
              <a:t>) </a:t>
            </a:r>
          </a:p>
          <a:p>
            <a:endParaRPr lang="de-DE" altLang="de-DE" sz="1400" b="1" dirty="0">
              <a:cs typeface="Arial" panose="020B0604020202020204" pitchFamily="34" charset="0"/>
            </a:endParaRPr>
          </a:p>
          <a:p>
            <a:r>
              <a:rPr lang="de-DE" altLang="de-DE" sz="1400" b="1" dirty="0">
                <a:cs typeface="Arial" panose="020B0604020202020204" pitchFamily="34" charset="0"/>
              </a:rPr>
              <a:t>Sonstige Bestimmungen</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pPr algn="just"/>
            <a:r>
              <a:rPr lang="de-DE" altLang="de-DE" sz="1400" dirty="0">
                <a:cs typeface="Arial" panose="020B0604020202020204" pitchFamily="34" charset="0"/>
              </a:rPr>
              <a:t>Wer eine Waffe führt, muss seinen </a:t>
            </a:r>
            <a:r>
              <a:rPr lang="de-DE" altLang="de-DE" sz="1400" b="1" dirty="0">
                <a:cs typeface="Arial" panose="020B0604020202020204" pitchFamily="34" charset="0"/>
              </a:rPr>
              <a:t>Personalausweis oder Pass </a:t>
            </a:r>
            <a:r>
              <a:rPr lang="de-DE" altLang="de-DE" sz="1400" dirty="0">
                <a:cs typeface="Arial" panose="020B0604020202020204" pitchFamily="34" charset="0"/>
              </a:rPr>
              <a:t>und - wenn es einer Erlaubnis zum Erwerb oder zum Führen bedarf - </a:t>
            </a:r>
            <a:r>
              <a:rPr lang="de-DE" altLang="de-DE" sz="1400" b="1" dirty="0">
                <a:cs typeface="Arial" panose="020B0604020202020204" pitchFamily="34" charset="0"/>
              </a:rPr>
              <a:t>Waffenbesitzkarte </a:t>
            </a:r>
            <a:r>
              <a:rPr lang="de-DE" altLang="de-DE" sz="1400" dirty="0">
                <a:cs typeface="Arial" panose="020B0604020202020204" pitchFamily="34" charset="0"/>
              </a:rPr>
              <a:t>bzw. </a:t>
            </a:r>
            <a:r>
              <a:rPr lang="de-DE" altLang="de-DE" sz="1400" b="1" dirty="0">
                <a:cs typeface="Arial" panose="020B0604020202020204" pitchFamily="34" charset="0"/>
              </a:rPr>
              <a:t>Waffenschein </a:t>
            </a:r>
            <a:r>
              <a:rPr lang="de-DE" altLang="de-DE" sz="1400" dirty="0">
                <a:cs typeface="Arial" panose="020B0604020202020204" pitchFamily="34" charset="0"/>
              </a:rPr>
              <a:t>oder </a:t>
            </a:r>
            <a:r>
              <a:rPr lang="de-DE" altLang="de-DE" sz="1400" b="1" dirty="0">
                <a:cs typeface="Arial" panose="020B0604020202020204" pitchFamily="34" charset="0"/>
              </a:rPr>
              <a:t>Jagdschein </a:t>
            </a:r>
            <a:r>
              <a:rPr lang="de-DE" altLang="de-DE" sz="1400" dirty="0">
                <a:cs typeface="Arial" panose="020B0604020202020204" pitchFamily="34" charset="0"/>
              </a:rPr>
              <a:t>mit sich Führen und auf Verlangen vorzeigen (§ 38 Abs. 1 WaffG).</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Aufsichtspersonen haben </a:t>
            </a:r>
            <a:r>
              <a:rPr lang="de-DE" altLang="de-DE" sz="1400" dirty="0">
                <a:cs typeface="Arial" panose="020B0604020202020204" pitchFamily="34" charset="0"/>
              </a:rPr>
              <a:t>nach § 39 Abs. 1 ebenfalls </a:t>
            </a:r>
            <a:r>
              <a:rPr lang="de-DE" altLang="de-DE" sz="1400" b="1" dirty="0">
                <a:cs typeface="Arial" panose="020B0604020202020204" pitchFamily="34" charset="0"/>
              </a:rPr>
              <a:t>die Pflicht</a:t>
            </a:r>
            <a:r>
              <a:rPr lang="de-DE" altLang="de-DE" sz="1400" dirty="0">
                <a:cs typeface="Arial" panose="020B0604020202020204" pitchFamily="34" charset="0"/>
              </a:rPr>
              <a:t>, der zuständigen Behörde oder deren Vertreter </a:t>
            </a:r>
            <a:r>
              <a:rPr lang="de-DE" altLang="de-DE" sz="1400" b="1" dirty="0">
                <a:cs typeface="Arial" panose="020B0604020202020204" pitchFamily="34" charset="0"/>
              </a:rPr>
              <a:t>jederzeit auf Verlangen Auskünfte zu erteilen</a:t>
            </a:r>
            <a:r>
              <a:rPr lang="de-DE" altLang="de-DE" sz="1400" dirty="0">
                <a:cs typeface="Arial" panose="020B0604020202020204" pitchFamily="34" charset="0"/>
              </a:rPr>
              <a:t>. Daher ist es ratsam, den Ausweis für Standaufsichten bei Ausübung der Tätigkeit mit sich zu führen. </a:t>
            </a:r>
            <a:r>
              <a:rPr lang="de-DE" altLang="de-DE" sz="1400" b="1" dirty="0">
                <a:cs typeface="Arial" panose="020B0604020202020204" pitchFamily="34" charset="0"/>
              </a:rPr>
              <a:t>§ 53 WaffG – Bußgeldvorschriften</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Wer </a:t>
            </a:r>
            <a:r>
              <a:rPr lang="de-DE" altLang="de-DE" sz="1400" dirty="0">
                <a:cs typeface="Arial" panose="020B0604020202020204" pitchFamily="34" charset="0"/>
              </a:rPr>
              <a:t>vorsätzlich oder fahrlässig die </a:t>
            </a:r>
            <a:r>
              <a:rPr lang="de-DE" altLang="de-DE" sz="1400" b="1" dirty="0">
                <a:cs typeface="Arial" panose="020B0604020202020204" pitchFamily="34" charset="0"/>
              </a:rPr>
              <a:t>Beschaffenheit </a:t>
            </a:r>
            <a:r>
              <a:rPr lang="de-DE" altLang="de-DE" sz="1400" dirty="0">
                <a:cs typeface="Arial" panose="020B0604020202020204" pitchFamily="34" charset="0"/>
              </a:rPr>
              <a:t>oder </a:t>
            </a:r>
            <a:r>
              <a:rPr lang="de-DE" altLang="de-DE" sz="1400" b="1" dirty="0">
                <a:cs typeface="Arial" panose="020B0604020202020204" pitchFamily="34" charset="0"/>
              </a:rPr>
              <a:t>Art der Benutzung einer Schießstätte ändert</a:t>
            </a:r>
            <a:r>
              <a:rPr lang="de-DE" altLang="de-DE" sz="1400" dirty="0">
                <a:cs typeface="Arial" panose="020B0604020202020204" pitchFamily="34" charset="0"/>
              </a:rPr>
              <a:t>, Kinder bzw. Jugendlichen das </a:t>
            </a:r>
            <a:r>
              <a:rPr lang="de-DE" altLang="de-DE" sz="1400" b="1" dirty="0">
                <a:cs typeface="Arial" panose="020B0604020202020204" pitchFamily="34" charset="0"/>
              </a:rPr>
              <a:t>Schießen entgegen Alters- oder Waffenbeschränkungen gestattet </a:t>
            </a:r>
            <a:r>
              <a:rPr lang="de-DE" altLang="de-DE" sz="1400" dirty="0">
                <a:cs typeface="Arial" panose="020B0604020202020204" pitchFamily="34" charset="0"/>
              </a:rPr>
              <a:t>(z.B. einen 14-Jährigen mit einer Großkaliberwaffe schießen lässt) oder </a:t>
            </a:r>
            <a:r>
              <a:rPr lang="de-DE" altLang="de-DE" sz="1400" b="1" dirty="0">
                <a:cs typeface="Arial" panose="020B0604020202020204" pitchFamily="34" charset="0"/>
              </a:rPr>
              <a:t>einem Nichtberechtigten eine Waffe oder Munition überlässt</a:t>
            </a:r>
            <a:r>
              <a:rPr lang="de-DE" altLang="de-DE" sz="1400" dirty="0">
                <a:cs typeface="Arial" panose="020B0604020202020204" pitchFamily="34" charset="0"/>
              </a:rPr>
              <a:t>, begeht eine </a:t>
            </a:r>
            <a:r>
              <a:rPr lang="de-DE" altLang="de-DE" sz="1400" b="1" dirty="0">
                <a:solidFill>
                  <a:srgbClr val="FF0000"/>
                </a:solidFill>
                <a:cs typeface="Arial" panose="020B0604020202020204" pitchFamily="34" charset="0"/>
              </a:rPr>
              <a:t>Ordnungswidrigkeit</a:t>
            </a:r>
            <a:r>
              <a:rPr lang="de-DE" altLang="de-DE" sz="1400" dirty="0">
                <a:cs typeface="Arial" panose="020B0604020202020204" pitchFamily="34" charset="0"/>
              </a:rPr>
              <a:t>, die mit einer </a:t>
            </a:r>
            <a:r>
              <a:rPr lang="de-DE" altLang="de-DE" sz="1400" b="1" dirty="0">
                <a:solidFill>
                  <a:srgbClr val="FF0000"/>
                </a:solidFill>
                <a:cs typeface="Arial" panose="020B0604020202020204" pitchFamily="34" charset="0"/>
              </a:rPr>
              <a:t>Geldbuße bis zu zehntausend Euro </a:t>
            </a:r>
            <a:r>
              <a:rPr lang="de-DE" altLang="de-DE" sz="1400" dirty="0">
                <a:cs typeface="Arial" panose="020B0604020202020204" pitchFamily="34" charset="0"/>
              </a:rPr>
              <a:t>geahndet werden kann (§ 53 WaffG)</a:t>
            </a:r>
            <a:r>
              <a:rPr lang="de-DE" altLang="de-DE" sz="1400" b="1" dirty="0">
                <a:solidFill>
                  <a:srgbClr val="FF0000"/>
                </a:solidFill>
                <a:cs typeface="Arial" panose="020B0604020202020204" pitchFamily="34" charset="0"/>
              </a:rPr>
              <a:t>!</a:t>
            </a:r>
            <a:endParaRPr lang="de-DE" altLang="de-DE" sz="1400" dirty="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object 3">
            <a:extLst>
              <a:ext uri="{FF2B5EF4-FFF2-40B4-BE49-F238E27FC236}">
                <a16:creationId xmlns:a16="http://schemas.microsoft.com/office/drawing/2014/main" id="{A64679A3-4573-44B4-A4EA-133A04CB2FD0}"/>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8" name="object 8">
            <a:extLst>
              <a:ext uri="{FF2B5EF4-FFF2-40B4-BE49-F238E27FC236}">
                <a16:creationId xmlns:a16="http://schemas.microsoft.com/office/drawing/2014/main" id="{C0278E5E-B457-492D-9ACC-AEAFFD724106}"/>
              </a:ext>
            </a:extLst>
          </p:cNvPr>
          <p:cNvSpPr txBox="1"/>
          <p:nvPr/>
        </p:nvSpPr>
        <p:spPr>
          <a:xfrm>
            <a:off x="1209675" y="996859"/>
            <a:ext cx="4518025" cy="873125"/>
          </a:xfrm>
          <a:prstGeom prst="rect">
            <a:avLst/>
          </a:prstGeom>
        </p:spPr>
        <p:txBody>
          <a:bodyPr lIns="0" tIns="0" rIns="0" bIns="0">
            <a:spAutoFit/>
          </a:bodyPr>
          <a:lstStyle/>
          <a:p>
            <a:pPr>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a:p>
            <a:pPr>
              <a:spcBef>
                <a:spcPts val="23"/>
              </a:spcBef>
              <a:defRPr/>
            </a:pPr>
            <a:endParaRPr sz="2000" dirty="0">
              <a:latin typeface="Times New Roman"/>
              <a:cs typeface="Times New Roman"/>
            </a:endParaRPr>
          </a:p>
          <a:p>
            <a:pPr marL="17376">
              <a:defRPr/>
            </a:pPr>
            <a:r>
              <a:rPr sz="1539" b="1" spc="-47" dirty="0">
                <a:latin typeface="Arial"/>
                <a:cs typeface="Arial"/>
              </a:rPr>
              <a:t>A</a:t>
            </a:r>
            <a:r>
              <a:rPr sz="1539" b="1" dirty="0">
                <a:latin typeface="Arial"/>
                <a:cs typeface="Arial"/>
              </a:rPr>
              <a:t>llg</a:t>
            </a:r>
            <a:r>
              <a:rPr sz="1539" b="1" spc="-4" dirty="0">
                <a:latin typeface="Arial"/>
                <a:cs typeface="Arial"/>
              </a:rPr>
              <a:t>eme</a:t>
            </a:r>
            <a:r>
              <a:rPr sz="1539" b="1" dirty="0">
                <a:latin typeface="Arial"/>
                <a:cs typeface="Arial"/>
              </a:rPr>
              <a:t>ine</a:t>
            </a:r>
            <a:r>
              <a:rPr sz="1539" b="1" spc="38" dirty="0">
                <a:latin typeface="Arial"/>
                <a:cs typeface="Arial"/>
              </a:rPr>
              <a:t> </a:t>
            </a:r>
            <a:r>
              <a:rPr sz="1539" b="1" spc="-4" dirty="0">
                <a:latin typeface="Arial"/>
                <a:cs typeface="Arial"/>
              </a:rPr>
              <a:t>Bes</a:t>
            </a:r>
            <a:r>
              <a:rPr sz="1539" b="1" dirty="0">
                <a:latin typeface="Arial"/>
                <a:cs typeface="Arial"/>
              </a:rPr>
              <a:t>ti</a:t>
            </a:r>
            <a:r>
              <a:rPr sz="1539" b="1" spc="-4" dirty="0">
                <a:latin typeface="Arial"/>
                <a:cs typeface="Arial"/>
              </a:rPr>
              <a:t>mm</a:t>
            </a:r>
            <a:r>
              <a:rPr sz="1539" b="1" dirty="0">
                <a:latin typeface="Arial"/>
                <a:cs typeface="Arial"/>
              </a:rPr>
              <a:t>ung</a:t>
            </a:r>
            <a:r>
              <a:rPr sz="1539" b="1" spc="-4" dirty="0">
                <a:latin typeface="Arial"/>
                <a:cs typeface="Arial"/>
              </a:rPr>
              <a:t>e</a:t>
            </a:r>
            <a:r>
              <a:rPr sz="1539" b="1" dirty="0">
                <a:latin typeface="Arial"/>
                <a:cs typeface="Arial"/>
              </a:rPr>
              <a:t>n</a:t>
            </a:r>
            <a:endParaRPr sz="1539" dirty="0">
              <a:latin typeface="Arial"/>
              <a:cs typeface="Arial"/>
            </a:endParaRPr>
          </a:p>
        </p:txBody>
      </p:sp>
      <p:sp>
        <p:nvSpPr>
          <p:cNvPr id="147460" name="object 9">
            <a:extLst>
              <a:ext uri="{FF2B5EF4-FFF2-40B4-BE49-F238E27FC236}">
                <a16:creationId xmlns:a16="http://schemas.microsoft.com/office/drawing/2014/main" id="{38866F66-8A9B-4C95-9A4B-32A44615CB6B}"/>
              </a:ext>
            </a:extLst>
          </p:cNvPr>
          <p:cNvSpPr>
            <a:spLocks noChangeArrowheads="1"/>
          </p:cNvSpPr>
          <p:nvPr/>
        </p:nvSpPr>
        <p:spPr bwMode="auto">
          <a:xfrm>
            <a:off x="430213" y="2128275"/>
            <a:ext cx="280987"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7461" name="object 10">
            <a:extLst>
              <a:ext uri="{FF2B5EF4-FFF2-40B4-BE49-F238E27FC236}">
                <a16:creationId xmlns:a16="http://schemas.microsoft.com/office/drawing/2014/main" id="{E0E9E3EE-75C0-42CB-8FD7-268E7BEF4E4F}"/>
              </a:ext>
            </a:extLst>
          </p:cNvPr>
          <p:cNvSpPr>
            <a:spLocks noChangeArrowheads="1"/>
          </p:cNvSpPr>
          <p:nvPr/>
        </p:nvSpPr>
        <p:spPr bwMode="auto">
          <a:xfrm>
            <a:off x="430213" y="2945655"/>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7462" name="object 11">
            <a:extLst>
              <a:ext uri="{FF2B5EF4-FFF2-40B4-BE49-F238E27FC236}">
                <a16:creationId xmlns:a16="http://schemas.microsoft.com/office/drawing/2014/main" id="{EB2D0035-FF97-4D8C-881C-A79373A34DEA}"/>
              </a:ext>
            </a:extLst>
          </p:cNvPr>
          <p:cNvSpPr>
            <a:spLocks noChangeArrowheads="1"/>
          </p:cNvSpPr>
          <p:nvPr/>
        </p:nvSpPr>
        <p:spPr bwMode="auto">
          <a:xfrm>
            <a:off x="430213" y="3771804"/>
            <a:ext cx="280987" cy="11588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7463" name="object 12">
            <a:extLst>
              <a:ext uri="{FF2B5EF4-FFF2-40B4-BE49-F238E27FC236}">
                <a16:creationId xmlns:a16="http://schemas.microsoft.com/office/drawing/2014/main" id="{31455108-785B-44B5-BA05-46AA5EE472FF}"/>
              </a:ext>
            </a:extLst>
          </p:cNvPr>
          <p:cNvSpPr>
            <a:spLocks noChangeArrowheads="1"/>
          </p:cNvSpPr>
          <p:nvPr/>
        </p:nvSpPr>
        <p:spPr bwMode="auto">
          <a:xfrm>
            <a:off x="430213" y="4817222"/>
            <a:ext cx="280987"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7464" name="object 13">
            <a:extLst>
              <a:ext uri="{FF2B5EF4-FFF2-40B4-BE49-F238E27FC236}">
                <a16:creationId xmlns:a16="http://schemas.microsoft.com/office/drawing/2014/main" id="{140F7D55-C33B-43FD-8639-E6CCDCD650D8}"/>
              </a:ext>
            </a:extLst>
          </p:cNvPr>
          <p:cNvSpPr txBox="1">
            <a:spLocks noChangeArrowheads="1"/>
          </p:cNvSpPr>
          <p:nvPr/>
        </p:nvSpPr>
        <p:spPr bwMode="auto">
          <a:xfrm>
            <a:off x="958849" y="2053476"/>
            <a:ext cx="7916209" cy="397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Der im gewerblichen Bereich selbstverständliche Begriff Arbeitsschutz, mit den Zielen Sicherheit und Gesundheitsschutz bei der Arbeit, ist im Sportbereich noch nicht gebräuchlich, obwohl die entsprechenden gesetzlichen Bestimmungen auch für Vereine gelten.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Die Verwaltungsberufsgenossenschaft (VBG) ist die zuständige gesetzliche Unfallversicherung für alle Sportvereine, also auch für alle schießsporttreibenden Vereine, die grundsätzlich materielles Mitglied bei der VBG sind.</a:t>
            </a:r>
          </a:p>
          <a:p>
            <a:pPr>
              <a:lnSpc>
                <a:spcPct val="157000"/>
              </a:lnSpc>
              <a:spcBef>
                <a:spcPts val="613"/>
              </a:spcBef>
            </a:pPr>
            <a:r>
              <a:rPr lang="de-DE" altLang="de-DE" sz="1400" b="1" dirty="0">
                <a:cs typeface="Arial" panose="020B0604020202020204" pitchFamily="34" charset="0"/>
              </a:rPr>
              <a:t>Aufgaben der gesetzlichen Unfallversicherung: </a:t>
            </a:r>
            <a:r>
              <a:rPr lang="de-DE" altLang="de-DE" sz="1400" dirty="0">
                <a:cs typeface="Arial" panose="020B0604020202020204" pitchFamily="34" charset="0"/>
              </a:rPr>
              <a:t>Präventionsleistungen und Rehabilitationsleistungen.</a:t>
            </a:r>
          </a:p>
          <a:p>
            <a:endParaRPr lang="de-DE" altLang="de-DE" sz="1400" dirty="0">
              <a:latin typeface="Times New Roman" panose="02020603050405020304" pitchFamily="18" charset="0"/>
              <a:cs typeface="Times New Roman" panose="02020603050405020304" pitchFamily="18" charset="0"/>
            </a:endParaRPr>
          </a:p>
          <a:p>
            <a:pPr>
              <a:spcBef>
                <a:spcPts val="25"/>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cs typeface="Arial" panose="020B0604020202020204" pitchFamily="34" charset="0"/>
              </a:rPr>
              <a:t>Im Verein gesetzlich unfallversichert sind körperliche Schäden (keine Sachschaden) der:</a:t>
            </a:r>
            <a:endParaRPr lang="de-DE" altLang="de-DE" sz="1400" dirty="0">
              <a:cs typeface="Arial" panose="020B0604020202020204" pitchFamily="34" charset="0"/>
            </a:endParaRPr>
          </a:p>
          <a:p>
            <a:pPr>
              <a:spcBef>
                <a:spcPts val="825"/>
              </a:spcBef>
            </a:pPr>
            <a:r>
              <a:rPr lang="de-DE" altLang="de-DE" sz="1400" dirty="0">
                <a:cs typeface="Arial" panose="020B0604020202020204" pitchFamily="34" charset="0"/>
              </a:rPr>
              <a:t>Übungsleiter/Trainer,</a:t>
            </a:r>
          </a:p>
          <a:p>
            <a:pPr>
              <a:spcBef>
                <a:spcPts val="825"/>
              </a:spcBef>
            </a:pPr>
            <a:r>
              <a:rPr lang="de-DE" altLang="de-DE" sz="1400" dirty="0">
                <a:cs typeface="Arial" panose="020B0604020202020204" pitchFamily="34" charset="0"/>
              </a:rPr>
              <a:t>Vorstandsmitglieder im Rahmen der ihnen übertragenen Aufgaben im Bereich der Betriebsstätte.</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i="1" dirty="0">
                <a:cs typeface="Arial" panose="020B0604020202020204" pitchFamily="34" charset="0"/>
              </a:rPr>
              <a:t>Aufgaben, Beitragsrecht und Versicherungsschutz siehe Broschüre „</a:t>
            </a:r>
            <a:r>
              <a:rPr lang="de-DE" altLang="de-DE" sz="1400" i="1" u="sng" dirty="0">
                <a:solidFill>
                  <a:srgbClr val="65CCFF"/>
                </a:solidFill>
                <a:cs typeface="Arial" panose="020B0604020202020204" pitchFamily="34" charset="0"/>
              </a:rPr>
              <a:t>Informationen für Sportvereine</a:t>
            </a:r>
            <a:r>
              <a:rPr lang="de-DE" altLang="de-DE" sz="1400" i="1" dirty="0">
                <a:cs typeface="Arial" panose="020B0604020202020204" pitchFamily="34" charset="0"/>
              </a:rPr>
              <a:t>“.</a:t>
            </a:r>
            <a:endParaRPr lang="de-DE" altLang="de-DE" sz="1400" dirty="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object 3">
            <a:extLst>
              <a:ext uri="{FF2B5EF4-FFF2-40B4-BE49-F238E27FC236}">
                <a16:creationId xmlns:a16="http://schemas.microsoft.com/office/drawing/2014/main" id="{D79B1588-221D-488D-8EF0-CC9A07AD9785}"/>
              </a:ext>
            </a:extLst>
          </p:cNvPr>
          <p:cNvSpPr>
            <a:spLocks/>
          </p:cNvSpPr>
          <p:nvPr/>
        </p:nvSpPr>
        <p:spPr bwMode="auto">
          <a:xfrm>
            <a:off x="2260600" y="1824038"/>
            <a:ext cx="4700588" cy="317500"/>
          </a:xfrm>
          <a:custGeom>
            <a:avLst/>
            <a:gdLst>
              <a:gd name="T0" fmla="*/ 5708 w 5495925"/>
              <a:gd name="T1" fmla="*/ 15557 h 370839"/>
              <a:gd name="T2" fmla="*/ 0 w 5495925"/>
              <a:gd name="T3" fmla="*/ 27841 h 370839"/>
              <a:gd name="T4" fmla="*/ 4892 w 5495925"/>
              <a:gd name="T5" fmla="*/ 181995 h 370839"/>
              <a:gd name="T6" fmla="*/ 7339 w 5495925"/>
              <a:gd name="T7" fmla="*/ 23747 h 370839"/>
              <a:gd name="T8" fmla="*/ 4892 w 5495925"/>
              <a:gd name="T9" fmla="*/ 29480 h 370839"/>
              <a:gd name="T10" fmla="*/ 5708 w 5495925"/>
              <a:gd name="T11" fmla="*/ 170326 h 370839"/>
              <a:gd name="T12" fmla="*/ 5708 w 5495925"/>
              <a:gd name="T13" fmla="*/ 170326 h 370839"/>
              <a:gd name="T14" fmla="*/ 7339 w 5495925"/>
              <a:gd name="T15" fmla="*/ 175239 h 370839"/>
              <a:gd name="T16" fmla="*/ 4892 w 5495925"/>
              <a:gd name="T17" fmla="*/ 181995 h 370839"/>
              <a:gd name="T18" fmla="*/ 2930135 w 5495925"/>
              <a:gd name="T19" fmla="*/ 18833 h 370839"/>
              <a:gd name="T20" fmla="*/ 2925243 w 5495925"/>
              <a:gd name="T21" fmla="*/ 5731 h 370839"/>
              <a:gd name="T22" fmla="*/ 2913009 w 5495925"/>
              <a:gd name="T23" fmla="*/ 818 h 370839"/>
              <a:gd name="T24" fmla="*/ 26911 w 5495925"/>
              <a:gd name="T25" fmla="*/ 818 h 370839"/>
              <a:gd name="T26" fmla="*/ 20387 w 5495925"/>
              <a:gd name="T27" fmla="*/ 3274 h 370839"/>
              <a:gd name="T28" fmla="*/ 14678 w 5495925"/>
              <a:gd name="T29" fmla="*/ 6551 h 370839"/>
              <a:gd name="T30" fmla="*/ 13047 w 5495925"/>
              <a:gd name="T31" fmla="*/ 14903 h 370839"/>
              <a:gd name="T32" fmla="*/ 28543 w 5495925"/>
              <a:gd name="T33" fmla="*/ 5731 h 370839"/>
              <a:gd name="T34" fmla="*/ 2905670 w 5495925"/>
              <a:gd name="T35" fmla="*/ 4913 h 370839"/>
              <a:gd name="T36" fmla="*/ 2912194 w 5495925"/>
              <a:gd name="T37" fmla="*/ 5936 h 370839"/>
              <a:gd name="T38" fmla="*/ 2922795 w 5495925"/>
              <a:gd name="T39" fmla="*/ 10645 h 370839"/>
              <a:gd name="T40" fmla="*/ 2930135 w 5495925"/>
              <a:gd name="T41" fmla="*/ 18833 h 370839"/>
              <a:gd name="T42" fmla="*/ 9786 w 5495925"/>
              <a:gd name="T43" fmla="*/ 189160 h 370839"/>
              <a:gd name="T44" fmla="*/ 13863 w 5495925"/>
              <a:gd name="T45" fmla="*/ 185066 h 370839"/>
              <a:gd name="T46" fmla="*/ 13047 w 5495925"/>
              <a:gd name="T47" fmla="*/ 14903 h 370839"/>
              <a:gd name="T48" fmla="*/ 2912194 w 5495925"/>
              <a:gd name="T49" fmla="*/ 193254 h 370839"/>
              <a:gd name="T50" fmla="*/ 28543 w 5495925"/>
              <a:gd name="T51" fmla="*/ 193254 h 370839"/>
              <a:gd name="T52" fmla="*/ 17940 w 5495925"/>
              <a:gd name="T53" fmla="*/ 189160 h 370839"/>
              <a:gd name="T54" fmla="*/ 14678 w 5495925"/>
              <a:gd name="T55" fmla="*/ 193254 h 370839"/>
              <a:gd name="T56" fmla="*/ 20387 w 5495925"/>
              <a:gd name="T57" fmla="*/ 196530 h 370839"/>
              <a:gd name="T58" fmla="*/ 2909748 w 5495925"/>
              <a:gd name="T59" fmla="*/ 198986 h 370839"/>
              <a:gd name="T60" fmla="*/ 2912194 w 5495925"/>
              <a:gd name="T61" fmla="*/ 5731 h 370839"/>
              <a:gd name="T62" fmla="*/ 2917902 w 5495925"/>
              <a:gd name="T63" fmla="*/ 196940 h 370839"/>
              <a:gd name="T64" fmla="*/ 2912194 w 5495925"/>
              <a:gd name="T65" fmla="*/ 193254 h 370839"/>
              <a:gd name="T66" fmla="*/ 2917902 w 5495925"/>
              <a:gd name="T67" fmla="*/ 7837 h 370839"/>
              <a:gd name="T68" fmla="*/ 2917902 w 5495925"/>
              <a:gd name="T69" fmla="*/ 7837 h 370839"/>
              <a:gd name="T70" fmla="*/ 2917902 w 5495925"/>
              <a:gd name="T71" fmla="*/ 191617 h 370839"/>
              <a:gd name="T72" fmla="*/ 2919533 w 5495925"/>
              <a:gd name="T73" fmla="*/ 195711 h 370839"/>
              <a:gd name="T74" fmla="*/ 2922795 w 5495925"/>
              <a:gd name="T75" fmla="*/ 188341 h 370839"/>
              <a:gd name="T76" fmla="*/ 2921980 w 5495925"/>
              <a:gd name="T77" fmla="*/ 10645 h 370839"/>
              <a:gd name="T78" fmla="*/ 2930135 w 5495925"/>
              <a:gd name="T79" fmla="*/ 180153 h 370839"/>
              <a:gd name="T80" fmla="*/ 2921980 w 5495925"/>
              <a:gd name="T81" fmla="*/ 194658 h 370839"/>
              <a:gd name="T82" fmla="*/ 2940737 w 5495925"/>
              <a:gd name="T83" fmla="*/ 167869 h 370839"/>
              <a:gd name="T84" fmla="*/ 2938291 w 5495925"/>
              <a:gd name="T85" fmla="*/ 22110 h 370839"/>
              <a:gd name="T86" fmla="*/ 2935028 w 5495925"/>
              <a:gd name="T87" fmla="*/ 15557 h 370839"/>
              <a:gd name="T88" fmla="*/ 2930135 w 5495925"/>
              <a:gd name="T89" fmla="*/ 10645 h 370839"/>
              <a:gd name="T90" fmla="*/ 2933397 w 5495925"/>
              <a:gd name="T91" fmla="*/ 22927 h 370839"/>
              <a:gd name="T92" fmla="*/ 2935844 w 5495925"/>
              <a:gd name="T93" fmla="*/ 35211 h 370839"/>
              <a:gd name="T94" fmla="*/ 2938291 w 5495925"/>
              <a:gd name="T95" fmla="*/ 177696 h 370839"/>
              <a:gd name="T96" fmla="*/ 2935844 w 5495925"/>
              <a:gd name="T97" fmla="*/ 163774 h 370839"/>
              <a:gd name="T98" fmla="*/ 2933397 w 5495925"/>
              <a:gd name="T99" fmla="*/ 176058 h 370839"/>
              <a:gd name="T100" fmla="*/ 2930135 w 5495925"/>
              <a:gd name="T101" fmla="*/ 188341 h 370839"/>
              <a:gd name="T102" fmla="*/ 2935028 w 5495925"/>
              <a:gd name="T103" fmla="*/ 183428 h 370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49508" name="object 9">
            <a:extLst>
              <a:ext uri="{FF2B5EF4-FFF2-40B4-BE49-F238E27FC236}">
                <a16:creationId xmlns:a16="http://schemas.microsoft.com/office/drawing/2014/main" id="{8DFE85F7-CD36-47E1-B031-4F9C9BEBBA36}"/>
              </a:ext>
            </a:extLst>
          </p:cNvPr>
          <p:cNvSpPr>
            <a:spLocks/>
          </p:cNvSpPr>
          <p:nvPr/>
        </p:nvSpPr>
        <p:spPr bwMode="auto">
          <a:xfrm>
            <a:off x="2043113" y="2463800"/>
            <a:ext cx="4071937" cy="211138"/>
          </a:xfrm>
          <a:custGeom>
            <a:avLst/>
            <a:gdLst>
              <a:gd name="T0" fmla="*/ 2545066 w 4762500"/>
              <a:gd name="T1" fmla="*/ 130975 h 247014"/>
              <a:gd name="T2" fmla="*/ 2545066 w 4762500"/>
              <a:gd name="T3" fmla="*/ 813 h 247014"/>
              <a:gd name="T4" fmla="*/ 2543437 w 4762500"/>
              <a:gd name="T5" fmla="*/ 0 h 247014"/>
              <a:gd name="T6" fmla="*/ 814 w 4762500"/>
              <a:gd name="T7" fmla="*/ 0 h 247014"/>
              <a:gd name="T8" fmla="*/ 0 w 4762500"/>
              <a:gd name="T9" fmla="*/ 813 h 247014"/>
              <a:gd name="T10" fmla="*/ 0 w 4762500"/>
              <a:gd name="T11" fmla="*/ 130975 h 247014"/>
              <a:gd name="T12" fmla="*/ 814 w 4762500"/>
              <a:gd name="T13" fmla="*/ 131788 h 247014"/>
              <a:gd name="T14" fmla="*/ 2443 w 4762500"/>
              <a:gd name="T15" fmla="*/ 131788 h 247014"/>
              <a:gd name="T16" fmla="*/ 2443 w 4762500"/>
              <a:gd name="T17" fmla="*/ 4881 h 247014"/>
              <a:gd name="T18" fmla="*/ 4886 w 4762500"/>
              <a:gd name="T19" fmla="*/ 2440 h 247014"/>
              <a:gd name="T20" fmla="*/ 4886 w 4762500"/>
              <a:gd name="T21" fmla="*/ 4881 h 247014"/>
              <a:gd name="T22" fmla="*/ 2540180 w 4762500"/>
              <a:gd name="T23" fmla="*/ 4881 h 247014"/>
              <a:gd name="T24" fmla="*/ 2540180 w 4762500"/>
              <a:gd name="T25" fmla="*/ 2440 h 247014"/>
              <a:gd name="T26" fmla="*/ 2542623 w 4762500"/>
              <a:gd name="T27" fmla="*/ 4881 h 247014"/>
              <a:gd name="T28" fmla="*/ 2542623 w 4762500"/>
              <a:gd name="T29" fmla="*/ 131788 h 247014"/>
              <a:gd name="T30" fmla="*/ 2543437 w 4762500"/>
              <a:gd name="T31" fmla="*/ 131788 h 247014"/>
              <a:gd name="T32" fmla="*/ 2545066 w 4762500"/>
              <a:gd name="T33" fmla="*/ 130975 h 247014"/>
              <a:gd name="T34" fmla="*/ 4886 w 4762500"/>
              <a:gd name="T35" fmla="*/ 4881 h 247014"/>
              <a:gd name="T36" fmla="*/ 4886 w 4762500"/>
              <a:gd name="T37" fmla="*/ 2440 h 247014"/>
              <a:gd name="T38" fmla="*/ 2443 w 4762500"/>
              <a:gd name="T39" fmla="*/ 4881 h 247014"/>
              <a:gd name="T40" fmla="*/ 4886 w 4762500"/>
              <a:gd name="T41" fmla="*/ 4881 h 247014"/>
              <a:gd name="T42" fmla="*/ 4886 w 4762500"/>
              <a:gd name="T43" fmla="*/ 126907 h 247014"/>
              <a:gd name="T44" fmla="*/ 4886 w 4762500"/>
              <a:gd name="T45" fmla="*/ 4881 h 247014"/>
              <a:gd name="T46" fmla="*/ 2443 w 4762500"/>
              <a:gd name="T47" fmla="*/ 4881 h 247014"/>
              <a:gd name="T48" fmla="*/ 2443 w 4762500"/>
              <a:gd name="T49" fmla="*/ 126907 h 247014"/>
              <a:gd name="T50" fmla="*/ 4886 w 4762500"/>
              <a:gd name="T51" fmla="*/ 126907 h 247014"/>
              <a:gd name="T52" fmla="*/ 2542623 w 4762500"/>
              <a:gd name="T53" fmla="*/ 126907 h 247014"/>
              <a:gd name="T54" fmla="*/ 2443 w 4762500"/>
              <a:gd name="T55" fmla="*/ 126907 h 247014"/>
              <a:gd name="T56" fmla="*/ 4886 w 4762500"/>
              <a:gd name="T57" fmla="*/ 129348 h 247014"/>
              <a:gd name="T58" fmla="*/ 4886 w 4762500"/>
              <a:gd name="T59" fmla="*/ 131788 h 247014"/>
              <a:gd name="T60" fmla="*/ 2540180 w 4762500"/>
              <a:gd name="T61" fmla="*/ 131788 h 247014"/>
              <a:gd name="T62" fmla="*/ 2540180 w 4762500"/>
              <a:gd name="T63" fmla="*/ 129348 h 247014"/>
              <a:gd name="T64" fmla="*/ 2542623 w 4762500"/>
              <a:gd name="T65" fmla="*/ 126907 h 247014"/>
              <a:gd name="T66" fmla="*/ 4886 w 4762500"/>
              <a:gd name="T67" fmla="*/ 131788 h 247014"/>
              <a:gd name="T68" fmla="*/ 4886 w 4762500"/>
              <a:gd name="T69" fmla="*/ 129348 h 247014"/>
              <a:gd name="T70" fmla="*/ 2443 w 4762500"/>
              <a:gd name="T71" fmla="*/ 126907 h 247014"/>
              <a:gd name="T72" fmla="*/ 2443 w 4762500"/>
              <a:gd name="T73" fmla="*/ 131788 h 247014"/>
              <a:gd name="T74" fmla="*/ 4886 w 4762500"/>
              <a:gd name="T75" fmla="*/ 131788 h 247014"/>
              <a:gd name="T76" fmla="*/ 2542623 w 4762500"/>
              <a:gd name="T77" fmla="*/ 4881 h 247014"/>
              <a:gd name="T78" fmla="*/ 2540180 w 4762500"/>
              <a:gd name="T79" fmla="*/ 2440 h 247014"/>
              <a:gd name="T80" fmla="*/ 2540180 w 4762500"/>
              <a:gd name="T81" fmla="*/ 4881 h 247014"/>
              <a:gd name="T82" fmla="*/ 2542623 w 4762500"/>
              <a:gd name="T83" fmla="*/ 4881 h 247014"/>
              <a:gd name="T84" fmla="*/ 2542623 w 4762500"/>
              <a:gd name="T85" fmla="*/ 126907 h 247014"/>
              <a:gd name="T86" fmla="*/ 2542623 w 4762500"/>
              <a:gd name="T87" fmla="*/ 4881 h 247014"/>
              <a:gd name="T88" fmla="*/ 2540180 w 4762500"/>
              <a:gd name="T89" fmla="*/ 4881 h 247014"/>
              <a:gd name="T90" fmla="*/ 2540180 w 4762500"/>
              <a:gd name="T91" fmla="*/ 126907 h 247014"/>
              <a:gd name="T92" fmla="*/ 2542623 w 4762500"/>
              <a:gd name="T93" fmla="*/ 126907 h 247014"/>
              <a:gd name="T94" fmla="*/ 2542623 w 4762500"/>
              <a:gd name="T95" fmla="*/ 131788 h 247014"/>
              <a:gd name="T96" fmla="*/ 2542623 w 4762500"/>
              <a:gd name="T97" fmla="*/ 126907 h 247014"/>
              <a:gd name="T98" fmla="*/ 2540180 w 4762500"/>
              <a:gd name="T99" fmla="*/ 129348 h 247014"/>
              <a:gd name="T100" fmla="*/ 2540180 w 4762500"/>
              <a:gd name="T101" fmla="*/ 131788 h 247014"/>
              <a:gd name="T102" fmla="*/ 2542623 w 4762500"/>
              <a:gd name="T103" fmla="*/ 131788 h 2470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762500" h="247014">
                <a:moveTo>
                  <a:pt x="4762499" y="245363"/>
                </a:moveTo>
                <a:lnTo>
                  <a:pt x="4762499" y="1523"/>
                </a:lnTo>
                <a:lnTo>
                  <a:pt x="4759451" y="0"/>
                </a:lnTo>
                <a:lnTo>
                  <a:pt x="1523" y="0"/>
                </a:lnTo>
                <a:lnTo>
                  <a:pt x="0" y="1523"/>
                </a:lnTo>
                <a:lnTo>
                  <a:pt x="0" y="245363"/>
                </a:lnTo>
                <a:lnTo>
                  <a:pt x="1523" y="246887"/>
                </a:lnTo>
                <a:lnTo>
                  <a:pt x="4571" y="246887"/>
                </a:lnTo>
                <a:lnTo>
                  <a:pt x="4571" y="9143"/>
                </a:lnTo>
                <a:lnTo>
                  <a:pt x="9143" y="4571"/>
                </a:lnTo>
                <a:lnTo>
                  <a:pt x="9143" y="9143"/>
                </a:lnTo>
                <a:lnTo>
                  <a:pt x="4753355" y="9143"/>
                </a:lnTo>
                <a:lnTo>
                  <a:pt x="4753355" y="4571"/>
                </a:lnTo>
                <a:lnTo>
                  <a:pt x="4757927" y="9143"/>
                </a:lnTo>
                <a:lnTo>
                  <a:pt x="4757927" y="246887"/>
                </a:lnTo>
                <a:lnTo>
                  <a:pt x="4759451" y="246887"/>
                </a:lnTo>
                <a:lnTo>
                  <a:pt x="4762499" y="245363"/>
                </a:lnTo>
                <a:close/>
              </a:path>
              <a:path w="4762500" h="247014">
                <a:moveTo>
                  <a:pt x="9143" y="9143"/>
                </a:moveTo>
                <a:lnTo>
                  <a:pt x="9143" y="4571"/>
                </a:lnTo>
                <a:lnTo>
                  <a:pt x="4571" y="9143"/>
                </a:lnTo>
                <a:lnTo>
                  <a:pt x="9143" y="9143"/>
                </a:lnTo>
                <a:close/>
              </a:path>
              <a:path w="4762500" h="247014">
                <a:moveTo>
                  <a:pt x="9143" y="237743"/>
                </a:moveTo>
                <a:lnTo>
                  <a:pt x="9143" y="9143"/>
                </a:lnTo>
                <a:lnTo>
                  <a:pt x="4571" y="9143"/>
                </a:lnTo>
                <a:lnTo>
                  <a:pt x="4571" y="237743"/>
                </a:lnTo>
                <a:lnTo>
                  <a:pt x="9143" y="237743"/>
                </a:lnTo>
                <a:close/>
              </a:path>
              <a:path w="4762500" h="247014">
                <a:moveTo>
                  <a:pt x="4757927" y="237743"/>
                </a:moveTo>
                <a:lnTo>
                  <a:pt x="4571" y="237743"/>
                </a:lnTo>
                <a:lnTo>
                  <a:pt x="9143" y="242315"/>
                </a:lnTo>
                <a:lnTo>
                  <a:pt x="9143" y="246887"/>
                </a:lnTo>
                <a:lnTo>
                  <a:pt x="4753355" y="246887"/>
                </a:lnTo>
                <a:lnTo>
                  <a:pt x="4753355" y="242315"/>
                </a:lnTo>
                <a:lnTo>
                  <a:pt x="4757927" y="237743"/>
                </a:lnTo>
                <a:close/>
              </a:path>
              <a:path w="4762500" h="247014">
                <a:moveTo>
                  <a:pt x="9143" y="246887"/>
                </a:moveTo>
                <a:lnTo>
                  <a:pt x="9143" y="242315"/>
                </a:lnTo>
                <a:lnTo>
                  <a:pt x="4571" y="237743"/>
                </a:lnTo>
                <a:lnTo>
                  <a:pt x="4571" y="246887"/>
                </a:lnTo>
                <a:lnTo>
                  <a:pt x="9143" y="246887"/>
                </a:lnTo>
                <a:close/>
              </a:path>
              <a:path w="4762500" h="247014">
                <a:moveTo>
                  <a:pt x="4757927" y="9143"/>
                </a:moveTo>
                <a:lnTo>
                  <a:pt x="4753355" y="4571"/>
                </a:lnTo>
                <a:lnTo>
                  <a:pt x="4753355" y="9143"/>
                </a:lnTo>
                <a:lnTo>
                  <a:pt x="4757927" y="9143"/>
                </a:lnTo>
                <a:close/>
              </a:path>
              <a:path w="4762500" h="247014">
                <a:moveTo>
                  <a:pt x="4757927" y="237743"/>
                </a:moveTo>
                <a:lnTo>
                  <a:pt x="4757927" y="9143"/>
                </a:lnTo>
                <a:lnTo>
                  <a:pt x="4753355" y="9143"/>
                </a:lnTo>
                <a:lnTo>
                  <a:pt x="4753355" y="237743"/>
                </a:lnTo>
                <a:lnTo>
                  <a:pt x="4757927" y="237743"/>
                </a:lnTo>
                <a:close/>
              </a:path>
              <a:path w="4762500" h="247014">
                <a:moveTo>
                  <a:pt x="4757927" y="246887"/>
                </a:moveTo>
                <a:lnTo>
                  <a:pt x="4757927" y="237743"/>
                </a:lnTo>
                <a:lnTo>
                  <a:pt x="4753355" y="242315"/>
                </a:lnTo>
                <a:lnTo>
                  <a:pt x="4753355" y="246887"/>
                </a:lnTo>
                <a:lnTo>
                  <a:pt x="4757927" y="2468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49510" name="object 11">
            <a:extLst>
              <a:ext uri="{FF2B5EF4-FFF2-40B4-BE49-F238E27FC236}">
                <a16:creationId xmlns:a16="http://schemas.microsoft.com/office/drawing/2014/main" id="{409ABC9C-10FF-49BA-8CBD-830456ECFECE}"/>
              </a:ext>
            </a:extLst>
          </p:cNvPr>
          <p:cNvSpPr>
            <a:spLocks/>
          </p:cNvSpPr>
          <p:nvPr/>
        </p:nvSpPr>
        <p:spPr bwMode="auto">
          <a:xfrm>
            <a:off x="6797675" y="3003550"/>
            <a:ext cx="981075" cy="212725"/>
          </a:xfrm>
          <a:custGeom>
            <a:avLst/>
            <a:gdLst>
              <a:gd name="T0" fmla="*/ 611929 w 1148079"/>
              <a:gd name="T1" fmla="*/ 131685 h 248920"/>
              <a:gd name="T2" fmla="*/ 611929 w 1148079"/>
              <a:gd name="T3" fmla="*/ 1625 h 248920"/>
              <a:gd name="T4" fmla="*/ 610304 w 1148079"/>
              <a:gd name="T5" fmla="*/ 0 h 248920"/>
              <a:gd name="T6" fmla="*/ 812 w 1148079"/>
              <a:gd name="T7" fmla="*/ 0 h 248920"/>
              <a:gd name="T8" fmla="*/ 0 w 1148079"/>
              <a:gd name="T9" fmla="*/ 1625 h 248920"/>
              <a:gd name="T10" fmla="*/ 0 w 1148079"/>
              <a:gd name="T11" fmla="*/ 131685 h 248920"/>
              <a:gd name="T12" fmla="*/ 812 w 1148079"/>
              <a:gd name="T13" fmla="*/ 132497 h 248920"/>
              <a:gd name="T14" fmla="*/ 2437 w 1148079"/>
              <a:gd name="T15" fmla="*/ 132497 h 248920"/>
              <a:gd name="T16" fmla="*/ 2437 w 1148079"/>
              <a:gd name="T17" fmla="*/ 5689 h 248920"/>
              <a:gd name="T18" fmla="*/ 4875 w 1148079"/>
              <a:gd name="T19" fmla="*/ 3252 h 248920"/>
              <a:gd name="T20" fmla="*/ 4875 w 1148079"/>
              <a:gd name="T21" fmla="*/ 5689 h 248920"/>
              <a:gd name="T22" fmla="*/ 607054 w 1148079"/>
              <a:gd name="T23" fmla="*/ 5689 h 248920"/>
              <a:gd name="T24" fmla="*/ 607054 w 1148079"/>
              <a:gd name="T25" fmla="*/ 3252 h 248920"/>
              <a:gd name="T26" fmla="*/ 609492 w 1148079"/>
              <a:gd name="T27" fmla="*/ 5689 h 248920"/>
              <a:gd name="T28" fmla="*/ 609492 w 1148079"/>
              <a:gd name="T29" fmla="*/ 132497 h 248920"/>
              <a:gd name="T30" fmla="*/ 610304 w 1148079"/>
              <a:gd name="T31" fmla="*/ 132497 h 248920"/>
              <a:gd name="T32" fmla="*/ 611929 w 1148079"/>
              <a:gd name="T33" fmla="*/ 131685 h 248920"/>
              <a:gd name="T34" fmla="*/ 4875 w 1148079"/>
              <a:gd name="T35" fmla="*/ 5689 h 248920"/>
              <a:gd name="T36" fmla="*/ 4875 w 1148079"/>
              <a:gd name="T37" fmla="*/ 3252 h 248920"/>
              <a:gd name="T38" fmla="*/ 2437 w 1148079"/>
              <a:gd name="T39" fmla="*/ 5689 h 248920"/>
              <a:gd name="T40" fmla="*/ 4875 w 1148079"/>
              <a:gd name="T41" fmla="*/ 5689 h 248920"/>
              <a:gd name="T42" fmla="*/ 4875 w 1148079"/>
              <a:gd name="T43" fmla="*/ 127620 h 248920"/>
              <a:gd name="T44" fmla="*/ 4875 w 1148079"/>
              <a:gd name="T45" fmla="*/ 5689 h 248920"/>
              <a:gd name="T46" fmla="*/ 2437 w 1148079"/>
              <a:gd name="T47" fmla="*/ 5689 h 248920"/>
              <a:gd name="T48" fmla="*/ 2437 w 1148079"/>
              <a:gd name="T49" fmla="*/ 127620 h 248920"/>
              <a:gd name="T50" fmla="*/ 4875 w 1148079"/>
              <a:gd name="T51" fmla="*/ 127620 h 248920"/>
              <a:gd name="T52" fmla="*/ 609492 w 1148079"/>
              <a:gd name="T53" fmla="*/ 127620 h 248920"/>
              <a:gd name="T54" fmla="*/ 2437 w 1148079"/>
              <a:gd name="T55" fmla="*/ 127620 h 248920"/>
              <a:gd name="T56" fmla="*/ 4875 w 1148079"/>
              <a:gd name="T57" fmla="*/ 130058 h 248920"/>
              <a:gd name="T58" fmla="*/ 4875 w 1148079"/>
              <a:gd name="T59" fmla="*/ 132497 h 248920"/>
              <a:gd name="T60" fmla="*/ 607054 w 1148079"/>
              <a:gd name="T61" fmla="*/ 132497 h 248920"/>
              <a:gd name="T62" fmla="*/ 607054 w 1148079"/>
              <a:gd name="T63" fmla="*/ 130058 h 248920"/>
              <a:gd name="T64" fmla="*/ 609492 w 1148079"/>
              <a:gd name="T65" fmla="*/ 127620 h 248920"/>
              <a:gd name="T66" fmla="*/ 4875 w 1148079"/>
              <a:gd name="T67" fmla="*/ 132497 h 248920"/>
              <a:gd name="T68" fmla="*/ 4875 w 1148079"/>
              <a:gd name="T69" fmla="*/ 130058 h 248920"/>
              <a:gd name="T70" fmla="*/ 2437 w 1148079"/>
              <a:gd name="T71" fmla="*/ 127620 h 248920"/>
              <a:gd name="T72" fmla="*/ 2437 w 1148079"/>
              <a:gd name="T73" fmla="*/ 132497 h 248920"/>
              <a:gd name="T74" fmla="*/ 4875 w 1148079"/>
              <a:gd name="T75" fmla="*/ 132497 h 248920"/>
              <a:gd name="T76" fmla="*/ 609492 w 1148079"/>
              <a:gd name="T77" fmla="*/ 5689 h 248920"/>
              <a:gd name="T78" fmla="*/ 607054 w 1148079"/>
              <a:gd name="T79" fmla="*/ 3252 h 248920"/>
              <a:gd name="T80" fmla="*/ 607054 w 1148079"/>
              <a:gd name="T81" fmla="*/ 5689 h 248920"/>
              <a:gd name="T82" fmla="*/ 609492 w 1148079"/>
              <a:gd name="T83" fmla="*/ 5689 h 248920"/>
              <a:gd name="T84" fmla="*/ 609492 w 1148079"/>
              <a:gd name="T85" fmla="*/ 127620 h 248920"/>
              <a:gd name="T86" fmla="*/ 609492 w 1148079"/>
              <a:gd name="T87" fmla="*/ 5689 h 248920"/>
              <a:gd name="T88" fmla="*/ 607054 w 1148079"/>
              <a:gd name="T89" fmla="*/ 5689 h 248920"/>
              <a:gd name="T90" fmla="*/ 607054 w 1148079"/>
              <a:gd name="T91" fmla="*/ 127620 h 248920"/>
              <a:gd name="T92" fmla="*/ 609492 w 1148079"/>
              <a:gd name="T93" fmla="*/ 127620 h 248920"/>
              <a:gd name="T94" fmla="*/ 609492 w 1148079"/>
              <a:gd name="T95" fmla="*/ 132497 h 248920"/>
              <a:gd name="T96" fmla="*/ 609492 w 1148079"/>
              <a:gd name="T97" fmla="*/ 127620 h 248920"/>
              <a:gd name="T98" fmla="*/ 607054 w 1148079"/>
              <a:gd name="T99" fmla="*/ 130058 h 248920"/>
              <a:gd name="T100" fmla="*/ 607054 w 1148079"/>
              <a:gd name="T101" fmla="*/ 132497 h 248920"/>
              <a:gd name="T102" fmla="*/ 609492 w 1148079"/>
              <a:gd name="T103" fmla="*/ 132497 h 2489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48079" h="248920">
                <a:moveTo>
                  <a:pt x="1147571" y="246887"/>
                </a:moveTo>
                <a:lnTo>
                  <a:pt x="1147571" y="3047"/>
                </a:lnTo>
                <a:lnTo>
                  <a:pt x="1144523" y="0"/>
                </a:lnTo>
                <a:lnTo>
                  <a:pt x="1523" y="0"/>
                </a:lnTo>
                <a:lnTo>
                  <a:pt x="0" y="3047"/>
                </a:lnTo>
                <a:lnTo>
                  <a:pt x="0" y="246887"/>
                </a:lnTo>
                <a:lnTo>
                  <a:pt x="1523" y="248411"/>
                </a:lnTo>
                <a:lnTo>
                  <a:pt x="4571" y="248411"/>
                </a:lnTo>
                <a:lnTo>
                  <a:pt x="4571" y="10667"/>
                </a:lnTo>
                <a:lnTo>
                  <a:pt x="9143" y="6095"/>
                </a:lnTo>
                <a:lnTo>
                  <a:pt x="9143" y="10667"/>
                </a:lnTo>
                <a:lnTo>
                  <a:pt x="1138427" y="10667"/>
                </a:lnTo>
                <a:lnTo>
                  <a:pt x="1138427" y="6095"/>
                </a:lnTo>
                <a:lnTo>
                  <a:pt x="1142999" y="10667"/>
                </a:lnTo>
                <a:lnTo>
                  <a:pt x="1142999" y="248411"/>
                </a:lnTo>
                <a:lnTo>
                  <a:pt x="1144523" y="248411"/>
                </a:lnTo>
                <a:lnTo>
                  <a:pt x="1147571" y="246887"/>
                </a:lnTo>
                <a:close/>
              </a:path>
              <a:path w="1148079" h="248920">
                <a:moveTo>
                  <a:pt x="9143" y="10667"/>
                </a:moveTo>
                <a:lnTo>
                  <a:pt x="9143" y="6095"/>
                </a:lnTo>
                <a:lnTo>
                  <a:pt x="4571" y="10667"/>
                </a:lnTo>
                <a:lnTo>
                  <a:pt x="9143" y="10667"/>
                </a:lnTo>
                <a:close/>
              </a:path>
              <a:path w="1148079" h="248920">
                <a:moveTo>
                  <a:pt x="9143" y="239267"/>
                </a:moveTo>
                <a:lnTo>
                  <a:pt x="9143" y="10667"/>
                </a:lnTo>
                <a:lnTo>
                  <a:pt x="4571" y="10667"/>
                </a:lnTo>
                <a:lnTo>
                  <a:pt x="4571" y="239267"/>
                </a:lnTo>
                <a:lnTo>
                  <a:pt x="9143" y="239267"/>
                </a:lnTo>
                <a:close/>
              </a:path>
              <a:path w="1148079" h="248920">
                <a:moveTo>
                  <a:pt x="1142999" y="239267"/>
                </a:moveTo>
                <a:lnTo>
                  <a:pt x="4571" y="239267"/>
                </a:lnTo>
                <a:lnTo>
                  <a:pt x="9143" y="243839"/>
                </a:lnTo>
                <a:lnTo>
                  <a:pt x="9143" y="248411"/>
                </a:lnTo>
                <a:lnTo>
                  <a:pt x="1138427" y="248411"/>
                </a:lnTo>
                <a:lnTo>
                  <a:pt x="1138427" y="243839"/>
                </a:lnTo>
                <a:lnTo>
                  <a:pt x="1142999" y="239267"/>
                </a:lnTo>
                <a:close/>
              </a:path>
              <a:path w="1148079" h="248920">
                <a:moveTo>
                  <a:pt x="9143" y="248411"/>
                </a:moveTo>
                <a:lnTo>
                  <a:pt x="9143" y="243839"/>
                </a:lnTo>
                <a:lnTo>
                  <a:pt x="4571" y="239267"/>
                </a:lnTo>
                <a:lnTo>
                  <a:pt x="4571" y="248411"/>
                </a:lnTo>
                <a:lnTo>
                  <a:pt x="9143" y="248411"/>
                </a:lnTo>
                <a:close/>
              </a:path>
              <a:path w="1148079" h="248920">
                <a:moveTo>
                  <a:pt x="1142999" y="10667"/>
                </a:moveTo>
                <a:lnTo>
                  <a:pt x="1138427" y="6095"/>
                </a:lnTo>
                <a:lnTo>
                  <a:pt x="1138427" y="10667"/>
                </a:lnTo>
                <a:lnTo>
                  <a:pt x="1142999" y="10667"/>
                </a:lnTo>
                <a:close/>
              </a:path>
              <a:path w="1148079" h="248920">
                <a:moveTo>
                  <a:pt x="1142999" y="239267"/>
                </a:moveTo>
                <a:lnTo>
                  <a:pt x="1142999" y="10667"/>
                </a:lnTo>
                <a:lnTo>
                  <a:pt x="1138427" y="10667"/>
                </a:lnTo>
                <a:lnTo>
                  <a:pt x="1138427" y="239267"/>
                </a:lnTo>
                <a:lnTo>
                  <a:pt x="1142999" y="239267"/>
                </a:lnTo>
                <a:close/>
              </a:path>
              <a:path w="1148079" h="248920">
                <a:moveTo>
                  <a:pt x="1142999" y="248411"/>
                </a:moveTo>
                <a:lnTo>
                  <a:pt x="1142999" y="239267"/>
                </a:lnTo>
                <a:lnTo>
                  <a:pt x="1138427" y="243839"/>
                </a:lnTo>
                <a:lnTo>
                  <a:pt x="1138427" y="248411"/>
                </a:lnTo>
                <a:lnTo>
                  <a:pt x="1142999" y="248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49512" name="object 13">
            <a:extLst>
              <a:ext uri="{FF2B5EF4-FFF2-40B4-BE49-F238E27FC236}">
                <a16:creationId xmlns:a16="http://schemas.microsoft.com/office/drawing/2014/main" id="{3A6E96A6-E827-47AB-B00C-EB0CF1E6A135}"/>
              </a:ext>
            </a:extLst>
          </p:cNvPr>
          <p:cNvSpPr>
            <a:spLocks/>
          </p:cNvSpPr>
          <p:nvPr/>
        </p:nvSpPr>
        <p:spPr bwMode="auto">
          <a:xfrm>
            <a:off x="1138238" y="3192463"/>
            <a:ext cx="1433512" cy="212725"/>
          </a:xfrm>
          <a:custGeom>
            <a:avLst/>
            <a:gdLst>
              <a:gd name="T0" fmla="*/ 898241 w 1675130"/>
              <a:gd name="T1" fmla="*/ 130871 h 248920"/>
              <a:gd name="T2" fmla="*/ 898241 w 1675130"/>
              <a:gd name="T3" fmla="*/ 1625 h 248920"/>
              <a:gd name="T4" fmla="*/ 897424 w 1675130"/>
              <a:gd name="T5" fmla="*/ 0 h 248920"/>
              <a:gd name="T6" fmla="*/ 816 w 1675130"/>
              <a:gd name="T7" fmla="*/ 0 h 248920"/>
              <a:gd name="T8" fmla="*/ 0 w 1675130"/>
              <a:gd name="T9" fmla="*/ 1625 h 248920"/>
              <a:gd name="T10" fmla="*/ 0 w 1675130"/>
              <a:gd name="T11" fmla="*/ 130871 h 248920"/>
              <a:gd name="T12" fmla="*/ 816 w 1675130"/>
              <a:gd name="T13" fmla="*/ 132497 h 248920"/>
              <a:gd name="T14" fmla="*/ 2452 w 1675130"/>
              <a:gd name="T15" fmla="*/ 132497 h 248920"/>
              <a:gd name="T16" fmla="*/ 2452 w 1675130"/>
              <a:gd name="T17" fmla="*/ 4877 h 248920"/>
              <a:gd name="T18" fmla="*/ 4903 w 1675130"/>
              <a:gd name="T19" fmla="*/ 2438 h 248920"/>
              <a:gd name="T20" fmla="*/ 4903 w 1675130"/>
              <a:gd name="T21" fmla="*/ 4877 h 248920"/>
              <a:gd name="T22" fmla="*/ 893337 w 1675130"/>
              <a:gd name="T23" fmla="*/ 4877 h 248920"/>
              <a:gd name="T24" fmla="*/ 893337 w 1675130"/>
              <a:gd name="T25" fmla="*/ 2438 h 248920"/>
              <a:gd name="T26" fmla="*/ 895789 w 1675130"/>
              <a:gd name="T27" fmla="*/ 4877 h 248920"/>
              <a:gd name="T28" fmla="*/ 895789 w 1675130"/>
              <a:gd name="T29" fmla="*/ 132497 h 248920"/>
              <a:gd name="T30" fmla="*/ 897424 w 1675130"/>
              <a:gd name="T31" fmla="*/ 132497 h 248920"/>
              <a:gd name="T32" fmla="*/ 898241 w 1675130"/>
              <a:gd name="T33" fmla="*/ 130871 h 248920"/>
              <a:gd name="T34" fmla="*/ 4903 w 1675130"/>
              <a:gd name="T35" fmla="*/ 4877 h 248920"/>
              <a:gd name="T36" fmla="*/ 4903 w 1675130"/>
              <a:gd name="T37" fmla="*/ 2438 h 248920"/>
              <a:gd name="T38" fmla="*/ 2452 w 1675130"/>
              <a:gd name="T39" fmla="*/ 4877 h 248920"/>
              <a:gd name="T40" fmla="*/ 4903 w 1675130"/>
              <a:gd name="T41" fmla="*/ 4877 h 248920"/>
              <a:gd name="T42" fmla="*/ 4903 w 1675130"/>
              <a:gd name="T43" fmla="*/ 126807 h 248920"/>
              <a:gd name="T44" fmla="*/ 4903 w 1675130"/>
              <a:gd name="T45" fmla="*/ 4877 h 248920"/>
              <a:gd name="T46" fmla="*/ 2452 w 1675130"/>
              <a:gd name="T47" fmla="*/ 4877 h 248920"/>
              <a:gd name="T48" fmla="*/ 2452 w 1675130"/>
              <a:gd name="T49" fmla="*/ 126807 h 248920"/>
              <a:gd name="T50" fmla="*/ 4903 w 1675130"/>
              <a:gd name="T51" fmla="*/ 126807 h 248920"/>
              <a:gd name="T52" fmla="*/ 895789 w 1675130"/>
              <a:gd name="T53" fmla="*/ 126807 h 248920"/>
              <a:gd name="T54" fmla="*/ 2452 w 1675130"/>
              <a:gd name="T55" fmla="*/ 126807 h 248920"/>
              <a:gd name="T56" fmla="*/ 4903 w 1675130"/>
              <a:gd name="T57" fmla="*/ 130058 h 248920"/>
              <a:gd name="T58" fmla="*/ 4903 w 1675130"/>
              <a:gd name="T59" fmla="*/ 132497 h 248920"/>
              <a:gd name="T60" fmla="*/ 893337 w 1675130"/>
              <a:gd name="T61" fmla="*/ 132497 h 248920"/>
              <a:gd name="T62" fmla="*/ 893337 w 1675130"/>
              <a:gd name="T63" fmla="*/ 130058 h 248920"/>
              <a:gd name="T64" fmla="*/ 895789 w 1675130"/>
              <a:gd name="T65" fmla="*/ 126807 h 248920"/>
              <a:gd name="T66" fmla="*/ 4903 w 1675130"/>
              <a:gd name="T67" fmla="*/ 132497 h 248920"/>
              <a:gd name="T68" fmla="*/ 4903 w 1675130"/>
              <a:gd name="T69" fmla="*/ 130058 h 248920"/>
              <a:gd name="T70" fmla="*/ 2452 w 1675130"/>
              <a:gd name="T71" fmla="*/ 126807 h 248920"/>
              <a:gd name="T72" fmla="*/ 2452 w 1675130"/>
              <a:gd name="T73" fmla="*/ 132497 h 248920"/>
              <a:gd name="T74" fmla="*/ 4903 w 1675130"/>
              <a:gd name="T75" fmla="*/ 132497 h 248920"/>
              <a:gd name="T76" fmla="*/ 895789 w 1675130"/>
              <a:gd name="T77" fmla="*/ 4877 h 248920"/>
              <a:gd name="T78" fmla="*/ 893337 w 1675130"/>
              <a:gd name="T79" fmla="*/ 2438 h 248920"/>
              <a:gd name="T80" fmla="*/ 893337 w 1675130"/>
              <a:gd name="T81" fmla="*/ 4877 h 248920"/>
              <a:gd name="T82" fmla="*/ 895789 w 1675130"/>
              <a:gd name="T83" fmla="*/ 4877 h 248920"/>
              <a:gd name="T84" fmla="*/ 895789 w 1675130"/>
              <a:gd name="T85" fmla="*/ 126807 h 248920"/>
              <a:gd name="T86" fmla="*/ 895789 w 1675130"/>
              <a:gd name="T87" fmla="*/ 4877 h 248920"/>
              <a:gd name="T88" fmla="*/ 893337 w 1675130"/>
              <a:gd name="T89" fmla="*/ 4877 h 248920"/>
              <a:gd name="T90" fmla="*/ 893337 w 1675130"/>
              <a:gd name="T91" fmla="*/ 126807 h 248920"/>
              <a:gd name="T92" fmla="*/ 895789 w 1675130"/>
              <a:gd name="T93" fmla="*/ 126807 h 248920"/>
              <a:gd name="T94" fmla="*/ 895789 w 1675130"/>
              <a:gd name="T95" fmla="*/ 132497 h 248920"/>
              <a:gd name="T96" fmla="*/ 895789 w 1675130"/>
              <a:gd name="T97" fmla="*/ 126807 h 248920"/>
              <a:gd name="T98" fmla="*/ 893337 w 1675130"/>
              <a:gd name="T99" fmla="*/ 130058 h 248920"/>
              <a:gd name="T100" fmla="*/ 893337 w 1675130"/>
              <a:gd name="T101" fmla="*/ 132497 h 248920"/>
              <a:gd name="T102" fmla="*/ 895789 w 1675130"/>
              <a:gd name="T103" fmla="*/ 132497 h 2489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75130" h="248920">
                <a:moveTo>
                  <a:pt x="1674872" y="245363"/>
                </a:moveTo>
                <a:lnTo>
                  <a:pt x="1674872" y="3047"/>
                </a:lnTo>
                <a:lnTo>
                  <a:pt x="1673348" y="0"/>
                </a:lnTo>
                <a:lnTo>
                  <a:pt x="1523" y="0"/>
                </a:lnTo>
                <a:lnTo>
                  <a:pt x="0" y="3047"/>
                </a:lnTo>
                <a:lnTo>
                  <a:pt x="0" y="245363"/>
                </a:lnTo>
                <a:lnTo>
                  <a:pt x="1523" y="248411"/>
                </a:lnTo>
                <a:lnTo>
                  <a:pt x="4571" y="248411"/>
                </a:lnTo>
                <a:lnTo>
                  <a:pt x="4571" y="9143"/>
                </a:lnTo>
                <a:lnTo>
                  <a:pt x="9143" y="4571"/>
                </a:lnTo>
                <a:lnTo>
                  <a:pt x="9143" y="9143"/>
                </a:lnTo>
                <a:lnTo>
                  <a:pt x="1665728" y="9143"/>
                </a:lnTo>
                <a:lnTo>
                  <a:pt x="1665728" y="4571"/>
                </a:lnTo>
                <a:lnTo>
                  <a:pt x="1670300" y="9143"/>
                </a:lnTo>
                <a:lnTo>
                  <a:pt x="1670300" y="248411"/>
                </a:lnTo>
                <a:lnTo>
                  <a:pt x="1673348" y="248411"/>
                </a:lnTo>
                <a:lnTo>
                  <a:pt x="1674872" y="245363"/>
                </a:lnTo>
                <a:close/>
              </a:path>
              <a:path w="1675130" h="248920">
                <a:moveTo>
                  <a:pt x="9143" y="9143"/>
                </a:moveTo>
                <a:lnTo>
                  <a:pt x="9143" y="4571"/>
                </a:lnTo>
                <a:lnTo>
                  <a:pt x="4571" y="9143"/>
                </a:lnTo>
                <a:lnTo>
                  <a:pt x="9143" y="9143"/>
                </a:lnTo>
                <a:close/>
              </a:path>
              <a:path w="1675130" h="248920">
                <a:moveTo>
                  <a:pt x="9143" y="237743"/>
                </a:moveTo>
                <a:lnTo>
                  <a:pt x="9143" y="9143"/>
                </a:lnTo>
                <a:lnTo>
                  <a:pt x="4571" y="9143"/>
                </a:lnTo>
                <a:lnTo>
                  <a:pt x="4571" y="237743"/>
                </a:lnTo>
                <a:lnTo>
                  <a:pt x="9143" y="237743"/>
                </a:lnTo>
                <a:close/>
              </a:path>
              <a:path w="1675130" h="248920">
                <a:moveTo>
                  <a:pt x="1670300" y="237743"/>
                </a:moveTo>
                <a:lnTo>
                  <a:pt x="4571" y="237743"/>
                </a:lnTo>
                <a:lnTo>
                  <a:pt x="9143" y="243839"/>
                </a:lnTo>
                <a:lnTo>
                  <a:pt x="9143" y="248411"/>
                </a:lnTo>
                <a:lnTo>
                  <a:pt x="1665728" y="248411"/>
                </a:lnTo>
                <a:lnTo>
                  <a:pt x="1665728" y="243839"/>
                </a:lnTo>
                <a:lnTo>
                  <a:pt x="1670300" y="237743"/>
                </a:lnTo>
                <a:close/>
              </a:path>
              <a:path w="1675130" h="248920">
                <a:moveTo>
                  <a:pt x="9143" y="248411"/>
                </a:moveTo>
                <a:lnTo>
                  <a:pt x="9143" y="243839"/>
                </a:lnTo>
                <a:lnTo>
                  <a:pt x="4571" y="237743"/>
                </a:lnTo>
                <a:lnTo>
                  <a:pt x="4571" y="248411"/>
                </a:lnTo>
                <a:lnTo>
                  <a:pt x="9143" y="248411"/>
                </a:lnTo>
                <a:close/>
              </a:path>
              <a:path w="1675130" h="248920">
                <a:moveTo>
                  <a:pt x="1670300" y="9143"/>
                </a:moveTo>
                <a:lnTo>
                  <a:pt x="1665728" y="4571"/>
                </a:lnTo>
                <a:lnTo>
                  <a:pt x="1665728" y="9143"/>
                </a:lnTo>
                <a:lnTo>
                  <a:pt x="1670300" y="9143"/>
                </a:lnTo>
                <a:close/>
              </a:path>
              <a:path w="1675130" h="248920">
                <a:moveTo>
                  <a:pt x="1670300" y="237743"/>
                </a:moveTo>
                <a:lnTo>
                  <a:pt x="1670300" y="9143"/>
                </a:lnTo>
                <a:lnTo>
                  <a:pt x="1665728" y="9143"/>
                </a:lnTo>
                <a:lnTo>
                  <a:pt x="1665728" y="237743"/>
                </a:lnTo>
                <a:lnTo>
                  <a:pt x="1670300" y="237743"/>
                </a:lnTo>
                <a:close/>
              </a:path>
              <a:path w="1675130" h="248920">
                <a:moveTo>
                  <a:pt x="1670300" y="248411"/>
                </a:moveTo>
                <a:lnTo>
                  <a:pt x="1670300" y="237743"/>
                </a:lnTo>
                <a:lnTo>
                  <a:pt x="1665728" y="243839"/>
                </a:lnTo>
                <a:lnTo>
                  <a:pt x="1665728" y="248411"/>
                </a:lnTo>
                <a:lnTo>
                  <a:pt x="1670300" y="248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49514" name="object 15">
            <a:extLst>
              <a:ext uri="{FF2B5EF4-FFF2-40B4-BE49-F238E27FC236}">
                <a16:creationId xmlns:a16="http://schemas.microsoft.com/office/drawing/2014/main" id="{82C1D175-4471-4705-A1D3-4AB15F004358}"/>
              </a:ext>
            </a:extLst>
          </p:cNvPr>
          <p:cNvSpPr>
            <a:spLocks/>
          </p:cNvSpPr>
          <p:nvPr/>
        </p:nvSpPr>
        <p:spPr bwMode="auto">
          <a:xfrm>
            <a:off x="5424488" y="3198813"/>
            <a:ext cx="1574800" cy="212725"/>
          </a:xfrm>
          <a:custGeom>
            <a:avLst/>
            <a:gdLst>
              <a:gd name="T0" fmla="*/ 984616 w 1841500"/>
              <a:gd name="T1" fmla="*/ 131685 h 248920"/>
              <a:gd name="T2" fmla="*/ 984616 w 1841500"/>
              <a:gd name="T3" fmla="*/ 1625 h 248920"/>
              <a:gd name="T4" fmla="*/ 983799 w 1841500"/>
              <a:gd name="T5" fmla="*/ 0 h 248920"/>
              <a:gd name="T6" fmla="*/ 814 w 1841500"/>
              <a:gd name="T7" fmla="*/ 0 h 248920"/>
              <a:gd name="T8" fmla="*/ 0 w 1841500"/>
              <a:gd name="T9" fmla="*/ 1625 h 248920"/>
              <a:gd name="T10" fmla="*/ 0 w 1841500"/>
              <a:gd name="T11" fmla="*/ 131685 h 248920"/>
              <a:gd name="T12" fmla="*/ 814 w 1841500"/>
              <a:gd name="T13" fmla="*/ 132497 h 248920"/>
              <a:gd name="T14" fmla="*/ 2445 w 1841500"/>
              <a:gd name="T15" fmla="*/ 132497 h 248920"/>
              <a:gd name="T16" fmla="*/ 2445 w 1841500"/>
              <a:gd name="T17" fmla="*/ 5689 h 248920"/>
              <a:gd name="T18" fmla="*/ 4891 w 1841500"/>
              <a:gd name="T19" fmla="*/ 3252 h 248920"/>
              <a:gd name="T20" fmla="*/ 4891 w 1841500"/>
              <a:gd name="T21" fmla="*/ 5689 h 248920"/>
              <a:gd name="T22" fmla="*/ 979724 w 1841500"/>
              <a:gd name="T23" fmla="*/ 5689 h 248920"/>
              <a:gd name="T24" fmla="*/ 979724 w 1841500"/>
              <a:gd name="T25" fmla="*/ 3252 h 248920"/>
              <a:gd name="T26" fmla="*/ 982170 w 1841500"/>
              <a:gd name="T27" fmla="*/ 5689 h 248920"/>
              <a:gd name="T28" fmla="*/ 982170 w 1841500"/>
              <a:gd name="T29" fmla="*/ 132497 h 248920"/>
              <a:gd name="T30" fmla="*/ 983799 w 1841500"/>
              <a:gd name="T31" fmla="*/ 132497 h 248920"/>
              <a:gd name="T32" fmla="*/ 984616 w 1841500"/>
              <a:gd name="T33" fmla="*/ 131685 h 248920"/>
              <a:gd name="T34" fmla="*/ 4891 w 1841500"/>
              <a:gd name="T35" fmla="*/ 5689 h 248920"/>
              <a:gd name="T36" fmla="*/ 4891 w 1841500"/>
              <a:gd name="T37" fmla="*/ 3252 h 248920"/>
              <a:gd name="T38" fmla="*/ 2445 w 1841500"/>
              <a:gd name="T39" fmla="*/ 5689 h 248920"/>
              <a:gd name="T40" fmla="*/ 4891 w 1841500"/>
              <a:gd name="T41" fmla="*/ 5689 h 248920"/>
              <a:gd name="T42" fmla="*/ 4891 w 1841500"/>
              <a:gd name="T43" fmla="*/ 127620 h 248920"/>
              <a:gd name="T44" fmla="*/ 4891 w 1841500"/>
              <a:gd name="T45" fmla="*/ 5689 h 248920"/>
              <a:gd name="T46" fmla="*/ 2445 w 1841500"/>
              <a:gd name="T47" fmla="*/ 5689 h 248920"/>
              <a:gd name="T48" fmla="*/ 2445 w 1841500"/>
              <a:gd name="T49" fmla="*/ 127620 h 248920"/>
              <a:gd name="T50" fmla="*/ 4891 w 1841500"/>
              <a:gd name="T51" fmla="*/ 127620 h 248920"/>
              <a:gd name="T52" fmla="*/ 982170 w 1841500"/>
              <a:gd name="T53" fmla="*/ 127620 h 248920"/>
              <a:gd name="T54" fmla="*/ 2445 w 1841500"/>
              <a:gd name="T55" fmla="*/ 127620 h 248920"/>
              <a:gd name="T56" fmla="*/ 4891 w 1841500"/>
              <a:gd name="T57" fmla="*/ 130058 h 248920"/>
              <a:gd name="T58" fmla="*/ 4891 w 1841500"/>
              <a:gd name="T59" fmla="*/ 132497 h 248920"/>
              <a:gd name="T60" fmla="*/ 979724 w 1841500"/>
              <a:gd name="T61" fmla="*/ 132497 h 248920"/>
              <a:gd name="T62" fmla="*/ 979724 w 1841500"/>
              <a:gd name="T63" fmla="*/ 130058 h 248920"/>
              <a:gd name="T64" fmla="*/ 982170 w 1841500"/>
              <a:gd name="T65" fmla="*/ 127620 h 248920"/>
              <a:gd name="T66" fmla="*/ 4891 w 1841500"/>
              <a:gd name="T67" fmla="*/ 132497 h 248920"/>
              <a:gd name="T68" fmla="*/ 4891 w 1841500"/>
              <a:gd name="T69" fmla="*/ 130058 h 248920"/>
              <a:gd name="T70" fmla="*/ 2445 w 1841500"/>
              <a:gd name="T71" fmla="*/ 127620 h 248920"/>
              <a:gd name="T72" fmla="*/ 2445 w 1841500"/>
              <a:gd name="T73" fmla="*/ 132497 h 248920"/>
              <a:gd name="T74" fmla="*/ 4891 w 1841500"/>
              <a:gd name="T75" fmla="*/ 132497 h 248920"/>
              <a:gd name="T76" fmla="*/ 982170 w 1841500"/>
              <a:gd name="T77" fmla="*/ 5689 h 248920"/>
              <a:gd name="T78" fmla="*/ 979724 w 1841500"/>
              <a:gd name="T79" fmla="*/ 3252 h 248920"/>
              <a:gd name="T80" fmla="*/ 979724 w 1841500"/>
              <a:gd name="T81" fmla="*/ 5689 h 248920"/>
              <a:gd name="T82" fmla="*/ 982170 w 1841500"/>
              <a:gd name="T83" fmla="*/ 5689 h 248920"/>
              <a:gd name="T84" fmla="*/ 982170 w 1841500"/>
              <a:gd name="T85" fmla="*/ 127620 h 248920"/>
              <a:gd name="T86" fmla="*/ 982170 w 1841500"/>
              <a:gd name="T87" fmla="*/ 5689 h 248920"/>
              <a:gd name="T88" fmla="*/ 979724 w 1841500"/>
              <a:gd name="T89" fmla="*/ 5689 h 248920"/>
              <a:gd name="T90" fmla="*/ 979724 w 1841500"/>
              <a:gd name="T91" fmla="*/ 127620 h 248920"/>
              <a:gd name="T92" fmla="*/ 982170 w 1841500"/>
              <a:gd name="T93" fmla="*/ 127620 h 248920"/>
              <a:gd name="T94" fmla="*/ 982170 w 1841500"/>
              <a:gd name="T95" fmla="*/ 132497 h 248920"/>
              <a:gd name="T96" fmla="*/ 982170 w 1841500"/>
              <a:gd name="T97" fmla="*/ 127620 h 248920"/>
              <a:gd name="T98" fmla="*/ 979724 w 1841500"/>
              <a:gd name="T99" fmla="*/ 130058 h 248920"/>
              <a:gd name="T100" fmla="*/ 979724 w 1841500"/>
              <a:gd name="T101" fmla="*/ 132497 h 248920"/>
              <a:gd name="T102" fmla="*/ 982170 w 1841500"/>
              <a:gd name="T103" fmla="*/ 132497 h 2489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41500" h="248920">
                <a:moveTo>
                  <a:pt x="1840991" y="246887"/>
                </a:moveTo>
                <a:lnTo>
                  <a:pt x="1840991" y="3047"/>
                </a:lnTo>
                <a:lnTo>
                  <a:pt x="1839467" y="0"/>
                </a:lnTo>
                <a:lnTo>
                  <a:pt x="1523" y="0"/>
                </a:lnTo>
                <a:lnTo>
                  <a:pt x="0" y="3047"/>
                </a:lnTo>
                <a:lnTo>
                  <a:pt x="0" y="246887"/>
                </a:lnTo>
                <a:lnTo>
                  <a:pt x="1523" y="248411"/>
                </a:lnTo>
                <a:lnTo>
                  <a:pt x="4571" y="248411"/>
                </a:lnTo>
                <a:lnTo>
                  <a:pt x="4571" y="10667"/>
                </a:lnTo>
                <a:lnTo>
                  <a:pt x="9143" y="6095"/>
                </a:lnTo>
                <a:lnTo>
                  <a:pt x="9143" y="10667"/>
                </a:lnTo>
                <a:lnTo>
                  <a:pt x="1831847" y="10667"/>
                </a:lnTo>
                <a:lnTo>
                  <a:pt x="1831847" y="6095"/>
                </a:lnTo>
                <a:lnTo>
                  <a:pt x="1836419" y="10667"/>
                </a:lnTo>
                <a:lnTo>
                  <a:pt x="1836419" y="248411"/>
                </a:lnTo>
                <a:lnTo>
                  <a:pt x="1839467" y="248411"/>
                </a:lnTo>
                <a:lnTo>
                  <a:pt x="1840991" y="246887"/>
                </a:lnTo>
                <a:close/>
              </a:path>
              <a:path w="1841500" h="248920">
                <a:moveTo>
                  <a:pt x="9143" y="10667"/>
                </a:moveTo>
                <a:lnTo>
                  <a:pt x="9143" y="6095"/>
                </a:lnTo>
                <a:lnTo>
                  <a:pt x="4571" y="10667"/>
                </a:lnTo>
                <a:lnTo>
                  <a:pt x="9143" y="10667"/>
                </a:lnTo>
                <a:close/>
              </a:path>
              <a:path w="1841500" h="248920">
                <a:moveTo>
                  <a:pt x="9143" y="239267"/>
                </a:moveTo>
                <a:lnTo>
                  <a:pt x="9143" y="10667"/>
                </a:lnTo>
                <a:lnTo>
                  <a:pt x="4571" y="10667"/>
                </a:lnTo>
                <a:lnTo>
                  <a:pt x="4571" y="239267"/>
                </a:lnTo>
                <a:lnTo>
                  <a:pt x="9143" y="239267"/>
                </a:lnTo>
                <a:close/>
              </a:path>
              <a:path w="1841500" h="248920">
                <a:moveTo>
                  <a:pt x="1836419" y="239267"/>
                </a:moveTo>
                <a:lnTo>
                  <a:pt x="4571" y="239267"/>
                </a:lnTo>
                <a:lnTo>
                  <a:pt x="9143" y="243839"/>
                </a:lnTo>
                <a:lnTo>
                  <a:pt x="9143" y="248411"/>
                </a:lnTo>
                <a:lnTo>
                  <a:pt x="1831847" y="248411"/>
                </a:lnTo>
                <a:lnTo>
                  <a:pt x="1831847" y="243839"/>
                </a:lnTo>
                <a:lnTo>
                  <a:pt x="1836419" y="239267"/>
                </a:lnTo>
                <a:close/>
              </a:path>
              <a:path w="1841500" h="248920">
                <a:moveTo>
                  <a:pt x="9143" y="248411"/>
                </a:moveTo>
                <a:lnTo>
                  <a:pt x="9143" y="243839"/>
                </a:lnTo>
                <a:lnTo>
                  <a:pt x="4571" y="239267"/>
                </a:lnTo>
                <a:lnTo>
                  <a:pt x="4571" y="248411"/>
                </a:lnTo>
                <a:lnTo>
                  <a:pt x="9143" y="248411"/>
                </a:lnTo>
                <a:close/>
              </a:path>
              <a:path w="1841500" h="248920">
                <a:moveTo>
                  <a:pt x="1836419" y="10667"/>
                </a:moveTo>
                <a:lnTo>
                  <a:pt x="1831847" y="6095"/>
                </a:lnTo>
                <a:lnTo>
                  <a:pt x="1831847" y="10667"/>
                </a:lnTo>
                <a:lnTo>
                  <a:pt x="1836419" y="10667"/>
                </a:lnTo>
                <a:close/>
              </a:path>
              <a:path w="1841500" h="248920">
                <a:moveTo>
                  <a:pt x="1836419" y="239267"/>
                </a:moveTo>
                <a:lnTo>
                  <a:pt x="1836419" y="10667"/>
                </a:lnTo>
                <a:lnTo>
                  <a:pt x="1831847" y="10667"/>
                </a:lnTo>
                <a:lnTo>
                  <a:pt x="1831847" y="239267"/>
                </a:lnTo>
                <a:lnTo>
                  <a:pt x="1836419" y="239267"/>
                </a:lnTo>
                <a:close/>
              </a:path>
              <a:path w="1841500" h="248920">
                <a:moveTo>
                  <a:pt x="1836419" y="248411"/>
                </a:moveTo>
                <a:lnTo>
                  <a:pt x="1836419" y="239267"/>
                </a:lnTo>
                <a:lnTo>
                  <a:pt x="1831847" y="243839"/>
                </a:lnTo>
                <a:lnTo>
                  <a:pt x="1831847" y="248411"/>
                </a:lnTo>
                <a:lnTo>
                  <a:pt x="1836419" y="248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6" name="object 16">
            <a:extLst>
              <a:ext uri="{FF2B5EF4-FFF2-40B4-BE49-F238E27FC236}">
                <a16:creationId xmlns:a16="http://schemas.microsoft.com/office/drawing/2014/main" id="{B7F367CD-0141-4EA8-9845-BA3B4894DC89}"/>
              </a:ext>
            </a:extLst>
          </p:cNvPr>
          <p:cNvSpPr txBox="1"/>
          <p:nvPr/>
        </p:nvSpPr>
        <p:spPr>
          <a:xfrm>
            <a:off x="1209675" y="989008"/>
            <a:ext cx="4518025" cy="874712"/>
          </a:xfrm>
          <a:prstGeom prst="rect">
            <a:avLst/>
          </a:prstGeom>
        </p:spPr>
        <p:txBody>
          <a:bodyPr lIns="0" tIns="0" rIns="0" bIns="0">
            <a:spAutoFit/>
          </a:bodyPr>
          <a:lstStyle/>
          <a:p>
            <a:pPr>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a:p>
            <a:pPr>
              <a:spcBef>
                <a:spcPts val="23"/>
              </a:spcBef>
              <a:defRPr/>
            </a:pPr>
            <a:endParaRPr sz="2000" dirty="0">
              <a:latin typeface="Times New Roman"/>
              <a:cs typeface="Times New Roman"/>
            </a:endParaRPr>
          </a:p>
          <a:p>
            <a:pPr marL="17376">
              <a:defRPr/>
            </a:pPr>
            <a:r>
              <a:rPr sz="1539" b="1" spc="-47" dirty="0">
                <a:latin typeface="Arial"/>
                <a:cs typeface="Arial"/>
              </a:rPr>
              <a:t>A</a:t>
            </a:r>
            <a:r>
              <a:rPr sz="1539" b="1" dirty="0">
                <a:latin typeface="Arial"/>
                <a:cs typeface="Arial"/>
              </a:rPr>
              <a:t>llg</a:t>
            </a:r>
            <a:r>
              <a:rPr sz="1539" b="1" spc="-4" dirty="0">
                <a:latin typeface="Arial"/>
                <a:cs typeface="Arial"/>
              </a:rPr>
              <a:t>eme</a:t>
            </a:r>
            <a:r>
              <a:rPr sz="1539" b="1" dirty="0">
                <a:latin typeface="Arial"/>
                <a:cs typeface="Arial"/>
              </a:rPr>
              <a:t>ine</a:t>
            </a:r>
            <a:r>
              <a:rPr sz="1539" b="1" spc="38" dirty="0">
                <a:latin typeface="Arial"/>
                <a:cs typeface="Arial"/>
              </a:rPr>
              <a:t> </a:t>
            </a:r>
            <a:r>
              <a:rPr sz="1539" b="1" spc="-4" dirty="0">
                <a:latin typeface="Arial"/>
                <a:cs typeface="Arial"/>
              </a:rPr>
              <a:t>Bes</a:t>
            </a:r>
            <a:r>
              <a:rPr sz="1539" b="1" dirty="0">
                <a:latin typeface="Arial"/>
                <a:cs typeface="Arial"/>
              </a:rPr>
              <a:t>ti</a:t>
            </a:r>
            <a:r>
              <a:rPr sz="1539" b="1" spc="-4" dirty="0">
                <a:latin typeface="Arial"/>
                <a:cs typeface="Arial"/>
              </a:rPr>
              <a:t>mm</a:t>
            </a:r>
            <a:r>
              <a:rPr sz="1539" b="1" dirty="0">
                <a:latin typeface="Arial"/>
                <a:cs typeface="Arial"/>
              </a:rPr>
              <a:t>ung</a:t>
            </a:r>
            <a:r>
              <a:rPr sz="1539" b="1" spc="-4" dirty="0">
                <a:latin typeface="Arial"/>
                <a:cs typeface="Arial"/>
              </a:rPr>
              <a:t>e</a:t>
            </a:r>
            <a:r>
              <a:rPr sz="1539" b="1" dirty="0">
                <a:latin typeface="Arial"/>
                <a:cs typeface="Arial"/>
              </a:rPr>
              <a:t>n</a:t>
            </a:r>
            <a:endParaRPr sz="1539" dirty="0">
              <a:latin typeface="Arial"/>
              <a:cs typeface="Arial"/>
            </a:endParaRPr>
          </a:p>
        </p:txBody>
      </p:sp>
      <p:sp>
        <p:nvSpPr>
          <p:cNvPr id="149516" name="object 17">
            <a:extLst>
              <a:ext uri="{FF2B5EF4-FFF2-40B4-BE49-F238E27FC236}">
                <a16:creationId xmlns:a16="http://schemas.microsoft.com/office/drawing/2014/main" id="{EAC38EB2-E3B7-4E02-8CB3-AB850D706C22}"/>
              </a:ext>
            </a:extLst>
          </p:cNvPr>
          <p:cNvSpPr>
            <a:spLocks noChangeArrowheads="1"/>
          </p:cNvSpPr>
          <p:nvPr/>
        </p:nvSpPr>
        <p:spPr bwMode="auto">
          <a:xfrm>
            <a:off x="588963" y="2266199"/>
            <a:ext cx="280987"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9517" name="object 18">
            <a:extLst>
              <a:ext uri="{FF2B5EF4-FFF2-40B4-BE49-F238E27FC236}">
                <a16:creationId xmlns:a16="http://schemas.microsoft.com/office/drawing/2014/main" id="{53ECE5B1-89D2-4F85-ACFE-8A098E691D89}"/>
              </a:ext>
            </a:extLst>
          </p:cNvPr>
          <p:cNvSpPr>
            <a:spLocks noChangeArrowheads="1"/>
          </p:cNvSpPr>
          <p:nvPr/>
        </p:nvSpPr>
        <p:spPr bwMode="auto">
          <a:xfrm>
            <a:off x="588963" y="3002708"/>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9518" name="object 19">
            <a:extLst>
              <a:ext uri="{FF2B5EF4-FFF2-40B4-BE49-F238E27FC236}">
                <a16:creationId xmlns:a16="http://schemas.microsoft.com/office/drawing/2014/main" id="{3C35CC7E-890E-4397-BE00-D18150E609F7}"/>
              </a:ext>
            </a:extLst>
          </p:cNvPr>
          <p:cNvSpPr>
            <a:spLocks noChangeArrowheads="1"/>
          </p:cNvSpPr>
          <p:nvPr/>
        </p:nvSpPr>
        <p:spPr bwMode="auto">
          <a:xfrm>
            <a:off x="588963" y="3806077"/>
            <a:ext cx="280987" cy="11747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9519" name="object 20">
            <a:extLst>
              <a:ext uri="{FF2B5EF4-FFF2-40B4-BE49-F238E27FC236}">
                <a16:creationId xmlns:a16="http://schemas.microsoft.com/office/drawing/2014/main" id="{6BD42334-4A2A-4755-92C9-4A3EAEDF0E19}"/>
              </a:ext>
            </a:extLst>
          </p:cNvPr>
          <p:cNvSpPr>
            <a:spLocks noChangeArrowheads="1"/>
          </p:cNvSpPr>
          <p:nvPr/>
        </p:nvSpPr>
        <p:spPr bwMode="auto">
          <a:xfrm>
            <a:off x="588963" y="4277278"/>
            <a:ext cx="280987"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9520" name="object 21">
            <a:extLst>
              <a:ext uri="{FF2B5EF4-FFF2-40B4-BE49-F238E27FC236}">
                <a16:creationId xmlns:a16="http://schemas.microsoft.com/office/drawing/2014/main" id="{D1E18D10-E943-436A-8EE4-906F0A217BE9}"/>
              </a:ext>
            </a:extLst>
          </p:cNvPr>
          <p:cNvSpPr>
            <a:spLocks noChangeArrowheads="1"/>
          </p:cNvSpPr>
          <p:nvPr/>
        </p:nvSpPr>
        <p:spPr bwMode="auto">
          <a:xfrm>
            <a:off x="588963" y="4906118"/>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9521" name="object 23">
            <a:extLst>
              <a:ext uri="{FF2B5EF4-FFF2-40B4-BE49-F238E27FC236}">
                <a16:creationId xmlns:a16="http://schemas.microsoft.com/office/drawing/2014/main" id="{209CB95A-CAF9-48FF-B5D7-CD9619733BBB}"/>
              </a:ext>
            </a:extLst>
          </p:cNvPr>
          <p:cNvSpPr txBox="1">
            <a:spLocks noChangeArrowheads="1"/>
          </p:cNvSpPr>
          <p:nvPr/>
        </p:nvSpPr>
        <p:spPr bwMode="auto">
          <a:xfrm>
            <a:off x="1103313" y="2042923"/>
            <a:ext cx="6675437" cy="4471737"/>
          </a:xfrm>
          <a:prstGeom prst="rect">
            <a:avLst/>
          </a:prstGeom>
          <a:noFill/>
          <a:ln w="9525">
            <a:solidFill>
              <a:srgbClr val="000000"/>
            </a:solidFill>
            <a:miter lim="800000"/>
            <a:headEnd/>
            <a:tailEnd/>
          </a:ln>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cs typeface="Arial" panose="020B0604020202020204" pitchFamily="34" charset="0"/>
              </a:rPr>
              <a:t>Im Sinne des Sozialgesetzbuches VII sind Schießsport- und Schützenvereine als Unternehmen einzustufen</a:t>
            </a:r>
            <a:r>
              <a:rPr lang="de-DE" altLang="de-DE" sz="1400" dirty="0">
                <a:highlight>
                  <a:srgbClr val="FFFFCC"/>
                </a:highlight>
                <a:cs typeface="Arial" panose="020B0604020202020204" pitchFamily="34" charset="0"/>
              </a:rPr>
              <a:t>. </a:t>
            </a:r>
            <a:r>
              <a:rPr lang="de-DE" altLang="de-DE" sz="1400" dirty="0">
                <a:solidFill>
                  <a:srgbClr val="FF0000"/>
                </a:solidFill>
                <a:highlight>
                  <a:srgbClr val="FFFFCC"/>
                </a:highlight>
                <a:cs typeface="Arial" panose="020B0604020202020204" pitchFamily="34" charset="0"/>
              </a:rPr>
              <a:t>Der Verein als juristische Person ist daher der Unternehmer. Der Vorstand vertritt den Verein gerichtlich und außergerichtlich</a:t>
            </a:r>
            <a:r>
              <a:rPr lang="de-DE" altLang="de-DE" sz="1400" dirty="0">
                <a:highlight>
                  <a:srgbClr val="FFFFCC"/>
                </a:highlight>
                <a:cs typeface="Arial" panose="020B0604020202020204" pitchFamily="34" charset="0"/>
              </a:rPr>
              <a:t>.</a:t>
            </a:r>
          </a:p>
          <a:p>
            <a:pPr>
              <a:spcBef>
                <a:spcPts val="13"/>
              </a:spcBef>
            </a:pPr>
            <a:endParaRPr lang="de-DE" altLang="de-DE" sz="1400" dirty="0">
              <a:highlight>
                <a:srgbClr val="FFFFCC"/>
              </a:highlight>
              <a:latin typeface="Times New Roman" panose="02020603050405020304" pitchFamily="18" charset="0"/>
              <a:cs typeface="Times New Roman" panose="02020603050405020304" pitchFamily="18" charset="0"/>
            </a:endParaRPr>
          </a:p>
          <a:p>
            <a:r>
              <a:rPr lang="de-DE" altLang="de-DE" sz="1400" dirty="0">
                <a:highlight>
                  <a:srgbClr val="FFFFCC"/>
                </a:highlight>
                <a:cs typeface="Arial" panose="020B0604020202020204" pitchFamily="34" charset="0"/>
              </a:rPr>
              <a:t>Im Zusammenhang mit der Unternehmerverantwortung </a:t>
            </a:r>
            <a:r>
              <a:rPr lang="de-DE" altLang="de-DE" sz="1400" dirty="0">
                <a:solidFill>
                  <a:srgbClr val="FF0000"/>
                </a:solidFill>
                <a:highlight>
                  <a:srgbClr val="FFFFCC"/>
                </a:highlight>
                <a:cs typeface="Arial" panose="020B0604020202020204" pitchFamily="34" charset="0"/>
              </a:rPr>
              <a:t>muss sich der Vorstand für Sicherheit und Gesundheitsschutz in seinem Verein einsetzen </a:t>
            </a:r>
            <a:r>
              <a:rPr lang="de-DE" altLang="de-DE" sz="1400" dirty="0">
                <a:highlight>
                  <a:srgbClr val="FFFFCC"/>
                </a:highlight>
                <a:cs typeface="Arial" panose="020B0604020202020204" pitchFamily="34" charset="0"/>
              </a:rPr>
              <a:t>und alle für ihn geltenden Vorschriften beachten.</a:t>
            </a:r>
          </a:p>
          <a:p>
            <a:pPr>
              <a:spcBef>
                <a:spcPts val="13"/>
              </a:spcBef>
            </a:pPr>
            <a:endParaRPr lang="de-DE" altLang="de-DE" sz="1400" dirty="0">
              <a:highlight>
                <a:srgbClr val="FFFFCC"/>
              </a:highlight>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Zum Schutz von gesetzlich versicherten Personen ist der Vorstand verpflichtet, eine Reihe von Maßnahmen zu ergreifen, wie zum Beispiel:</a:t>
            </a:r>
          </a:p>
          <a:p>
            <a:pPr>
              <a:lnSpc>
                <a:spcPct val="157000"/>
              </a:lnSpc>
            </a:pPr>
            <a:r>
              <a:rPr lang="de-DE" altLang="de-DE" sz="1400" dirty="0">
                <a:cs typeface="Arial" panose="020B0604020202020204" pitchFamily="34" charset="0"/>
              </a:rPr>
              <a:t>Beachtung aller für ihn geltenden Unfallverhütungsvorschriften, Beachtung aller für ihn geltenden staatlichen Rechtsvorschriften, Organisation der Ersten Hilfe,</a:t>
            </a:r>
          </a:p>
          <a:p>
            <a:pPr>
              <a:lnSpc>
                <a:spcPct val="157000"/>
              </a:lnSpc>
            </a:pPr>
            <a:r>
              <a:rPr lang="de-DE" altLang="de-DE" sz="1400" dirty="0">
                <a:cs typeface="Arial" panose="020B0604020202020204" pitchFamily="34" charset="0"/>
              </a:rPr>
              <a:t>Vorsorge gegen Entstehungsbrände treffen, Schießstandreinigung durch ausreichend sachkundige Personen,</a:t>
            </a:r>
          </a:p>
          <a:p>
            <a:pPr>
              <a:spcBef>
                <a:spcPts val="825"/>
              </a:spcBef>
            </a:pPr>
            <a:r>
              <a:rPr lang="de-DE" altLang="de-DE" sz="1400" dirty="0">
                <a:cs typeface="Arial" panose="020B0604020202020204" pitchFamily="34" charset="0"/>
              </a:rPr>
              <a:t>Regelmäßige sicherheitstechnische Überprüfung der Schießstätte etc.</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Bei Verstößen gegen geltendes Recht haftet der Vorstand eines eingetragenen Vereins mit dem Vereinsvermögen.</a:t>
            </a:r>
          </a:p>
        </p:txBody>
      </p:sp>
      <p:sp>
        <p:nvSpPr>
          <p:cNvPr id="19" name="object 21">
            <a:extLst>
              <a:ext uri="{FF2B5EF4-FFF2-40B4-BE49-F238E27FC236}">
                <a16:creationId xmlns:a16="http://schemas.microsoft.com/office/drawing/2014/main" id="{E5A67CFB-7B04-4FAC-AA1A-D262A07605AC}"/>
              </a:ext>
            </a:extLst>
          </p:cNvPr>
          <p:cNvSpPr>
            <a:spLocks noChangeArrowheads="1"/>
          </p:cNvSpPr>
          <p:nvPr/>
        </p:nvSpPr>
        <p:spPr bwMode="auto">
          <a:xfrm>
            <a:off x="579999" y="5614336"/>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20" name="object 21">
            <a:extLst>
              <a:ext uri="{FF2B5EF4-FFF2-40B4-BE49-F238E27FC236}">
                <a16:creationId xmlns:a16="http://schemas.microsoft.com/office/drawing/2014/main" id="{28629FF6-32C3-494E-9512-32247D0D7D74}"/>
              </a:ext>
            </a:extLst>
          </p:cNvPr>
          <p:cNvSpPr>
            <a:spLocks noChangeArrowheads="1"/>
          </p:cNvSpPr>
          <p:nvPr/>
        </p:nvSpPr>
        <p:spPr bwMode="auto">
          <a:xfrm>
            <a:off x="588964" y="6053607"/>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object 3">
            <a:extLst>
              <a:ext uri="{FF2B5EF4-FFF2-40B4-BE49-F238E27FC236}">
                <a16:creationId xmlns:a16="http://schemas.microsoft.com/office/drawing/2014/main" id="{32CCB6A6-83A6-43F5-A9BB-CC4AD461325D}"/>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1555" name="object 4">
            <a:extLst>
              <a:ext uri="{FF2B5EF4-FFF2-40B4-BE49-F238E27FC236}">
                <a16:creationId xmlns:a16="http://schemas.microsoft.com/office/drawing/2014/main" id="{6D71F337-BCE2-4DDD-8EEB-EA63729CB30B}"/>
              </a:ext>
            </a:extLst>
          </p:cNvPr>
          <p:cNvSpPr>
            <a:spLocks noChangeArrowheads="1"/>
          </p:cNvSpPr>
          <p:nvPr/>
        </p:nvSpPr>
        <p:spPr bwMode="auto">
          <a:xfrm>
            <a:off x="509588" y="2606675"/>
            <a:ext cx="280987"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1556" name="object 5">
            <a:extLst>
              <a:ext uri="{FF2B5EF4-FFF2-40B4-BE49-F238E27FC236}">
                <a16:creationId xmlns:a16="http://schemas.microsoft.com/office/drawing/2014/main" id="{98C6CA8F-65E4-4087-945D-F4B55E516D4E}"/>
              </a:ext>
            </a:extLst>
          </p:cNvPr>
          <p:cNvSpPr>
            <a:spLocks noChangeArrowheads="1"/>
          </p:cNvSpPr>
          <p:nvPr/>
        </p:nvSpPr>
        <p:spPr bwMode="auto">
          <a:xfrm>
            <a:off x="509588" y="2946400"/>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1557" name="object 6">
            <a:extLst>
              <a:ext uri="{FF2B5EF4-FFF2-40B4-BE49-F238E27FC236}">
                <a16:creationId xmlns:a16="http://schemas.microsoft.com/office/drawing/2014/main" id="{6199163E-34D9-4A82-8039-CCECEBDFC73C}"/>
              </a:ext>
            </a:extLst>
          </p:cNvPr>
          <p:cNvSpPr>
            <a:spLocks noChangeArrowheads="1"/>
          </p:cNvSpPr>
          <p:nvPr/>
        </p:nvSpPr>
        <p:spPr bwMode="auto">
          <a:xfrm>
            <a:off x="509588" y="3340100"/>
            <a:ext cx="280987"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1558" name="object 7">
            <a:extLst>
              <a:ext uri="{FF2B5EF4-FFF2-40B4-BE49-F238E27FC236}">
                <a16:creationId xmlns:a16="http://schemas.microsoft.com/office/drawing/2014/main" id="{E918E1AC-FD49-4EB7-AA34-387757B3E92D}"/>
              </a:ext>
            </a:extLst>
          </p:cNvPr>
          <p:cNvSpPr>
            <a:spLocks noChangeArrowheads="1"/>
          </p:cNvSpPr>
          <p:nvPr/>
        </p:nvSpPr>
        <p:spPr bwMode="auto">
          <a:xfrm>
            <a:off x="509588" y="3810000"/>
            <a:ext cx="280987"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1559" name="object 8">
            <a:extLst>
              <a:ext uri="{FF2B5EF4-FFF2-40B4-BE49-F238E27FC236}">
                <a16:creationId xmlns:a16="http://schemas.microsoft.com/office/drawing/2014/main" id="{3AE62F92-6F94-4E3D-A77E-083A295FD992}"/>
              </a:ext>
            </a:extLst>
          </p:cNvPr>
          <p:cNvSpPr>
            <a:spLocks noChangeArrowheads="1"/>
          </p:cNvSpPr>
          <p:nvPr/>
        </p:nvSpPr>
        <p:spPr bwMode="auto">
          <a:xfrm>
            <a:off x="509588" y="4340225"/>
            <a:ext cx="280987"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1560" name="object 9">
            <a:extLst>
              <a:ext uri="{FF2B5EF4-FFF2-40B4-BE49-F238E27FC236}">
                <a16:creationId xmlns:a16="http://schemas.microsoft.com/office/drawing/2014/main" id="{FF5D351E-1CA5-4B3F-91D2-746CBBD443CA}"/>
              </a:ext>
            </a:extLst>
          </p:cNvPr>
          <p:cNvSpPr>
            <a:spLocks noChangeArrowheads="1"/>
          </p:cNvSpPr>
          <p:nvPr/>
        </p:nvSpPr>
        <p:spPr bwMode="auto">
          <a:xfrm>
            <a:off x="509588" y="4664075"/>
            <a:ext cx="280987"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1561" name="object 10">
            <a:extLst>
              <a:ext uri="{FF2B5EF4-FFF2-40B4-BE49-F238E27FC236}">
                <a16:creationId xmlns:a16="http://schemas.microsoft.com/office/drawing/2014/main" id="{80FC647D-5CF2-4C41-B416-FBB0326C291E}"/>
              </a:ext>
            </a:extLst>
          </p:cNvPr>
          <p:cNvSpPr txBox="1">
            <a:spLocks noChangeArrowheads="1"/>
          </p:cNvSpPr>
          <p:nvPr/>
        </p:nvSpPr>
        <p:spPr bwMode="auto">
          <a:xfrm>
            <a:off x="1209675" y="1058863"/>
            <a:ext cx="481171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2100" b="1">
                <a:solidFill>
                  <a:srgbClr val="FFFFFF"/>
                </a:solidFill>
                <a:cs typeface="Arial" panose="020B0604020202020204" pitchFamily="34" charset="0"/>
              </a:rPr>
              <a:t>Verwaltungsberufsgenossenschaft</a:t>
            </a:r>
            <a:endParaRPr lang="de-DE" altLang="de-DE" sz="2100">
              <a:cs typeface="Arial" panose="020B0604020202020204" pitchFamily="34" charset="0"/>
            </a:endParaRPr>
          </a:p>
          <a:p>
            <a:pPr>
              <a:spcBef>
                <a:spcPts val="25"/>
              </a:spcBef>
            </a:pPr>
            <a:endParaRPr lang="de-DE" altLang="de-DE" sz="2600">
              <a:latin typeface="Times New Roman" panose="02020603050405020304" pitchFamily="18" charset="0"/>
              <a:cs typeface="Times New Roman" panose="02020603050405020304" pitchFamily="18" charset="0"/>
            </a:endParaRPr>
          </a:p>
          <a:p>
            <a:pPr algn="ctr"/>
            <a:r>
              <a:rPr lang="de-DE" altLang="de-DE" sz="1500" b="1">
                <a:cs typeface="Arial" panose="020B0604020202020204" pitchFamily="34" charset="0"/>
              </a:rPr>
              <a:t>Anforderungen an Schießstätten aus Sicht der VBG</a:t>
            </a:r>
            <a:endParaRPr lang="de-DE" altLang="de-DE" sz="1500">
              <a:cs typeface="Arial" panose="020B0604020202020204" pitchFamily="34" charset="0"/>
            </a:endParaRPr>
          </a:p>
        </p:txBody>
      </p:sp>
      <p:sp>
        <p:nvSpPr>
          <p:cNvPr id="151562" name="object 11">
            <a:extLst>
              <a:ext uri="{FF2B5EF4-FFF2-40B4-BE49-F238E27FC236}">
                <a16:creationId xmlns:a16="http://schemas.microsoft.com/office/drawing/2014/main" id="{9483FFD2-E07F-4D8D-9D8A-904DD49F4146}"/>
              </a:ext>
            </a:extLst>
          </p:cNvPr>
          <p:cNvSpPr txBox="1">
            <a:spLocks noChangeArrowheads="1"/>
          </p:cNvSpPr>
          <p:nvPr/>
        </p:nvSpPr>
        <p:spPr bwMode="auto">
          <a:xfrm>
            <a:off x="1012825" y="2295525"/>
            <a:ext cx="644842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100" b="1" dirty="0">
                <a:cs typeface="Arial" panose="020B0604020202020204" pitchFamily="34" charset="0"/>
              </a:rPr>
              <a:t>Allgemeines</a:t>
            </a:r>
            <a:endParaRPr lang="de-DE" altLang="de-DE" sz="1100" dirty="0">
              <a:cs typeface="Arial" panose="020B0604020202020204" pitchFamily="34" charset="0"/>
            </a:endParaRPr>
          </a:p>
          <a:p>
            <a:pPr>
              <a:lnSpc>
                <a:spcPct val="157000"/>
              </a:lnSpc>
            </a:pPr>
            <a:r>
              <a:rPr lang="de-DE" altLang="de-DE" sz="1400" dirty="0">
                <a:cs typeface="Arial" panose="020B0604020202020204" pitchFamily="34" charset="0"/>
              </a:rPr>
              <a:t>Das Schießen wird durch verantwortliche Personen beaufsichtigt. Die Standaufsichten müssen ausreichend sachkundig sein.</a:t>
            </a:r>
          </a:p>
          <a:p>
            <a:pPr>
              <a:spcBef>
                <a:spcPts val="825"/>
              </a:spcBef>
            </a:pPr>
            <a:r>
              <a:rPr lang="de-DE" altLang="de-DE" sz="1400" dirty="0">
                <a:cs typeface="Arial" panose="020B0604020202020204" pitchFamily="34" charset="0"/>
              </a:rPr>
              <a:t>Auf dem Schützenstand ist an gut sichtbarer Stelle der Name der verantwortlichen Standaufsicht anzugeben.</a:t>
            </a:r>
          </a:p>
          <a:p>
            <a:pPr>
              <a:spcBef>
                <a:spcPts val="825"/>
              </a:spcBef>
            </a:pPr>
            <a:r>
              <a:rPr lang="de-DE" altLang="de-DE" sz="1400" dirty="0">
                <a:cs typeface="Arial" panose="020B0604020202020204" pitchFamily="34" charset="0"/>
              </a:rPr>
              <a:t>Die Schießstätte ist regelmäßig von einem Schießstandsachverständigen auf den sicherheitstechnischen Zustand hin überprüfen zu lassen.</a:t>
            </a:r>
          </a:p>
          <a:p>
            <a:pPr>
              <a:lnSpc>
                <a:spcPct val="157000"/>
              </a:lnSpc>
            </a:pPr>
            <a:r>
              <a:rPr lang="de-DE" altLang="de-DE" sz="1400" dirty="0">
                <a:cs typeface="Arial" panose="020B0604020202020204" pitchFamily="34" charset="0"/>
              </a:rPr>
              <a:t>Es sind ausreichend Übungsleiter für den Trainingsbetrieb zu bestellen. Regelmäßige sicherheitstechnische Überprüfung der Schießstätte etc.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object 3">
            <a:extLst>
              <a:ext uri="{FF2B5EF4-FFF2-40B4-BE49-F238E27FC236}">
                <a16:creationId xmlns:a16="http://schemas.microsoft.com/office/drawing/2014/main" id="{BC207DB4-D890-436A-B3DB-665F20A548FE}"/>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603" name="object 4">
            <a:extLst>
              <a:ext uri="{FF2B5EF4-FFF2-40B4-BE49-F238E27FC236}">
                <a16:creationId xmlns:a16="http://schemas.microsoft.com/office/drawing/2014/main" id="{D5D9C8CB-C1BE-407A-A062-2F23423380AE}"/>
              </a:ext>
            </a:extLst>
          </p:cNvPr>
          <p:cNvSpPr>
            <a:spLocks noChangeArrowheads="1"/>
          </p:cNvSpPr>
          <p:nvPr/>
        </p:nvSpPr>
        <p:spPr bwMode="auto">
          <a:xfrm>
            <a:off x="412750" y="2102175"/>
            <a:ext cx="280988"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04" name="object 6">
            <a:extLst>
              <a:ext uri="{FF2B5EF4-FFF2-40B4-BE49-F238E27FC236}">
                <a16:creationId xmlns:a16="http://schemas.microsoft.com/office/drawing/2014/main" id="{047065DB-028C-43F7-BE0B-02453560940E}"/>
              </a:ext>
            </a:extLst>
          </p:cNvPr>
          <p:cNvSpPr>
            <a:spLocks noChangeArrowheads="1"/>
          </p:cNvSpPr>
          <p:nvPr/>
        </p:nvSpPr>
        <p:spPr bwMode="auto">
          <a:xfrm>
            <a:off x="412750" y="2465821"/>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05" name="object 7">
            <a:extLst>
              <a:ext uri="{FF2B5EF4-FFF2-40B4-BE49-F238E27FC236}">
                <a16:creationId xmlns:a16="http://schemas.microsoft.com/office/drawing/2014/main" id="{388560D5-D681-4556-A9BC-30F07F61A7CD}"/>
              </a:ext>
            </a:extLst>
          </p:cNvPr>
          <p:cNvSpPr>
            <a:spLocks noChangeArrowheads="1"/>
          </p:cNvSpPr>
          <p:nvPr/>
        </p:nvSpPr>
        <p:spPr bwMode="auto">
          <a:xfrm>
            <a:off x="412750" y="2827111"/>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06" name="object 8">
            <a:extLst>
              <a:ext uri="{FF2B5EF4-FFF2-40B4-BE49-F238E27FC236}">
                <a16:creationId xmlns:a16="http://schemas.microsoft.com/office/drawing/2014/main" id="{73C5F549-27DA-4850-A9B4-51C5AC051161}"/>
              </a:ext>
            </a:extLst>
          </p:cNvPr>
          <p:cNvSpPr>
            <a:spLocks noChangeArrowheads="1"/>
          </p:cNvSpPr>
          <p:nvPr/>
        </p:nvSpPr>
        <p:spPr bwMode="auto">
          <a:xfrm>
            <a:off x="412750" y="3372991"/>
            <a:ext cx="280988"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07" name="object 9">
            <a:extLst>
              <a:ext uri="{FF2B5EF4-FFF2-40B4-BE49-F238E27FC236}">
                <a16:creationId xmlns:a16="http://schemas.microsoft.com/office/drawing/2014/main" id="{6E848C62-C3A5-4AD9-8286-A0A16269828C}"/>
              </a:ext>
            </a:extLst>
          </p:cNvPr>
          <p:cNvSpPr>
            <a:spLocks noChangeArrowheads="1"/>
          </p:cNvSpPr>
          <p:nvPr/>
        </p:nvSpPr>
        <p:spPr bwMode="auto">
          <a:xfrm>
            <a:off x="412750" y="4419868"/>
            <a:ext cx="280988"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08" name="object 10">
            <a:extLst>
              <a:ext uri="{FF2B5EF4-FFF2-40B4-BE49-F238E27FC236}">
                <a16:creationId xmlns:a16="http://schemas.microsoft.com/office/drawing/2014/main" id="{BDB3C798-6288-4944-859B-F0EAB39510CE}"/>
              </a:ext>
            </a:extLst>
          </p:cNvPr>
          <p:cNvSpPr>
            <a:spLocks noChangeArrowheads="1"/>
          </p:cNvSpPr>
          <p:nvPr/>
        </p:nvSpPr>
        <p:spPr bwMode="auto">
          <a:xfrm>
            <a:off x="412750" y="4732605"/>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09" name="object 11">
            <a:extLst>
              <a:ext uri="{FF2B5EF4-FFF2-40B4-BE49-F238E27FC236}">
                <a16:creationId xmlns:a16="http://schemas.microsoft.com/office/drawing/2014/main" id="{63DEB490-4F78-4EE2-B006-7B0E00FB56C9}"/>
              </a:ext>
            </a:extLst>
          </p:cNvPr>
          <p:cNvSpPr>
            <a:spLocks noChangeArrowheads="1"/>
          </p:cNvSpPr>
          <p:nvPr/>
        </p:nvSpPr>
        <p:spPr bwMode="auto">
          <a:xfrm>
            <a:off x="412750" y="5042004"/>
            <a:ext cx="280988" cy="1174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10" name="object 12">
            <a:extLst>
              <a:ext uri="{FF2B5EF4-FFF2-40B4-BE49-F238E27FC236}">
                <a16:creationId xmlns:a16="http://schemas.microsoft.com/office/drawing/2014/main" id="{EB6ECB63-B81D-4256-A308-214F148D0D6B}"/>
              </a:ext>
            </a:extLst>
          </p:cNvPr>
          <p:cNvSpPr>
            <a:spLocks noChangeArrowheads="1"/>
          </p:cNvSpPr>
          <p:nvPr/>
        </p:nvSpPr>
        <p:spPr bwMode="auto">
          <a:xfrm>
            <a:off x="412750" y="5382935"/>
            <a:ext cx="280988" cy="1158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3611" name="object 13">
            <a:extLst>
              <a:ext uri="{FF2B5EF4-FFF2-40B4-BE49-F238E27FC236}">
                <a16:creationId xmlns:a16="http://schemas.microsoft.com/office/drawing/2014/main" id="{51DCAC61-4254-474E-9CB5-015475AF638E}"/>
              </a:ext>
            </a:extLst>
          </p:cNvPr>
          <p:cNvSpPr>
            <a:spLocks noChangeArrowheads="1"/>
          </p:cNvSpPr>
          <p:nvPr/>
        </p:nvSpPr>
        <p:spPr bwMode="auto">
          <a:xfrm>
            <a:off x="412750" y="5682973"/>
            <a:ext cx="280988" cy="1158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 name="object 14">
            <a:extLst>
              <a:ext uri="{FF2B5EF4-FFF2-40B4-BE49-F238E27FC236}">
                <a16:creationId xmlns:a16="http://schemas.microsoft.com/office/drawing/2014/main" id="{656C5A0A-FBE7-441D-9197-60EBF1906A55}"/>
              </a:ext>
            </a:extLst>
          </p:cNvPr>
          <p:cNvSpPr txBox="1"/>
          <p:nvPr/>
        </p:nvSpPr>
        <p:spPr>
          <a:xfrm>
            <a:off x="1209675" y="968375"/>
            <a:ext cx="4811713" cy="565861"/>
          </a:xfrm>
          <a:prstGeom prst="rect">
            <a:avLst/>
          </a:prstGeom>
        </p:spPr>
        <p:txBody>
          <a:bodyPr lIns="0" tIns="0" rIns="0" bIns="0">
            <a:spAutoFit/>
          </a:bodyPr>
          <a:lstStyle/>
          <a:p>
            <a:pPr marL="86335">
              <a:defRPr/>
            </a:pPr>
            <a:endParaRPr sz="2138" dirty="0">
              <a:latin typeface="Arial"/>
              <a:cs typeface="Arial"/>
            </a:endParaRPr>
          </a:p>
          <a:p>
            <a:pPr marL="10860">
              <a:defRPr/>
            </a:pPr>
            <a:r>
              <a:rPr sz="1539" b="1" spc="-47" dirty="0" err="1">
                <a:latin typeface="Arial"/>
                <a:cs typeface="Arial"/>
              </a:rPr>
              <a:t>A</a:t>
            </a:r>
            <a:r>
              <a:rPr sz="1539" b="1" dirty="0" err="1">
                <a:latin typeface="Arial"/>
                <a:cs typeface="Arial"/>
              </a:rPr>
              <a:t>nfo</a:t>
            </a:r>
            <a:r>
              <a:rPr sz="1539" b="1" spc="-4" dirty="0" err="1">
                <a:latin typeface="Arial"/>
                <a:cs typeface="Arial"/>
              </a:rPr>
              <a:t>r</a:t>
            </a:r>
            <a:r>
              <a:rPr sz="1539" b="1" dirty="0" err="1">
                <a:latin typeface="Arial"/>
                <a:cs typeface="Arial"/>
              </a:rPr>
              <a:t>d</a:t>
            </a:r>
            <a:r>
              <a:rPr sz="1539" b="1" spc="-4" dirty="0" err="1">
                <a:latin typeface="Arial"/>
                <a:cs typeface="Arial"/>
              </a:rPr>
              <a:t>er</a:t>
            </a:r>
            <a:r>
              <a:rPr sz="1539" b="1" dirty="0" err="1">
                <a:latin typeface="Arial"/>
                <a:cs typeface="Arial"/>
              </a:rPr>
              <a:t>ung</a:t>
            </a:r>
            <a:r>
              <a:rPr sz="1539" b="1" spc="-4" dirty="0" err="1">
                <a:latin typeface="Arial"/>
                <a:cs typeface="Arial"/>
              </a:rPr>
              <a:t>e</a:t>
            </a:r>
            <a:r>
              <a:rPr sz="1539" b="1" dirty="0" err="1">
                <a:latin typeface="Arial"/>
                <a:cs typeface="Arial"/>
              </a:rPr>
              <a:t>n</a:t>
            </a:r>
            <a:r>
              <a:rPr sz="1539" b="1" spc="34" dirty="0">
                <a:latin typeface="Arial"/>
                <a:cs typeface="Arial"/>
              </a:rPr>
              <a:t> </a:t>
            </a:r>
            <a:r>
              <a:rPr sz="1539" b="1" spc="-4" dirty="0">
                <a:latin typeface="Arial"/>
                <a:cs typeface="Arial"/>
              </a:rPr>
              <a:t>a</a:t>
            </a:r>
            <a:r>
              <a:rPr sz="1539" b="1" dirty="0">
                <a:latin typeface="Arial"/>
                <a:cs typeface="Arial"/>
              </a:rPr>
              <a:t>n</a:t>
            </a:r>
            <a:r>
              <a:rPr sz="1539" b="1" spc="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us</a:t>
            </a:r>
            <a:r>
              <a:rPr sz="1539" b="1" spc="-4" dirty="0">
                <a:latin typeface="Arial"/>
                <a:cs typeface="Arial"/>
              </a:rPr>
              <a:t> S</a:t>
            </a:r>
            <a:r>
              <a:rPr sz="1539" b="1" dirty="0">
                <a:latin typeface="Arial"/>
                <a:cs typeface="Arial"/>
              </a:rPr>
              <a:t>i</a:t>
            </a:r>
            <a:r>
              <a:rPr sz="1539" b="1" spc="-4" dirty="0">
                <a:latin typeface="Arial"/>
                <a:cs typeface="Arial"/>
              </a:rPr>
              <a:t>c</a:t>
            </a:r>
            <a:r>
              <a:rPr sz="1539" b="1" dirty="0">
                <a:latin typeface="Arial"/>
                <a:cs typeface="Arial"/>
              </a:rPr>
              <a:t>ht</a:t>
            </a:r>
            <a:r>
              <a:rPr sz="1539" b="1" spc="-9"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4" dirty="0">
                <a:latin typeface="Arial"/>
                <a:cs typeface="Arial"/>
              </a:rPr>
              <a:t> VB</a:t>
            </a:r>
            <a:r>
              <a:rPr sz="1539" b="1" dirty="0">
                <a:latin typeface="Arial"/>
                <a:cs typeface="Arial"/>
              </a:rPr>
              <a:t>G</a:t>
            </a:r>
            <a:endParaRPr sz="1539" dirty="0">
              <a:latin typeface="Arial"/>
              <a:cs typeface="Arial"/>
            </a:endParaRPr>
          </a:p>
        </p:txBody>
      </p:sp>
      <p:sp>
        <p:nvSpPr>
          <p:cNvPr id="153613" name="object 15">
            <a:extLst>
              <a:ext uri="{FF2B5EF4-FFF2-40B4-BE49-F238E27FC236}">
                <a16:creationId xmlns:a16="http://schemas.microsoft.com/office/drawing/2014/main" id="{1FED6840-8EB6-4A48-BC14-7D48F1889483}"/>
              </a:ext>
            </a:extLst>
          </p:cNvPr>
          <p:cNvSpPr txBox="1">
            <a:spLocks noChangeArrowheads="1"/>
          </p:cNvSpPr>
          <p:nvPr/>
        </p:nvSpPr>
        <p:spPr bwMode="auto">
          <a:xfrm>
            <a:off x="958850" y="1775258"/>
            <a:ext cx="7113588" cy="470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Erste Hilfe</a:t>
            </a:r>
            <a:endParaRPr lang="de-DE" altLang="de-DE" sz="1400" dirty="0">
              <a:cs typeface="Arial" panose="020B0604020202020204" pitchFamily="34" charset="0"/>
            </a:endParaRPr>
          </a:p>
          <a:p>
            <a:pPr>
              <a:lnSpc>
                <a:spcPct val="157000"/>
              </a:lnSpc>
            </a:pPr>
            <a:r>
              <a:rPr lang="de-DE" altLang="de-DE" sz="1400" dirty="0">
                <a:cs typeface="Arial" panose="020B0604020202020204" pitchFamily="34" charset="0"/>
              </a:rPr>
              <a:t>Es müssen genügend ausgebildete Ersthelfer zur Verfügung stehen. Schießstandaufsichten sollten als Ersthelfer ausgebildet sein.</a:t>
            </a:r>
          </a:p>
          <a:p>
            <a:pPr>
              <a:spcBef>
                <a:spcPts val="825"/>
              </a:spcBef>
            </a:pPr>
            <a:r>
              <a:rPr lang="de-DE" altLang="de-DE" sz="1400" dirty="0">
                <a:cs typeface="Arial" panose="020B0604020202020204" pitchFamily="34" charset="0"/>
              </a:rPr>
              <a:t>Erste-Hilfe-Material muss jederzeit schnell erreichbar und leicht zugänglich bereit gehalten werden.</a:t>
            </a:r>
          </a:p>
          <a:p>
            <a:pPr>
              <a:spcBef>
                <a:spcPts val="825"/>
              </a:spcBef>
            </a:pPr>
            <a:r>
              <a:rPr lang="de-DE" altLang="de-DE" sz="1400" dirty="0">
                <a:cs typeface="Arial" panose="020B0604020202020204" pitchFamily="34" charset="0"/>
              </a:rPr>
              <a:t>Erste-Hilfe-Leistungen sind zu dokumentieren	(Verbandbuch; Datenschutz! </a:t>
            </a:r>
            <a:r>
              <a:rPr lang="de-DE" altLang="de-DE" sz="1400" dirty="0">
                <a:cs typeface="Arial" panose="020B0604020202020204" pitchFamily="34" charset="0"/>
                <a:sym typeface="Wingdings" panose="05000000000000000000" pitchFamily="2" charset="2"/>
              </a:rPr>
              <a:t> NEU: z.B. „Meldezettel“ in Briefkasten)</a:t>
            </a:r>
            <a:endParaRPr lang="de-DE" altLang="de-DE" sz="1400" dirty="0">
              <a:cs typeface="Arial" panose="020B0604020202020204" pitchFamily="34" charset="0"/>
            </a:endParaRPr>
          </a:p>
          <a:p>
            <a:endParaRPr lang="de-DE" altLang="de-DE" sz="1400" dirty="0">
              <a:latin typeface="Times New Roman" panose="02020603050405020304" pitchFamily="18" charset="0"/>
              <a:cs typeface="Times New Roman" panose="02020603050405020304" pitchFamily="18" charset="0"/>
            </a:endParaRPr>
          </a:p>
          <a:p>
            <a:pPr>
              <a:spcBef>
                <a:spcPts val="875"/>
              </a:spcBef>
            </a:pPr>
            <a:r>
              <a:rPr lang="de-DE" altLang="de-DE" sz="1400" b="1" dirty="0">
                <a:cs typeface="Arial" panose="020B0604020202020204" pitchFamily="34" charset="0"/>
              </a:rPr>
              <a:t>Brandschutz</a:t>
            </a:r>
            <a:endParaRPr lang="de-DE" altLang="de-DE" sz="1400" dirty="0">
              <a:cs typeface="Arial" panose="020B0604020202020204" pitchFamily="34" charset="0"/>
            </a:endParaRPr>
          </a:p>
          <a:p>
            <a:pPr>
              <a:spcBef>
                <a:spcPts val="825"/>
              </a:spcBef>
            </a:pPr>
            <a:r>
              <a:rPr lang="de-DE" altLang="de-DE" sz="1400" dirty="0">
                <a:cs typeface="Arial" panose="020B0604020202020204" pitchFamily="34" charset="0"/>
              </a:rPr>
              <a:t>Es sind geeignete Feuerlöscheinrichtungen (z.B. Wasserlöscher) bereitzuhalten.</a:t>
            </a:r>
          </a:p>
          <a:p>
            <a:pPr>
              <a:lnSpc>
                <a:spcPct val="157000"/>
              </a:lnSpc>
            </a:pPr>
            <a:r>
              <a:rPr lang="de-DE" altLang="de-DE" sz="1400" dirty="0">
                <a:cs typeface="Arial" panose="020B0604020202020204" pitchFamily="34" charset="0"/>
              </a:rPr>
              <a:t>Mit der Handhabung der Feuerlöscher müssen ausreichend viele Personen vertraut sein. Feuerlöscheinrichtungen sind regelmäßig auf ihre Funktionsfähigkeit zu überprüfen.</a:t>
            </a:r>
          </a:p>
          <a:p>
            <a:pPr>
              <a:lnSpc>
                <a:spcPct val="157000"/>
              </a:lnSpc>
            </a:pPr>
            <a:r>
              <a:rPr lang="de-DE" altLang="de-DE" sz="1400" dirty="0">
                <a:cs typeface="Arial" panose="020B0604020202020204" pitchFamily="34" charset="0"/>
              </a:rPr>
              <a:t>Rettungswege und Notausgänge sind zu kennzeichnen und stets freizuhalten. Alarm- und Rettungsplan muss aushängen.</a:t>
            </a:r>
          </a:p>
          <a:p>
            <a:pPr>
              <a:spcBef>
                <a:spcPts val="825"/>
              </a:spcBef>
            </a:pPr>
            <a:r>
              <a:rPr lang="de-DE" altLang="de-DE" sz="1400" dirty="0">
                <a:cs typeface="Arial" panose="020B0604020202020204" pitchFamily="34" charset="0"/>
              </a:rPr>
              <a:t>Feuerwaffen-Schießstände sind regelmäßig und sachgerecht von Pulverresten zu säubern.</a:t>
            </a:r>
          </a:p>
        </p:txBody>
      </p:sp>
      <p:sp>
        <p:nvSpPr>
          <p:cNvPr id="15" name="object 13">
            <a:extLst>
              <a:ext uri="{FF2B5EF4-FFF2-40B4-BE49-F238E27FC236}">
                <a16:creationId xmlns:a16="http://schemas.microsoft.com/office/drawing/2014/main" id="{6DBDE199-D1DF-4E51-9385-EF2E793533C8}"/>
              </a:ext>
            </a:extLst>
          </p:cNvPr>
          <p:cNvSpPr>
            <a:spLocks noChangeArrowheads="1"/>
          </p:cNvSpPr>
          <p:nvPr/>
        </p:nvSpPr>
        <p:spPr bwMode="auto">
          <a:xfrm>
            <a:off x="407492" y="6087621"/>
            <a:ext cx="280988" cy="1158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object 2">
            <a:extLst>
              <a:ext uri="{FF2B5EF4-FFF2-40B4-BE49-F238E27FC236}">
                <a16:creationId xmlns:a16="http://schemas.microsoft.com/office/drawing/2014/main" id="{0C98E52A-E948-4929-BE9C-59884E4EB3AD}"/>
              </a:ext>
            </a:extLst>
          </p:cNvPr>
          <p:cNvSpPr>
            <a:spLocks noChangeArrowheads="1"/>
          </p:cNvSpPr>
          <p:nvPr/>
        </p:nvSpPr>
        <p:spPr bwMode="auto">
          <a:xfrm>
            <a:off x="1181100" y="1604963"/>
            <a:ext cx="3246438" cy="45989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7" name="object 7">
            <a:extLst>
              <a:ext uri="{FF2B5EF4-FFF2-40B4-BE49-F238E27FC236}">
                <a16:creationId xmlns:a16="http://schemas.microsoft.com/office/drawing/2014/main" id="{6F1940D3-FD03-49F6-AE33-4D72156C2B65}"/>
              </a:ext>
            </a:extLst>
          </p:cNvPr>
          <p:cNvSpPr txBox="1"/>
          <p:nvPr/>
        </p:nvSpPr>
        <p:spPr>
          <a:xfrm>
            <a:off x="1181100" y="1103313"/>
            <a:ext cx="4516438" cy="330200"/>
          </a:xfrm>
          <a:prstGeom prst="rect">
            <a:avLst/>
          </a:prstGeom>
        </p:spPr>
        <p:txBody>
          <a:bodyPr lIns="0" tIns="0" rIns="0" bIns="0">
            <a:spAutoFit/>
          </a:bodyPr>
          <a:lstStyle/>
          <a:p>
            <a:pPr marL="10860">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p:txBody>
      </p:sp>
      <p:sp>
        <p:nvSpPr>
          <p:cNvPr id="155652" name="object 8">
            <a:extLst>
              <a:ext uri="{FF2B5EF4-FFF2-40B4-BE49-F238E27FC236}">
                <a16:creationId xmlns:a16="http://schemas.microsoft.com/office/drawing/2014/main" id="{32F08346-BF00-4A56-B895-349C54513EC6}"/>
              </a:ext>
            </a:extLst>
          </p:cNvPr>
          <p:cNvSpPr>
            <a:spLocks noChangeArrowheads="1"/>
          </p:cNvSpPr>
          <p:nvPr/>
        </p:nvSpPr>
        <p:spPr bwMode="auto">
          <a:xfrm>
            <a:off x="4567238" y="1728788"/>
            <a:ext cx="3725862" cy="42672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66652024-62D0-4D69-8025-FB037B68AC68}"/>
              </a:ext>
            </a:extLst>
          </p:cNvPr>
          <p:cNvSpPr txBox="1"/>
          <p:nvPr/>
        </p:nvSpPr>
        <p:spPr>
          <a:xfrm>
            <a:off x="1304925" y="1103313"/>
            <a:ext cx="4516438" cy="330200"/>
          </a:xfrm>
          <a:prstGeom prst="rect">
            <a:avLst/>
          </a:prstGeom>
        </p:spPr>
        <p:txBody>
          <a:bodyPr lIns="0" tIns="0" rIns="0" bIns="0">
            <a:spAutoFit/>
          </a:bodyPr>
          <a:lstStyle/>
          <a:p>
            <a:pPr marL="10860">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p:txBody>
      </p:sp>
      <p:sp>
        <p:nvSpPr>
          <p:cNvPr id="157699" name="object 7">
            <a:extLst>
              <a:ext uri="{FF2B5EF4-FFF2-40B4-BE49-F238E27FC236}">
                <a16:creationId xmlns:a16="http://schemas.microsoft.com/office/drawing/2014/main" id="{1D81807E-5488-4EE8-A197-78A82F8590F7}"/>
              </a:ext>
            </a:extLst>
          </p:cNvPr>
          <p:cNvSpPr>
            <a:spLocks noChangeArrowheads="1"/>
          </p:cNvSpPr>
          <p:nvPr/>
        </p:nvSpPr>
        <p:spPr bwMode="auto">
          <a:xfrm>
            <a:off x="1304925" y="1573213"/>
            <a:ext cx="6534150" cy="45862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object 3">
            <a:extLst>
              <a:ext uri="{FF2B5EF4-FFF2-40B4-BE49-F238E27FC236}">
                <a16:creationId xmlns:a16="http://schemas.microsoft.com/office/drawing/2014/main" id="{66CE4DC8-712C-4A12-A97E-ED17D90B7156}"/>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9747" name="object 4">
            <a:extLst>
              <a:ext uri="{FF2B5EF4-FFF2-40B4-BE49-F238E27FC236}">
                <a16:creationId xmlns:a16="http://schemas.microsoft.com/office/drawing/2014/main" id="{89AEDEAB-CD62-459D-B94D-67CCB6560AC2}"/>
              </a:ext>
            </a:extLst>
          </p:cNvPr>
          <p:cNvSpPr>
            <a:spLocks noChangeArrowheads="1"/>
          </p:cNvSpPr>
          <p:nvPr/>
        </p:nvSpPr>
        <p:spPr bwMode="auto">
          <a:xfrm>
            <a:off x="420688" y="2315013"/>
            <a:ext cx="280987"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9748" name="object 5">
            <a:extLst>
              <a:ext uri="{FF2B5EF4-FFF2-40B4-BE49-F238E27FC236}">
                <a16:creationId xmlns:a16="http://schemas.microsoft.com/office/drawing/2014/main" id="{7E759129-2DA3-41F1-A9E1-7752303EE6F2}"/>
              </a:ext>
            </a:extLst>
          </p:cNvPr>
          <p:cNvSpPr>
            <a:spLocks noChangeArrowheads="1"/>
          </p:cNvSpPr>
          <p:nvPr/>
        </p:nvSpPr>
        <p:spPr bwMode="auto">
          <a:xfrm>
            <a:off x="420688" y="3198159"/>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59749" name="object 7">
            <a:extLst>
              <a:ext uri="{FF2B5EF4-FFF2-40B4-BE49-F238E27FC236}">
                <a16:creationId xmlns:a16="http://schemas.microsoft.com/office/drawing/2014/main" id="{451641EB-1D90-4012-8B7A-B300958BE17B}"/>
              </a:ext>
            </a:extLst>
          </p:cNvPr>
          <p:cNvSpPr>
            <a:spLocks noChangeArrowheads="1"/>
          </p:cNvSpPr>
          <p:nvPr/>
        </p:nvSpPr>
        <p:spPr bwMode="auto">
          <a:xfrm>
            <a:off x="420688" y="4814724"/>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 name="object 14">
            <a:extLst>
              <a:ext uri="{FF2B5EF4-FFF2-40B4-BE49-F238E27FC236}">
                <a16:creationId xmlns:a16="http://schemas.microsoft.com/office/drawing/2014/main" id="{F7C9BF75-A8E7-4359-AADD-8152FD81DBDC}"/>
              </a:ext>
            </a:extLst>
          </p:cNvPr>
          <p:cNvSpPr txBox="1"/>
          <p:nvPr/>
        </p:nvSpPr>
        <p:spPr>
          <a:xfrm>
            <a:off x="1209675" y="1157288"/>
            <a:ext cx="4811713" cy="873125"/>
          </a:xfrm>
          <a:prstGeom prst="rect">
            <a:avLst/>
          </a:prstGeom>
        </p:spPr>
        <p:txBody>
          <a:bodyPr lIns="0" tIns="0" rIns="0" bIns="0">
            <a:spAutoFit/>
          </a:bodyPr>
          <a:lstStyle/>
          <a:p>
            <a:pPr marL="86335">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a:p>
            <a:pPr>
              <a:spcBef>
                <a:spcPts val="23"/>
              </a:spcBef>
              <a:defRPr/>
            </a:pPr>
            <a:endParaRPr sz="2000" dirty="0">
              <a:latin typeface="Times New Roman"/>
              <a:cs typeface="Times New Roman"/>
            </a:endParaRPr>
          </a:p>
          <a:p>
            <a:pPr marL="10860">
              <a:defRPr/>
            </a:pPr>
            <a:r>
              <a:rPr sz="1539" b="1" spc="-47" dirty="0">
                <a:latin typeface="Arial"/>
                <a:cs typeface="Arial"/>
              </a:rPr>
              <a:t>A</a:t>
            </a:r>
            <a:r>
              <a:rPr sz="1539" b="1" dirty="0">
                <a:latin typeface="Arial"/>
                <a:cs typeface="Arial"/>
              </a:rPr>
              <a:t>nfo</a:t>
            </a:r>
            <a:r>
              <a:rPr sz="1539" b="1" spc="-4" dirty="0">
                <a:latin typeface="Arial"/>
                <a:cs typeface="Arial"/>
              </a:rPr>
              <a:t>r</a:t>
            </a:r>
            <a:r>
              <a:rPr sz="1539" b="1" dirty="0">
                <a:latin typeface="Arial"/>
                <a:cs typeface="Arial"/>
              </a:rPr>
              <a:t>d</a:t>
            </a:r>
            <a:r>
              <a:rPr sz="1539" b="1" spc="-4" dirty="0">
                <a:latin typeface="Arial"/>
                <a:cs typeface="Arial"/>
              </a:rPr>
              <a:t>er</a:t>
            </a:r>
            <a:r>
              <a:rPr sz="1539" b="1" dirty="0">
                <a:latin typeface="Arial"/>
                <a:cs typeface="Arial"/>
              </a:rPr>
              <a:t>ung</a:t>
            </a:r>
            <a:r>
              <a:rPr sz="1539" b="1" spc="-4" dirty="0">
                <a:latin typeface="Arial"/>
                <a:cs typeface="Arial"/>
              </a:rPr>
              <a:t>e</a:t>
            </a:r>
            <a:r>
              <a:rPr sz="1539" b="1" dirty="0">
                <a:latin typeface="Arial"/>
                <a:cs typeface="Arial"/>
              </a:rPr>
              <a:t>n</a:t>
            </a:r>
            <a:r>
              <a:rPr sz="1539" b="1" spc="34" dirty="0">
                <a:latin typeface="Arial"/>
                <a:cs typeface="Arial"/>
              </a:rPr>
              <a:t> </a:t>
            </a:r>
            <a:r>
              <a:rPr sz="1539" b="1" spc="-4" dirty="0">
                <a:latin typeface="Arial"/>
                <a:cs typeface="Arial"/>
              </a:rPr>
              <a:t>a</a:t>
            </a:r>
            <a:r>
              <a:rPr sz="1539" b="1" dirty="0">
                <a:latin typeface="Arial"/>
                <a:cs typeface="Arial"/>
              </a:rPr>
              <a:t>n</a:t>
            </a:r>
            <a:r>
              <a:rPr sz="1539" b="1" spc="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us</a:t>
            </a:r>
            <a:r>
              <a:rPr sz="1539" b="1" spc="-4" dirty="0">
                <a:latin typeface="Arial"/>
                <a:cs typeface="Arial"/>
              </a:rPr>
              <a:t> S</a:t>
            </a:r>
            <a:r>
              <a:rPr sz="1539" b="1" dirty="0">
                <a:latin typeface="Arial"/>
                <a:cs typeface="Arial"/>
              </a:rPr>
              <a:t>i</a:t>
            </a:r>
            <a:r>
              <a:rPr sz="1539" b="1" spc="-4" dirty="0">
                <a:latin typeface="Arial"/>
                <a:cs typeface="Arial"/>
              </a:rPr>
              <a:t>c</a:t>
            </a:r>
            <a:r>
              <a:rPr sz="1539" b="1" dirty="0">
                <a:latin typeface="Arial"/>
                <a:cs typeface="Arial"/>
              </a:rPr>
              <a:t>ht</a:t>
            </a:r>
            <a:r>
              <a:rPr sz="1539" b="1" spc="-9"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4" dirty="0">
                <a:latin typeface="Arial"/>
                <a:cs typeface="Arial"/>
              </a:rPr>
              <a:t> VB</a:t>
            </a:r>
            <a:r>
              <a:rPr sz="1539" b="1" dirty="0">
                <a:latin typeface="Arial"/>
                <a:cs typeface="Arial"/>
              </a:rPr>
              <a:t>G</a:t>
            </a:r>
            <a:endParaRPr sz="1539" dirty="0">
              <a:latin typeface="Arial"/>
              <a:cs typeface="Arial"/>
            </a:endParaRPr>
          </a:p>
        </p:txBody>
      </p:sp>
      <p:sp>
        <p:nvSpPr>
          <p:cNvPr id="159752" name="object 15">
            <a:extLst>
              <a:ext uri="{FF2B5EF4-FFF2-40B4-BE49-F238E27FC236}">
                <a16:creationId xmlns:a16="http://schemas.microsoft.com/office/drawing/2014/main" id="{12AE2586-80E7-4015-B134-3F50419E1D4B}"/>
              </a:ext>
            </a:extLst>
          </p:cNvPr>
          <p:cNvSpPr txBox="1">
            <a:spLocks noChangeArrowheads="1"/>
          </p:cNvSpPr>
          <p:nvPr/>
        </p:nvSpPr>
        <p:spPr bwMode="auto">
          <a:xfrm>
            <a:off x="1065213" y="2295525"/>
            <a:ext cx="7475537" cy="397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Schutzausrüstung</a:t>
            </a:r>
            <a:endParaRPr lang="de-DE" altLang="de-DE" sz="1400" dirty="0">
              <a:cs typeface="Arial" panose="020B0604020202020204" pitchFamily="34" charset="0"/>
            </a:endParaRPr>
          </a:p>
          <a:p>
            <a:pPr>
              <a:spcBef>
                <a:spcPts val="825"/>
              </a:spcBef>
            </a:pPr>
            <a:r>
              <a:rPr lang="de-DE" altLang="de-DE" sz="1400" dirty="0">
                <a:cs typeface="Arial" panose="020B0604020202020204" pitchFamily="34" charset="0"/>
              </a:rPr>
              <a:t>Gehörschutz und Schutzbrillen verwenden.</a:t>
            </a:r>
          </a:p>
          <a:p>
            <a:endParaRPr lang="de-DE" altLang="de-DE" sz="1400" dirty="0">
              <a:latin typeface="Times New Roman" panose="02020603050405020304" pitchFamily="18" charset="0"/>
              <a:cs typeface="Times New Roman" panose="02020603050405020304" pitchFamily="18" charset="0"/>
            </a:endParaRPr>
          </a:p>
          <a:p>
            <a:pPr>
              <a:spcBef>
                <a:spcPts val="875"/>
              </a:spcBef>
            </a:pPr>
            <a:r>
              <a:rPr lang="de-DE" altLang="de-DE" sz="1400" b="1" dirty="0">
                <a:cs typeface="Arial" panose="020B0604020202020204" pitchFamily="34" charset="0"/>
              </a:rPr>
              <a:t>Elektrische Anlagen</a:t>
            </a:r>
            <a:endParaRPr lang="de-DE" altLang="de-DE" sz="1400" dirty="0">
              <a:cs typeface="Arial" panose="020B0604020202020204" pitchFamily="34" charset="0"/>
            </a:endParaRPr>
          </a:p>
          <a:p>
            <a:pPr>
              <a:spcBef>
                <a:spcPts val="825"/>
              </a:spcBef>
            </a:pPr>
            <a:r>
              <a:rPr lang="de-DE" altLang="de-DE" sz="1400" b="1" dirty="0">
                <a:solidFill>
                  <a:srgbClr val="FF0000"/>
                </a:solidFill>
                <a:cs typeface="Arial" panose="020B0604020202020204" pitchFamily="34" charset="0"/>
              </a:rPr>
              <a:t>Die elektrischen Anlagen und Betriebsmittel sind regelmäßig durch eine Elektrofachkraft überprüfen zu lassen.</a:t>
            </a:r>
          </a:p>
          <a:p>
            <a:pPr>
              <a:spcBef>
                <a:spcPts val="825"/>
              </a:spcBef>
            </a:pPr>
            <a:r>
              <a:rPr lang="de-DE" altLang="de-DE" sz="1400" dirty="0">
                <a:cs typeface="Arial" panose="020B0604020202020204" pitchFamily="34" charset="0"/>
              </a:rPr>
              <a:t>Die elektrischen Einrichtungen sind so zu installieren, dass sie nicht durch direkten Beschuss beschädigt werden können.</a:t>
            </a:r>
          </a:p>
          <a:p>
            <a:endParaRPr lang="de-DE" altLang="de-DE" sz="1400" dirty="0">
              <a:latin typeface="Times New Roman" panose="02020603050405020304" pitchFamily="18" charset="0"/>
              <a:cs typeface="Times New Roman" panose="02020603050405020304" pitchFamily="18" charset="0"/>
            </a:endParaRPr>
          </a:p>
          <a:p>
            <a:pPr>
              <a:spcBef>
                <a:spcPts val="875"/>
              </a:spcBef>
            </a:pPr>
            <a:r>
              <a:rPr lang="de-DE" altLang="de-DE" sz="1400" b="1" dirty="0">
                <a:cs typeface="Arial" panose="020B0604020202020204" pitchFamily="34" charset="0"/>
              </a:rPr>
              <a:t>Beleuchtung</a:t>
            </a:r>
            <a:endParaRPr lang="de-DE" altLang="de-DE" sz="1400" dirty="0">
              <a:cs typeface="Arial" panose="020B0604020202020204" pitchFamily="34" charset="0"/>
            </a:endParaRPr>
          </a:p>
          <a:p>
            <a:pPr>
              <a:spcBef>
                <a:spcPts val="825"/>
              </a:spcBef>
            </a:pPr>
            <a:r>
              <a:rPr lang="de-DE" altLang="de-DE" sz="1400" dirty="0">
                <a:cs typeface="Arial" panose="020B0604020202020204" pitchFamily="34" charset="0"/>
              </a:rPr>
              <a:t>die Nenn-Beleuchtungsstärke beträgt mindestens:</a:t>
            </a:r>
          </a:p>
          <a:p>
            <a:r>
              <a:rPr lang="de-DE" altLang="de-DE" sz="1400" dirty="0">
                <a:cs typeface="Arial" panose="020B0604020202020204" pitchFamily="34" charset="0"/>
              </a:rPr>
              <a:t>200 Lux im Schützenstand, bei blendungsbegrenzter Beleuchtung, 800 – 1.000 Lux auf der Scheibe,</a:t>
            </a:r>
          </a:p>
          <a:p>
            <a:r>
              <a:rPr lang="de-DE" altLang="de-DE" sz="1400" dirty="0">
                <a:cs typeface="Arial" panose="020B0604020202020204" pitchFamily="34" charset="0"/>
              </a:rPr>
              <a:t>50 Lux auf allen Verkehrswegen.</a:t>
            </a:r>
          </a:p>
          <a:p>
            <a:pPr>
              <a:spcBef>
                <a:spcPts val="825"/>
              </a:spcBef>
            </a:pPr>
            <a:r>
              <a:rPr lang="de-DE" altLang="de-DE" sz="1400" dirty="0">
                <a:cs typeface="Arial" panose="020B0604020202020204" pitchFamily="34" charset="0"/>
              </a:rPr>
              <a:t>Bei Beleuchtungsausfall muss in Raumschießanlagen eine Notbeleuchtung vorhanden sein.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object 3">
            <a:extLst>
              <a:ext uri="{FF2B5EF4-FFF2-40B4-BE49-F238E27FC236}">
                <a16:creationId xmlns:a16="http://schemas.microsoft.com/office/drawing/2014/main" id="{D822D9F6-84B6-43C0-9EB2-BE21ABCE18E1}"/>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61795" name="object 4">
            <a:extLst>
              <a:ext uri="{FF2B5EF4-FFF2-40B4-BE49-F238E27FC236}">
                <a16:creationId xmlns:a16="http://schemas.microsoft.com/office/drawing/2014/main" id="{1891F013-4102-41BB-95B0-64C8AA69E2E3}"/>
              </a:ext>
            </a:extLst>
          </p:cNvPr>
          <p:cNvSpPr>
            <a:spLocks noChangeArrowheads="1"/>
          </p:cNvSpPr>
          <p:nvPr/>
        </p:nvSpPr>
        <p:spPr bwMode="auto">
          <a:xfrm>
            <a:off x="447675" y="2296398"/>
            <a:ext cx="280988"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61796" name="object 5">
            <a:extLst>
              <a:ext uri="{FF2B5EF4-FFF2-40B4-BE49-F238E27FC236}">
                <a16:creationId xmlns:a16="http://schemas.microsoft.com/office/drawing/2014/main" id="{A7036362-D803-44B2-9C34-60C0C28990C1}"/>
              </a:ext>
            </a:extLst>
          </p:cNvPr>
          <p:cNvSpPr>
            <a:spLocks noChangeArrowheads="1"/>
          </p:cNvSpPr>
          <p:nvPr/>
        </p:nvSpPr>
        <p:spPr bwMode="auto">
          <a:xfrm>
            <a:off x="447675" y="2764711"/>
            <a:ext cx="280988"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61797" name="object 6">
            <a:extLst>
              <a:ext uri="{FF2B5EF4-FFF2-40B4-BE49-F238E27FC236}">
                <a16:creationId xmlns:a16="http://schemas.microsoft.com/office/drawing/2014/main" id="{3790C5AB-B04B-4E1E-B6A1-09385D995721}"/>
              </a:ext>
            </a:extLst>
          </p:cNvPr>
          <p:cNvSpPr>
            <a:spLocks noChangeArrowheads="1"/>
          </p:cNvSpPr>
          <p:nvPr/>
        </p:nvSpPr>
        <p:spPr bwMode="auto">
          <a:xfrm>
            <a:off x="447675" y="3291379"/>
            <a:ext cx="280988"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61798" name="object 7">
            <a:extLst>
              <a:ext uri="{FF2B5EF4-FFF2-40B4-BE49-F238E27FC236}">
                <a16:creationId xmlns:a16="http://schemas.microsoft.com/office/drawing/2014/main" id="{36B02874-5543-4196-86AF-0FE38A5E2E12}"/>
              </a:ext>
            </a:extLst>
          </p:cNvPr>
          <p:cNvSpPr>
            <a:spLocks noChangeArrowheads="1"/>
          </p:cNvSpPr>
          <p:nvPr/>
        </p:nvSpPr>
        <p:spPr bwMode="auto">
          <a:xfrm>
            <a:off x="400382" y="4371483"/>
            <a:ext cx="280988"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61799" name="object 8">
            <a:extLst>
              <a:ext uri="{FF2B5EF4-FFF2-40B4-BE49-F238E27FC236}">
                <a16:creationId xmlns:a16="http://schemas.microsoft.com/office/drawing/2014/main" id="{6E8A1970-9014-4862-9162-A0F0CCE0E916}"/>
              </a:ext>
            </a:extLst>
          </p:cNvPr>
          <p:cNvSpPr>
            <a:spLocks noChangeArrowheads="1"/>
          </p:cNvSpPr>
          <p:nvPr/>
        </p:nvSpPr>
        <p:spPr bwMode="auto">
          <a:xfrm>
            <a:off x="400382" y="4893225"/>
            <a:ext cx="280988"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61800" name="object 9">
            <a:extLst>
              <a:ext uri="{FF2B5EF4-FFF2-40B4-BE49-F238E27FC236}">
                <a16:creationId xmlns:a16="http://schemas.microsoft.com/office/drawing/2014/main" id="{370135ED-884F-4720-B2B9-C4F8F270EC62}"/>
              </a:ext>
            </a:extLst>
          </p:cNvPr>
          <p:cNvSpPr>
            <a:spLocks noChangeArrowheads="1"/>
          </p:cNvSpPr>
          <p:nvPr/>
        </p:nvSpPr>
        <p:spPr bwMode="auto">
          <a:xfrm>
            <a:off x="400382" y="5202788"/>
            <a:ext cx="280988" cy="1158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61801" name="object 10">
            <a:extLst>
              <a:ext uri="{FF2B5EF4-FFF2-40B4-BE49-F238E27FC236}">
                <a16:creationId xmlns:a16="http://schemas.microsoft.com/office/drawing/2014/main" id="{DB67F50F-9453-405C-B961-9A3E4D5D97EE}"/>
              </a:ext>
            </a:extLst>
          </p:cNvPr>
          <p:cNvSpPr>
            <a:spLocks noChangeArrowheads="1"/>
          </p:cNvSpPr>
          <p:nvPr/>
        </p:nvSpPr>
        <p:spPr bwMode="auto">
          <a:xfrm>
            <a:off x="400382" y="5546894"/>
            <a:ext cx="280988"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61802" name="object 11">
            <a:extLst>
              <a:ext uri="{FF2B5EF4-FFF2-40B4-BE49-F238E27FC236}">
                <a16:creationId xmlns:a16="http://schemas.microsoft.com/office/drawing/2014/main" id="{2B027D32-3922-474D-AABD-FE0BFC8B0F28}"/>
              </a:ext>
            </a:extLst>
          </p:cNvPr>
          <p:cNvSpPr>
            <a:spLocks noChangeArrowheads="1"/>
          </p:cNvSpPr>
          <p:nvPr/>
        </p:nvSpPr>
        <p:spPr bwMode="auto">
          <a:xfrm>
            <a:off x="400382" y="5903591"/>
            <a:ext cx="280988"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4" name="object 14">
            <a:extLst>
              <a:ext uri="{FF2B5EF4-FFF2-40B4-BE49-F238E27FC236}">
                <a16:creationId xmlns:a16="http://schemas.microsoft.com/office/drawing/2014/main" id="{67D05E4F-B0E5-42AB-836D-D7361A892F73}"/>
              </a:ext>
            </a:extLst>
          </p:cNvPr>
          <p:cNvSpPr txBox="1"/>
          <p:nvPr/>
        </p:nvSpPr>
        <p:spPr>
          <a:xfrm>
            <a:off x="1209675" y="1089025"/>
            <a:ext cx="4811713" cy="565861"/>
          </a:xfrm>
          <a:prstGeom prst="rect">
            <a:avLst/>
          </a:prstGeom>
        </p:spPr>
        <p:txBody>
          <a:bodyPr lIns="0" tIns="0" rIns="0" bIns="0">
            <a:spAutoFit/>
          </a:bodyPr>
          <a:lstStyle/>
          <a:p>
            <a:pPr marL="86335">
              <a:defRPr/>
            </a:pPr>
            <a:r>
              <a:rPr sz="2138" b="1" spc="-128" dirty="0" err="1">
                <a:latin typeface="Arial"/>
                <a:cs typeface="Arial"/>
              </a:rPr>
              <a:t>V</a:t>
            </a:r>
            <a:r>
              <a:rPr sz="2138" b="1" spc="-13" dirty="0" err="1">
                <a:latin typeface="Arial"/>
                <a:cs typeface="Arial"/>
              </a:rPr>
              <a:t>er</a:t>
            </a:r>
            <a:r>
              <a:rPr sz="2138" b="1" spc="4" dirty="0" err="1">
                <a:latin typeface="Arial"/>
                <a:cs typeface="Arial"/>
              </a:rPr>
              <a:t>w</a:t>
            </a:r>
            <a:r>
              <a:rPr sz="2138" b="1" spc="-13" dirty="0" err="1">
                <a:latin typeface="Arial"/>
                <a:cs typeface="Arial"/>
              </a:rPr>
              <a:t>al</a:t>
            </a:r>
            <a:r>
              <a:rPr sz="2138" b="1" spc="-17" dirty="0" err="1">
                <a:latin typeface="Arial"/>
                <a:cs typeface="Arial"/>
              </a:rPr>
              <a:t>tung</a:t>
            </a:r>
            <a:r>
              <a:rPr sz="2138" b="1" spc="-13" dirty="0" err="1">
                <a:latin typeface="Arial"/>
                <a:cs typeface="Arial"/>
              </a:rPr>
              <a:t>s</a:t>
            </a:r>
            <a:r>
              <a:rPr sz="2138" b="1" spc="-21" dirty="0" err="1">
                <a:latin typeface="Arial"/>
                <a:cs typeface="Arial"/>
              </a:rPr>
              <a:t>b</a:t>
            </a:r>
            <a:r>
              <a:rPr sz="2138" b="1" spc="-13" dirty="0" err="1">
                <a:latin typeface="Arial"/>
                <a:cs typeface="Arial"/>
              </a:rPr>
              <a:t>er</a:t>
            </a:r>
            <a:r>
              <a:rPr sz="2138" b="1" spc="-17" dirty="0" err="1">
                <a:latin typeface="Arial"/>
                <a:cs typeface="Arial"/>
              </a:rPr>
              <a:t>uf</a:t>
            </a:r>
            <a:r>
              <a:rPr sz="2138" b="1" spc="-13" dirty="0" err="1">
                <a:latin typeface="Arial"/>
                <a:cs typeface="Arial"/>
              </a:rPr>
              <a:t>s</a:t>
            </a:r>
            <a:r>
              <a:rPr sz="2138" b="1" spc="-21" dirty="0" err="1">
                <a:latin typeface="Arial"/>
                <a:cs typeface="Arial"/>
              </a:rPr>
              <a:t>g</a:t>
            </a:r>
            <a:r>
              <a:rPr sz="2138" b="1" spc="-13" dirty="0" err="1">
                <a:latin typeface="Arial"/>
                <a:cs typeface="Arial"/>
              </a:rPr>
              <a:t>e</a:t>
            </a:r>
            <a:r>
              <a:rPr sz="2138" b="1" spc="-21" dirty="0" err="1">
                <a:latin typeface="Arial"/>
                <a:cs typeface="Arial"/>
              </a:rPr>
              <a:t>no</a:t>
            </a:r>
            <a:r>
              <a:rPr sz="2138" b="1" spc="-13" dirty="0" err="1">
                <a:latin typeface="Arial"/>
                <a:cs typeface="Arial"/>
              </a:rPr>
              <a:t>sse</a:t>
            </a:r>
            <a:r>
              <a:rPr sz="2138" b="1" spc="-21" dirty="0" err="1">
                <a:latin typeface="Arial"/>
                <a:cs typeface="Arial"/>
              </a:rPr>
              <a:t>n</a:t>
            </a:r>
            <a:r>
              <a:rPr sz="2138" b="1" spc="-13" dirty="0" err="1">
                <a:latin typeface="Arial"/>
                <a:cs typeface="Arial"/>
              </a:rPr>
              <a:t>sc</a:t>
            </a:r>
            <a:r>
              <a:rPr sz="2138" b="1" spc="-21" dirty="0" err="1">
                <a:latin typeface="Arial"/>
                <a:cs typeface="Arial"/>
              </a:rPr>
              <a:t>ha</a:t>
            </a:r>
            <a:r>
              <a:rPr sz="2138" b="1" spc="-13" dirty="0" err="1">
                <a:latin typeface="Arial"/>
                <a:cs typeface="Arial"/>
              </a:rPr>
              <a:t>f</a:t>
            </a:r>
            <a:r>
              <a:rPr sz="2138" b="1" spc="-9" dirty="0" err="1">
                <a:latin typeface="Arial"/>
                <a:cs typeface="Arial"/>
              </a:rPr>
              <a:t>t</a:t>
            </a:r>
            <a:endParaRPr sz="2000" dirty="0">
              <a:latin typeface="Times New Roman"/>
              <a:cs typeface="Times New Roman"/>
            </a:endParaRPr>
          </a:p>
          <a:p>
            <a:pPr marL="10860">
              <a:defRPr/>
            </a:pPr>
            <a:r>
              <a:rPr sz="1539" b="1" spc="-47" dirty="0">
                <a:latin typeface="Arial"/>
                <a:cs typeface="Arial"/>
              </a:rPr>
              <a:t>A</a:t>
            </a:r>
            <a:r>
              <a:rPr sz="1539" b="1" dirty="0">
                <a:latin typeface="Arial"/>
                <a:cs typeface="Arial"/>
              </a:rPr>
              <a:t>nfo</a:t>
            </a:r>
            <a:r>
              <a:rPr sz="1539" b="1" spc="-4" dirty="0">
                <a:latin typeface="Arial"/>
                <a:cs typeface="Arial"/>
              </a:rPr>
              <a:t>r</a:t>
            </a:r>
            <a:r>
              <a:rPr sz="1539" b="1" dirty="0">
                <a:latin typeface="Arial"/>
                <a:cs typeface="Arial"/>
              </a:rPr>
              <a:t>d</a:t>
            </a:r>
            <a:r>
              <a:rPr sz="1539" b="1" spc="-4" dirty="0">
                <a:latin typeface="Arial"/>
                <a:cs typeface="Arial"/>
              </a:rPr>
              <a:t>er</a:t>
            </a:r>
            <a:r>
              <a:rPr sz="1539" b="1" dirty="0">
                <a:latin typeface="Arial"/>
                <a:cs typeface="Arial"/>
              </a:rPr>
              <a:t>ung</a:t>
            </a:r>
            <a:r>
              <a:rPr sz="1539" b="1" spc="-4" dirty="0">
                <a:latin typeface="Arial"/>
                <a:cs typeface="Arial"/>
              </a:rPr>
              <a:t>e</a:t>
            </a:r>
            <a:r>
              <a:rPr sz="1539" b="1" dirty="0">
                <a:latin typeface="Arial"/>
                <a:cs typeface="Arial"/>
              </a:rPr>
              <a:t>n</a:t>
            </a:r>
            <a:r>
              <a:rPr sz="1539" b="1" spc="34" dirty="0">
                <a:latin typeface="Arial"/>
                <a:cs typeface="Arial"/>
              </a:rPr>
              <a:t> </a:t>
            </a:r>
            <a:r>
              <a:rPr sz="1539" b="1" spc="-4" dirty="0">
                <a:latin typeface="Arial"/>
                <a:cs typeface="Arial"/>
              </a:rPr>
              <a:t>a</a:t>
            </a:r>
            <a:r>
              <a:rPr sz="1539" b="1" dirty="0">
                <a:latin typeface="Arial"/>
                <a:cs typeface="Arial"/>
              </a:rPr>
              <a:t>n</a:t>
            </a:r>
            <a:r>
              <a:rPr sz="1539" b="1" spc="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us</a:t>
            </a:r>
            <a:r>
              <a:rPr sz="1539" b="1" spc="-4" dirty="0">
                <a:latin typeface="Arial"/>
                <a:cs typeface="Arial"/>
              </a:rPr>
              <a:t> S</a:t>
            </a:r>
            <a:r>
              <a:rPr sz="1539" b="1" dirty="0">
                <a:latin typeface="Arial"/>
                <a:cs typeface="Arial"/>
              </a:rPr>
              <a:t>i</a:t>
            </a:r>
            <a:r>
              <a:rPr sz="1539" b="1" spc="-4" dirty="0">
                <a:latin typeface="Arial"/>
                <a:cs typeface="Arial"/>
              </a:rPr>
              <a:t>c</a:t>
            </a:r>
            <a:r>
              <a:rPr sz="1539" b="1" dirty="0">
                <a:latin typeface="Arial"/>
                <a:cs typeface="Arial"/>
              </a:rPr>
              <a:t>ht</a:t>
            </a:r>
            <a:r>
              <a:rPr sz="1539" b="1" spc="-9"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4" dirty="0">
                <a:latin typeface="Arial"/>
                <a:cs typeface="Arial"/>
              </a:rPr>
              <a:t> VB</a:t>
            </a:r>
            <a:r>
              <a:rPr sz="1539" b="1" dirty="0">
                <a:latin typeface="Arial"/>
                <a:cs typeface="Arial"/>
              </a:rPr>
              <a:t>G</a:t>
            </a:r>
            <a:endParaRPr sz="1539" dirty="0">
              <a:latin typeface="Arial"/>
              <a:cs typeface="Arial"/>
            </a:endParaRPr>
          </a:p>
        </p:txBody>
      </p:sp>
      <p:sp>
        <p:nvSpPr>
          <p:cNvPr id="161804" name="object 15">
            <a:extLst>
              <a:ext uri="{FF2B5EF4-FFF2-40B4-BE49-F238E27FC236}">
                <a16:creationId xmlns:a16="http://schemas.microsoft.com/office/drawing/2014/main" id="{20A1C08E-C191-472C-A9A8-59CE0DECA8D8}"/>
              </a:ext>
            </a:extLst>
          </p:cNvPr>
          <p:cNvSpPr txBox="1">
            <a:spLocks noChangeArrowheads="1"/>
          </p:cNvSpPr>
          <p:nvPr/>
        </p:nvSpPr>
        <p:spPr bwMode="auto">
          <a:xfrm>
            <a:off x="993775" y="1877735"/>
            <a:ext cx="7557101" cy="446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Be- und Entlüften bei Raumschießanlagen für Feuerwaffen</a:t>
            </a:r>
            <a:endParaRPr lang="de-DE" altLang="de-DE" sz="1400" dirty="0">
              <a:cs typeface="Arial" panose="020B0604020202020204" pitchFamily="34" charset="0"/>
            </a:endParaRPr>
          </a:p>
          <a:p>
            <a:pPr>
              <a:spcBef>
                <a:spcPts val="825"/>
              </a:spcBef>
            </a:pPr>
            <a:r>
              <a:rPr lang="de-DE" altLang="de-DE" sz="1400" dirty="0">
                <a:cs typeface="Arial" panose="020B0604020202020204" pitchFamily="34" charset="0"/>
              </a:rPr>
              <a:t>Ausreichend dimensionierte Be- und Entlüftungsanlage ist vorgeschrieben, diese muss </a:t>
            </a:r>
            <a:r>
              <a:rPr lang="de-DE" altLang="de-DE" sz="1400" b="1" dirty="0">
                <a:highlight>
                  <a:srgbClr val="FFFF00"/>
                </a:highlight>
                <a:cs typeface="Arial" panose="020B0604020202020204" pitchFamily="34" charset="0"/>
              </a:rPr>
              <a:t>alle zwei Jahre </a:t>
            </a:r>
            <a:r>
              <a:rPr lang="de-DE" altLang="de-DE" sz="1400" dirty="0">
                <a:cs typeface="Arial" panose="020B0604020202020204" pitchFamily="34" charset="0"/>
              </a:rPr>
              <a:t>von einem </a:t>
            </a:r>
            <a:r>
              <a:rPr lang="de-DE" altLang="de-DE" sz="1400" b="1" dirty="0">
                <a:highlight>
                  <a:srgbClr val="FFFF00"/>
                </a:highlight>
                <a:cs typeface="Arial" panose="020B0604020202020204" pitchFamily="34" charset="0"/>
              </a:rPr>
              <a:t>Sachkundigen</a:t>
            </a:r>
            <a:r>
              <a:rPr lang="de-DE" altLang="de-DE" sz="1400" dirty="0">
                <a:cs typeface="Arial" panose="020B0604020202020204" pitchFamily="34" charset="0"/>
              </a:rPr>
              <a:t> überprüft werden lassen.</a:t>
            </a:r>
          </a:p>
          <a:p>
            <a:pPr>
              <a:spcBef>
                <a:spcPts val="825"/>
              </a:spcBef>
            </a:pPr>
            <a:r>
              <a:rPr lang="de-DE" altLang="de-DE" sz="1400" dirty="0">
                <a:cs typeface="Arial" panose="020B0604020202020204" pitchFamily="34" charset="0"/>
              </a:rPr>
              <a:t>Die Abluftführung ist technisch so auszuführen, dass sich Pulvergase nicht im Atembereich der Schützen konzentrieren.</a:t>
            </a:r>
          </a:p>
          <a:p>
            <a:pPr>
              <a:spcBef>
                <a:spcPts val="825"/>
              </a:spcBef>
            </a:pPr>
            <a:r>
              <a:rPr lang="de-DE" altLang="de-DE" sz="1400" dirty="0">
                <a:cs typeface="Arial" panose="020B0604020202020204" pitchFamily="34" charset="0"/>
              </a:rPr>
              <a:t>Beim Mehrdistanzschießen werden an die Wirksamkeit der lüftungstechnischen Anlage besonders hohe Anforderungen gestellt.</a:t>
            </a:r>
          </a:p>
          <a:p>
            <a:endParaRPr lang="de-DE" altLang="de-DE" sz="1400" dirty="0">
              <a:latin typeface="Times New Roman" panose="02020603050405020304" pitchFamily="18" charset="0"/>
              <a:cs typeface="Times New Roman" panose="02020603050405020304" pitchFamily="18" charset="0"/>
            </a:endParaRPr>
          </a:p>
          <a:p>
            <a:pPr>
              <a:spcBef>
                <a:spcPts val="875"/>
              </a:spcBef>
            </a:pPr>
            <a:r>
              <a:rPr lang="de-DE" altLang="de-DE" sz="1400" b="1" dirty="0">
                <a:cs typeface="Arial" panose="020B0604020202020204" pitchFamily="34" charset="0"/>
              </a:rPr>
              <a:t>Sicherheit</a:t>
            </a:r>
            <a:endParaRPr lang="de-DE" altLang="de-DE" sz="1400" dirty="0">
              <a:cs typeface="Arial" panose="020B0604020202020204" pitchFamily="34" charset="0"/>
            </a:endParaRPr>
          </a:p>
          <a:p>
            <a:pPr>
              <a:spcBef>
                <a:spcPts val="825"/>
              </a:spcBef>
            </a:pPr>
            <a:r>
              <a:rPr lang="de-DE" altLang="de-DE" sz="1400" dirty="0">
                <a:cs typeface="Arial" panose="020B0604020202020204" pitchFamily="34" charset="0"/>
              </a:rPr>
              <a:t>Auf dem Schützenstand ist durch Schilder und Aushänge auf eine Waffen- und Munitions- </a:t>
            </a:r>
            <a:r>
              <a:rPr lang="de-DE" altLang="de-DE" sz="1400" dirty="0" err="1">
                <a:cs typeface="Arial" panose="020B0604020202020204" pitchFamily="34" charset="0"/>
              </a:rPr>
              <a:t>beschränkung</a:t>
            </a:r>
            <a:r>
              <a:rPr lang="de-DE" altLang="de-DE" sz="1400" dirty="0">
                <a:cs typeface="Arial" panose="020B0604020202020204" pitchFamily="34" charset="0"/>
              </a:rPr>
              <a:t> gemäß behördlicher Genehmigung hinzuweisen.</a:t>
            </a:r>
          </a:p>
          <a:p>
            <a:pPr>
              <a:lnSpc>
                <a:spcPct val="157000"/>
              </a:lnSpc>
            </a:pPr>
            <a:r>
              <a:rPr lang="de-DE" altLang="de-DE" sz="1400" dirty="0">
                <a:cs typeface="Arial" panose="020B0604020202020204" pitchFamily="34" charset="0"/>
              </a:rPr>
              <a:t>Schusswaffen sind ungeladen und getrennt von der Munition aufzubewahren. Transparente Hülsenfangeinrichtung zwischen den einzelnen Schießbahnen.</a:t>
            </a:r>
          </a:p>
          <a:p>
            <a:pPr>
              <a:lnSpc>
                <a:spcPct val="157000"/>
              </a:lnSpc>
            </a:pPr>
            <a:r>
              <a:rPr lang="de-DE" altLang="de-DE" sz="1400" dirty="0">
                <a:cs typeface="Arial" panose="020B0604020202020204" pitchFamily="34" charset="0"/>
              </a:rPr>
              <a:t>Reinigung und Entsorgung von TLP-Rückständen durch oder unter Aufsicht Sachkundiger. Baustoffe im Feuerwaffen-Schießstand mindestens Baustoffklasse</a:t>
            </a:r>
          </a:p>
          <a:p>
            <a:r>
              <a:rPr lang="de-DE" altLang="de-DE" sz="1400" dirty="0">
                <a:cs typeface="Arial" panose="020B0604020202020204" pitchFamily="34" charset="0"/>
              </a:rPr>
              <a:t>B1 (schwer entflammbar) oder A (nicht brennbar).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C5A0FB6B-D033-4C80-8D79-401BDE24024F}"/>
              </a:ext>
            </a:extLst>
          </p:cNvPr>
          <p:cNvSpPr>
            <a:spLocks noChangeArrowheads="1"/>
          </p:cNvSpPr>
          <p:nvPr/>
        </p:nvSpPr>
        <p:spPr bwMode="auto">
          <a:xfrm>
            <a:off x="468313" y="862013"/>
            <a:ext cx="23161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800" b="1" i="1">
                <a:solidFill>
                  <a:srgbClr val="FF0000"/>
                </a:solidFill>
              </a:rPr>
              <a:t>Ausweise</a:t>
            </a:r>
            <a:endParaRPr lang="de-DE" altLang="de-DE">
              <a:solidFill>
                <a:srgbClr val="008000"/>
              </a:solidFill>
            </a:endParaRPr>
          </a:p>
        </p:txBody>
      </p:sp>
      <p:sp>
        <p:nvSpPr>
          <p:cNvPr id="24579" name="Text Box 5">
            <a:extLst>
              <a:ext uri="{FF2B5EF4-FFF2-40B4-BE49-F238E27FC236}">
                <a16:creationId xmlns:a16="http://schemas.microsoft.com/office/drawing/2014/main" id="{008CE2E3-DC16-4A9A-A86C-7C2E652F72B0}"/>
              </a:ext>
            </a:extLst>
          </p:cNvPr>
          <p:cNvSpPr txBox="1">
            <a:spLocks noChangeArrowheads="1"/>
          </p:cNvSpPr>
          <p:nvPr/>
        </p:nvSpPr>
        <p:spPr bwMode="auto">
          <a:xfrm>
            <a:off x="8675688" y="44450"/>
            <a:ext cx="360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t>5</a:t>
            </a:r>
          </a:p>
        </p:txBody>
      </p:sp>
      <p:sp>
        <p:nvSpPr>
          <p:cNvPr id="59398" name="Text Box 6">
            <a:extLst>
              <a:ext uri="{FF2B5EF4-FFF2-40B4-BE49-F238E27FC236}">
                <a16:creationId xmlns:a16="http://schemas.microsoft.com/office/drawing/2014/main" id="{D99A02FB-095B-4540-9943-72CDAFBF56E2}"/>
              </a:ext>
            </a:extLst>
          </p:cNvPr>
          <p:cNvSpPr txBox="1">
            <a:spLocks noChangeArrowheads="1"/>
          </p:cNvSpPr>
          <p:nvPr/>
        </p:nvSpPr>
        <p:spPr bwMode="auto">
          <a:xfrm>
            <a:off x="381000" y="2286000"/>
            <a:ext cx="8764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a:t>Das Zeugnis bleibt bei dem Verein (Kopie), bei dem man als Aufsicht registriert wird, </a:t>
            </a:r>
            <a:br>
              <a:rPr lang="de-DE" altLang="de-DE"/>
            </a:br>
            <a:r>
              <a:rPr lang="de-DE" altLang="de-DE"/>
              <a:t>und wird von diesem aufbewahrt. </a:t>
            </a:r>
          </a:p>
        </p:txBody>
      </p:sp>
      <p:sp>
        <p:nvSpPr>
          <p:cNvPr id="59400" name="Text Box 8">
            <a:extLst>
              <a:ext uri="{FF2B5EF4-FFF2-40B4-BE49-F238E27FC236}">
                <a16:creationId xmlns:a16="http://schemas.microsoft.com/office/drawing/2014/main" id="{C8D6654F-EE94-4150-885B-4DF19B198DCA}"/>
              </a:ext>
            </a:extLst>
          </p:cNvPr>
          <p:cNvSpPr txBox="1">
            <a:spLocks noChangeArrowheads="1"/>
          </p:cNvSpPr>
          <p:nvPr/>
        </p:nvSpPr>
        <p:spPr bwMode="auto">
          <a:xfrm>
            <a:off x="381000" y="1582738"/>
            <a:ext cx="6643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a:t>Jeder Teilnehmer dieses Lehrgangs erhält einen Bestellungs-</a:t>
            </a:r>
          </a:p>
          <a:p>
            <a:pPr eaLnBrk="1" hangingPunct="1"/>
            <a:r>
              <a:rPr lang="de-DE" altLang="de-DE"/>
              <a:t>ausweis. </a:t>
            </a:r>
          </a:p>
        </p:txBody>
      </p:sp>
      <p:sp>
        <p:nvSpPr>
          <p:cNvPr id="30730" name="Text Box 11">
            <a:extLst>
              <a:ext uri="{FF2B5EF4-FFF2-40B4-BE49-F238E27FC236}">
                <a16:creationId xmlns:a16="http://schemas.microsoft.com/office/drawing/2014/main" id="{DD29153D-608E-4109-BB78-CD2E5DE31E8B}"/>
              </a:ext>
            </a:extLst>
          </p:cNvPr>
          <p:cNvSpPr txBox="1">
            <a:spLocks noChangeArrowheads="1"/>
          </p:cNvSpPr>
          <p:nvPr/>
        </p:nvSpPr>
        <p:spPr bwMode="auto">
          <a:xfrm>
            <a:off x="457200" y="5527675"/>
            <a:ext cx="8324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b="1" i="1" u="sng"/>
              <a:t>Empfehlung: Bestellungsausweis ähnlich dem BSSB-Versicherungsausweis immer mitnehmen</a:t>
            </a:r>
            <a:r>
              <a:rPr lang="de-DE" altLang="de-DE" b="1" i="1" u="sng">
                <a:solidFill>
                  <a:schemeClr val="accent2"/>
                </a:solidFill>
              </a:rPr>
              <a:t>!</a:t>
            </a:r>
            <a:endParaRPr lang="de-DE" altLang="de-DE" sz="1400" b="1" i="1"/>
          </a:p>
        </p:txBody>
      </p:sp>
      <p:sp>
        <p:nvSpPr>
          <p:cNvPr id="59406" name="Text Box 14">
            <a:extLst>
              <a:ext uri="{FF2B5EF4-FFF2-40B4-BE49-F238E27FC236}">
                <a16:creationId xmlns:a16="http://schemas.microsoft.com/office/drawing/2014/main" id="{5A63B7D6-FE6C-4736-88E4-0F530FABF3E1}"/>
              </a:ext>
            </a:extLst>
          </p:cNvPr>
          <p:cNvSpPr txBox="1">
            <a:spLocks noChangeArrowheads="1"/>
          </p:cNvSpPr>
          <p:nvPr/>
        </p:nvSpPr>
        <p:spPr bwMode="auto">
          <a:xfrm>
            <a:off x="381000" y="3001963"/>
            <a:ext cx="7777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a:t>Der Bestellungsausweis gilt nur für </a:t>
            </a:r>
            <a:r>
              <a:rPr lang="de-DE" altLang="de-DE" b="1"/>
              <a:t>einen</a:t>
            </a:r>
            <a:r>
              <a:rPr lang="de-DE" altLang="de-DE"/>
              <a:t> Verein. </a:t>
            </a:r>
          </a:p>
          <a:p>
            <a:pPr eaLnBrk="1" hangingPunct="1"/>
            <a:r>
              <a:rPr lang="de-DE" altLang="de-DE"/>
              <a:t>Er ist bei der Aufsicht mitzuführen und zur Kontrolle auszuhändigen</a:t>
            </a:r>
            <a:r>
              <a:rPr lang="de-DE" altLang="de-DE">
                <a:solidFill>
                  <a:schemeClr val="accent2"/>
                </a:solidFill>
              </a:rPr>
              <a:t>. </a:t>
            </a:r>
          </a:p>
        </p:txBody>
      </p:sp>
      <p:sp>
        <p:nvSpPr>
          <p:cNvPr id="30731" name="Rectangle 11">
            <a:extLst>
              <a:ext uri="{FF2B5EF4-FFF2-40B4-BE49-F238E27FC236}">
                <a16:creationId xmlns:a16="http://schemas.microsoft.com/office/drawing/2014/main" id="{EA6E287A-72A5-4206-9A68-C50CB9163EB6}"/>
              </a:ext>
            </a:extLst>
          </p:cNvPr>
          <p:cNvSpPr>
            <a:spLocks noChangeArrowheads="1"/>
          </p:cNvSpPr>
          <p:nvPr/>
        </p:nvSpPr>
        <p:spPr bwMode="auto">
          <a:xfrm>
            <a:off x="400050" y="3838575"/>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a:t>Wer in </a:t>
            </a:r>
            <a:r>
              <a:rPr lang="de-DE" altLang="de-DE" b="1"/>
              <a:t>mehreren Vereinen</a:t>
            </a:r>
            <a:r>
              <a:rPr lang="de-DE" altLang="de-DE"/>
              <a:t> Aufsicht führt, kann seine Sachkunde gegenüber diesen Vereinen mit einer Kopie des Zeugnisses nachweisen. </a:t>
            </a:r>
          </a:p>
        </p:txBody>
      </p:sp>
      <p:sp>
        <p:nvSpPr>
          <p:cNvPr id="30732" name="Rectangle 12">
            <a:extLst>
              <a:ext uri="{FF2B5EF4-FFF2-40B4-BE49-F238E27FC236}">
                <a16:creationId xmlns:a16="http://schemas.microsoft.com/office/drawing/2014/main" id="{374B3F9D-B57D-4F97-BA08-87FF321219F7}"/>
              </a:ext>
            </a:extLst>
          </p:cNvPr>
          <p:cNvSpPr>
            <a:spLocks noChangeArrowheads="1"/>
          </p:cNvSpPr>
          <p:nvPr/>
        </p:nvSpPr>
        <p:spPr bwMode="auto">
          <a:xfrm>
            <a:off x="390525" y="4603750"/>
            <a:ext cx="7772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a:t>Zweit- und Drittverein müssen aber je einen eigenen Bestellungsausweis erhalten, d.h. die Aufsicht hat dann zwei oder mehr Bestellungsausweise.</a:t>
            </a:r>
          </a:p>
        </p:txBody>
      </p:sp>
      <p:sp>
        <p:nvSpPr>
          <p:cNvPr id="2" name="Datumsplatzhalter 1">
            <a:extLst>
              <a:ext uri="{FF2B5EF4-FFF2-40B4-BE49-F238E27FC236}">
                <a16:creationId xmlns:a16="http://schemas.microsoft.com/office/drawing/2014/main" id="{AD156FAA-D34D-4468-AEF8-360BB56F522B}"/>
              </a:ext>
            </a:extLst>
          </p:cNvPr>
          <p:cNvSpPr>
            <a:spLocks noGrp="1"/>
          </p:cNvSpPr>
          <p:nvPr>
            <p:ph type="dt" sz="half" idx="10"/>
          </p:nvPr>
        </p:nvSpPr>
        <p:spPr/>
        <p:txBody>
          <a:bodyPr/>
          <a:lstStyle/>
          <a:p>
            <a:pPr>
              <a:defRPr/>
            </a:pPr>
            <a:r>
              <a:rPr lang="de-DE"/>
              <a:t>05.07.2025</a:t>
            </a:r>
          </a:p>
        </p:txBody>
      </p:sp>
      <p:sp>
        <p:nvSpPr>
          <p:cNvPr id="3" name="Fußzeilenplatzhalter 2">
            <a:extLst>
              <a:ext uri="{FF2B5EF4-FFF2-40B4-BE49-F238E27FC236}">
                <a16:creationId xmlns:a16="http://schemas.microsoft.com/office/drawing/2014/main" id="{D7CBF886-F681-41BC-8B14-3FCEE45FC244}"/>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73B0531F-A0B5-4EFF-A029-B866A4E1C2E4}"/>
              </a:ext>
            </a:extLst>
          </p:cNvPr>
          <p:cNvSpPr>
            <a:spLocks noGrp="1"/>
          </p:cNvSpPr>
          <p:nvPr>
            <p:ph type="sldNum" sz="quarter" idx="12"/>
          </p:nvPr>
        </p:nvSpPr>
        <p:spPr/>
        <p:txBody>
          <a:bodyPr/>
          <a:lstStyle/>
          <a:p>
            <a:pPr>
              <a:defRPr/>
            </a:pPr>
            <a:fld id="{E4B57588-9A04-4992-AF2A-8A0DAA66716A}" type="slidenum">
              <a:rPr lang="de-DE" altLang="de-DE" smtClean="0"/>
              <a:pPr>
                <a:defRPr/>
              </a:pPr>
              <a:t>7</a:t>
            </a:fld>
            <a:endParaRPr lang="de-DE" altLang="de-DE"/>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8"/>
                                        </p:tgtEl>
                                        <p:attrNameLst>
                                          <p:attrName>style.visibility</p:attrName>
                                        </p:attrNameLst>
                                      </p:cBhvr>
                                      <p:to>
                                        <p:strVal val="visible"/>
                                      </p:to>
                                    </p:set>
                                    <p:anim calcmode="lin" valueType="num">
                                      <p:cBhvr additive="base">
                                        <p:cTn id="13" dur="500" fill="hold"/>
                                        <p:tgtEl>
                                          <p:spTgt spid="59398"/>
                                        </p:tgtEl>
                                        <p:attrNameLst>
                                          <p:attrName>ppt_x</p:attrName>
                                        </p:attrNameLst>
                                      </p:cBhvr>
                                      <p:tavLst>
                                        <p:tav tm="0">
                                          <p:val>
                                            <p:strVal val="0-#ppt_w/2"/>
                                          </p:val>
                                        </p:tav>
                                        <p:tav tm="100000">
                                          <p:val>
                                            <p:strVal val="#ppt_x"/>
                                          </p:val>
                                        </p:tav>
                                      </p:tavLst>
                                    </p:anim>
                                    <p:anim calcmode="lin" valueType="num">
                                      <p:cBhvr additive="base">
                                        <p:cTn id="14" dur="500" fill="hold"/>
                                        <p:tgtEl>
                                          <p:spTgt spid="593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59406"/>
                                        </p:tgtEl>
                                        <p:attrNameLst>
                                          <p:attrName>style.visibility</p:attrName>
                                        </p:attrNameLst>
                                      </p:cBhvr>
                                      <p:to>
                                        <p:strVal val="visible"/>
                                      </p:to>
                                    </p:set>
                                    <p:animEffect transition="in" filter="barn(inHorizontal)">
                                      <p:cBhvr>
                                        <p:cTn id="19" dur="500"/>
                                        <p:tgtEl>
                                          <p:spTgt spid="594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0731"/>
                                        </p:tgtEl>
                                        <p:attrNameLst>
                                          <p:attrName>style.visibility</p:attrName>
                                        </p:attrNameLst>
                                      </p:cBhvr>
                                      <p:to>
                                        <p:strVal val="visible"/>
                                      </p:to>
                                    </p:set>
                                    <p:anim calcmode="lin" valueType="num">
                                      <p:cBhvr additive="base">
                                        <p:cTn id="24" dur="500" fill="hold"/>
                                        <p:tgtEl>
                                          <p:spTgt spid="30731"/>
                                        </p:tgtEl>
                                        <p:attrNameLst>
                                          <p:attrName>ppt_x</p:attrName>
                                        </p:attrNameLst>
                                      </p:cBhvr>
                                      <p:tavLst>
                                        <p:tav tm="0">
                                          <p:val>
                                            <p:strVal val="0-#ppt_w/2"/>
                                          </p:val>
                                        </p:tav>
                                        <p:tav tm="100000">
                                          <p:val>
                                            <p:strVal val="#ppt_x"/>
                                          </p:val>
                                        </p:tav>
                                      </p:tavLst>
                                    </p:anim>
                                    <p:anim calcmode="lin" valueType="num">
                                      <p:cBhvr additive="base">
                                        <p:cTn id="25" dur="500" fill="hold"/>
                                        <p:tgtEl>
                                          <p:spTgt spid="30731"/>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0732"/>
                                        </p:tgtEl>
                                        <p:attrNameLst>
                                          <p:attrName>style.visibility</p:attrName>
                                        </p:attrNameLst>
                                      </p:cBhvr>
                                      <p:to>
                                        <p:strVal val="visible"/>
                                      </p:to>
                                    </p:set>
                                    <p:animEffect transition="in" filter="box(in)">
                                      <p:cBhvr>
                                        <p:cTn id="30" dur="500"/>
                                        <p:tgtEl>
                                          <p:spTgt spid="307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0730"/>
                                        </p:tgtEl>
                                        <p:attrNameLst>
                                          <p:attrName>style.visibility</p:attrName>
                                        </p:attrNameLst>
                                      </p:cBhvr>
                                      <p:to>
                                        <p:strVal val="visible"/>
                                      </p:to>
                                    </p:set>
                                    <p:anim calcmode="lin" valueType="num">
                                      <p:cBhvr additive="base">
                                        <p:cTn id="35" dur="500" fill="hold"/>
                                        <p:tgtEl>
                                          <p:spTgt spid="30730"/>
                                        </p:tgtEl>
                                        <p:attrNameLst>
                                          <p:attrName>ppt_x</p:attrName>
                                        </p:attrNameLst>
                                      </p:cBhvr>
                                      <p:tavLst>
                                        <p:tav tm="0">
                                          <p:val>
                                            <p:strVal val="0-#ppt_w/2"/>
                                          </p:val>
                                        </p:tav>
                                        <p:tav tm="100000">
                                          <p:val>
                                            <p:strVal val="#ppt_x"/>
                                          </p:val>
                                        </p:tav>
                                      </p:tavLst>
                                    </p:anim>
                                    <p:anim calcmode="lin" valueType="num">
                                      <p:cBhvr additive="base">
                                        <p:cTn id="36" dur="500" fill="hold"/>
                                        <p:tgtEl>
                                          <p:spTgt spid="30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autoUpdateAnimBg="0"/>
      <p:bldP spid="59400" grpId="0" autoUpdateAnimBg="0"/>
      <p:bldP spid="30730" grpId="0" autoUpdateAnimBg="0"/>
      <p:bldP spid="59406" grpId="0" autoUpdateAnimBg="0"/>
      <p:bldP spid="30731" grpId="0" autoUpdateAnimBg="0"/>
      <p:bldP spid="3073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object 3">
            <a:extLst>
              <a:ext uri="{FF2B5EF4-FFF2-40B4-BE49-F238E27FC236}">
                <a16:creationId xmlns:a16="http://schemas.microsoft.com/office/drawing/2014/main" id="{C071441E-4715-4320-8AB3-D04087DEB545}"/>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6" name="object 6">
            <a:extLst>
              <a:ext uri="{FF2B5EF4-FFF2-40B4-BE49-F238E27FC236}">
                <a16:creationId xmlns:a16="http://schemas.microsoft.com/office/drawing/2014/main" id="{0CE681B5-7EB3-4705-A139-6EEE3E6687BD}"/>
              </a:ext>
            </a:extLst>
          </p:cNvPr>
          <p:cNvSpPr txBox="1"/>
          <p:nvPr/>
        </p:nvSpPr>
        <p:spPr>
          <a:xfrm>
            <a:off x="1209675" y="1103313"/>
            <a:ext cx="4811713" cy="874712"/>
          </a:xfrm>
          <a:prstGeom prst="rect">
            <a:avLst/>
          </a:prstGeom>
        </p:spPr>
        <p:txBody>
          <a:bodyPr lIns="0" tIns="0" rIns="0" bIns="0">
            <a:spAutoFit/>
          </a:bodyPr>
          <a:lstStyle/>
          <a:p>
            <a:pPr marL="86335">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a:p>
            <a:pPr>
              <a:spcBef>
                <a:spcPts val="23"/>
              </a:spcBef>
              <a:defRPr/>
            </a:pPr>
            <a:endParaRPr sz="2000" dirty="0">
              <a:latin typeface="Times New Roman"/>
              <a:cs typeface="Times New Roman"/>
            </a:endParaRPr>
          </a:p>
          <a:p>
            <a:pPr marL="10860">
              <a:defRPr/>
            </a:pPr>
            <a:r>
              <a:rPr sz="1539" b="1" spc="-47" dirty="0">
                <a:latin typeface="Arial"/>
                <a:cs typeface="Arial"/>
              </a:rPr>
              <a:t>A</a:t>
            </a:r>
            <a:r>
              <a:rPr sz="1539" b="1" dirty="0">
                <a:latin typeface="Arial"/>
                <a:cs typeface="Arial"/>
              </a:rPr>
              <a:t>nfo</a:t>
            </a:r>
            <a:r>
              <a:rPr sz="1539" b="1" spc="-4" dirty="0">
                <a:latin typeface="Arial"/>
                <a:cs typeface="Arial"/>
              </a:rPr>
              <a:t>r</a:t>
            </a:r>
            <a:r>
              <a:rPr sz="1539" b="1" dirty="0">
                <a:latin typeface="Arial"/>
                <a:cs typeface="Arial"/>
              </a:rPr>
              <a:t>d</a:t>
            </a:r>
            <a:r>
              <a:rPr sz="1539" b="1" spc="-4" dirty="0">
                <a:latin typeface="Arial"/>
                <a:cs typeface="Arial"/>
              </a:rPr>
              <a:t>er</a:t>
            </a:r>
            <a:r>
              <a:rPr sz="1539" b="1" dirty="0">
                <a:latin typeface="Arial"/>
                <a:cs typeface="Arial"/>
              </a:rPr>
              <a:t>ung</a:t>
            </a:r>
            <a:r>
              <a:rPr sz="1539" b="1" spc="-4" dirty="0">
                <a:latin typeface="Arial"/>
                <a:cs typeface="Arial"/>
              </a:rPr>
              <a:t>e</a:t>
            </a:r>
            <a:r>
              <a:rPr sz="1539" b="1" dirty="0">
                <a:latin typeface="Arial"/>
                <a:cs typeface="Arial"/>
              </a:rPr>
              <a:t>n</a:t>
            </a:r>
            <a:r>
              <a:rPr sz="1539" b="1" spc="34" dirty="0">
                <a:latin typeface="Arial"/>
                <a:cs typeface="Arial"/>
              </a:rPr>
              <a:t> </a:t>
            </a:r>
            <a:r>
              <a:rPr sz="1539" b="1" spc="-4" dirty="0">
                <a:latin typeface="Arial"/>
                <a:cs typeface="Arial"/>
              </a:rPr>
              <a:t>a</a:t>
            </a:r>
            <a:r>
              <a:rPr sz="1539" b="1" dirty="0">
                <a:latin typeface="Arial"/>
                <a:cs typeface="Arial"/>
              </a:rPr>
              <a:t>n</a:t>
            </a:r>
            <a:r>
              <a:rPr sz="1539" b="1" spc="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us</a:t>
            </a:r>
            <a:r>
              <a:rPr sz="1539" b="1" spc="-4" dirty="0">
                <a:latin typeface="Arial"/>
                <a:cs typeface="Arial"/>
              </a:rPr>
              <a:t> S</a:t>
            </a:r>
            <a:r>
              <a:rPr sz="1539" b="1" dirty="0">
                <a:latin typeface="Arial"/>
                <a:cs typeface="Arial"/>
              </a:rPr>
              <a:t>i</a:t>
            </a:r>
            <a:r>
              <a:rPr sz="1539" b="1" spc="-4" dirty="0">
                <a:latin typeface="Arial"/>
                <a:cs typeface="Arial"/>
              </a:rPr>
              <a:t>c</a:t>
            </a:r>
            <a:r>
              <a:rPr sz="1539" b="1" dirty="0">
                <a:latin typeface="Arial"/>
                <a:cs typeface="Arial"/>
              </a:rPr>
              <a:t>ht</a:t>
            </a:r>
            <a:r>
              <a:rPr sz="1539" b="1" spc="-9"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4" dirty="0">
                <a:latin typeface="Arial"/>
                <a:cs typeface="Arial"/>
              </a:rPr>
              <a:t> VB</a:t>
            </a:r>
            <a:r>
              <a:rPr sz="1539" b="1" dirty="0">
                <a:latin typeface="Arial"/>
                <a:cs typeface="Arial"/>
              </a:rPr>
              <a:t>G</a:t>
            </a:r>
            <a:endParaRPr sz="1539" dirty="0">
              <a:latin typeface="Arial"/>
              <a:cs typeface="Arial"/>
            </a:endParaRPr>
          </a:p>
        </p:txBody>
      </p:sp>
      <p:sp>
        <p:nvSpPr>
          <p:cNvPr id="163844" name="object 7">
            <a:extLst>
              <a:ext uri="{FF2B5EF4-FFF2-40B4-BE49-F238E27FC236}">
                <a16:creationId xmlns:a16="http://schemas.microsoft.com/office/drawing/2014/main" id="{4B49080B-F859-4536-A6C5-71AECB095F2E}"/>
              </a:ext>
            </a:extLst>
          </p:cNvPr>
          <p:cNvSpPr txBox="1">
            <a:spLocks noChangeArrowheads="1"/>
          </p:cNvSpPr>
          <p:nvPr/>
        </p:nvSpPr>
        <p:spPr bwMode="auto">
          <a:xfrm>
            <a:off x="409904" y="2279759"/>
            <a:ext cx="836360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Reinigung von Schießstätten</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Zur Vermeidung von Gesundheits- und Brandgefahren ist die regelmäßige Reinigung von Schießständen erforderlich. Gesundheitsgefahr geht von bestimmten Gefahrstoffen aus, die durch den Schuss freigesetzt werden. Brandgefahr besteht in Feuerwaffenschießständen durch unverbrannte Treibladungspulverreste (TLP-Reste), die sich überwiegend in der Schießbahn ablagern.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Durch die in den Patronen enthaltenen Zündsätze, die verwendeten Treibladungsmittel sowie die Art der verwendeten Geschosse werden die unterschiedlichsten Schadstoffe, angefangen von Quecksilber über Arsen, Barium, Zinn, Nitrosamine, Blei und Antimon freigesetzt. Diese lagern sich in aller Regel vor dem Schützen in der Schießbahn ab.</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Blei- oder bleihaltige Geschosse erzeugen erhebliche Mengen an Bleistäuben und Bleipartikeln. Dieses Blei kann auch noch Anteile von Antimon erhalten.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Es wird ausdrücklich darauf hingewiesen, dass Blei ein sehr gefährlicher Stoff ist, der unter anderem Nervenschäden hervorruft, das Erbgut und Blutbild verändert sowie ungeborenes Leben schädigen kann. Blei gelangt hauptsächlich über die Atmung und den Verdauungstrakt in den Körper. Es wird nur schlecht wieder ausgeschieden, da es sich in den Knochen und Zähnen ablagert.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object 3">
            <a:extLst>
              <a:ext uri="{FF2B5EF4-FFF2-40B4-BE49-F238E27FC236}">
                <a16:creationId xmlns:a16="http://schemas.microsoft.com/office/drawing/2014/main" id="{B82524C1-BA51-4E89-9119-1EDB4E17132A}"/>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65891" name="object 4">
            <a:extLst>
              <a:ext uri="{FF2B5EF4-FFF2-40B4-BE49-F238E27FC236}">
                <a16:creationId xmlns:a16="http://schemas.microsoft.com/office/drawing/2014/main" id="{0253F368-F3CF-46A8-8DB5-24E1256206BD}"/>
              </a:ext>
            </a:extLst>
          </p:cNvPr>
          <p:cNvSpPr txBox="1">
            <a:spLocks noChangeArrowheads="1"/>
          </p:cNvSpPr>
          <p:nvPr/>
        </p:nvSpPr>
        <p:spPr bwMode="auto">
          <a:xfrm>
            <a:off x="1209675" y="2185163"/>
            <a:ext cx="681513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Reinigung von Schießstätten</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Beim Schießen mit für Patronenmunition eingerichteten Lang- und Kurzwaffen sowie mit Vorderlader- Waffen (Schwarzpulver) verlassen zusammen mit dem Projektil angebrannte bzw. unverbrannte TLP- Reste die Schusswaffe. Die anfallende Menge von unverbrannten TLP-Resten bewegt sich im Regelfall zwischen 5 und 15% der ursprünglichen Treibladungsmenge von patronierter Munition.</a:t>
            </a:r>
          </a:p>
        </p:txBody>
      </p:sp>
      <p:sp>
        <p:nvSpPr>
          <p:cNvPr id="7" name="object 7">
            <a:extLst>
              <a:ext uri="{FF2B5EF4-FFF2-40B4-BE49-F238E27FC236}">
                <a16:creationId xmlns:a16="http://schemas.microsoft.com/office/drawing/2014/main" id="{39A4C71E-0F6E-4EB3-B218-5901980B3269}"/>
              </a:ext>
            </a:extLst>
          </p:cNvPr>
          <p:cNvSpPr txBox="1"/>
          <p:nvPr/>
        </p:nvSpPr>
        <p:spPr>
          <a:xfrm>
            <a:off x="1209675" y="1103313"/>
            <a:ext cx="4811713" cy="874712"/>
          </a:xfrm>
          <a:prstGeom prst="rect">
            <a:avLst/>
          </a:prstGeom>
        </p:spPr>
        <p:txBody>
          <a:bodyPr lIns="0" tIns="0" rIns="0" bIns="0">
            <a:spAutoFit/>
          </a:bodyPr>
          <a:lstStyle/>
          <a:p>
            <a:pPr marL="86335">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a:p>
            <a:pPr>
              <a:spcBef>
                <a:spcPts val="23"/>
              </a:spcBef>
              <a:defRPr/>
            </a:pPr>
            <a:endParaRPr sz="2000" dirty="0">
              <a:latin typeface="Times New Roman"/>
              <a:cs typeface="Times New Roman"/>
            </a:endParaRPr>
          </a:p>
          <a:p>
            <a:pPr marL="10860">
              <a:defRPr/>
            </a:pPr>
            <a:r>
              <a:rPr sz="1539" b="1" spc="-47" dirty="0">
                <a:latin typeface="Arial"/>
                <a:cs typeface="Arial"/>
              </a:rPr>
              <a:t>A</a:t>
            </a:r>
            <a:r>
              <a:rPr sz="1539" b="1" dirty="0">
                <a:latin typeface="Arial"/>
                <a:cs typeface="Arial"/>
              </a:rPr>
              <a:t>nfo</a:t>
            </a:r>
            <a:r>
              <a:rPr sz="1539" b="1" spc="-4" dirty="0">
                <a:latin typeface="Arial"/>
                <a:cs typeface="Arial"/>
              </a:rPr>
              <a:t>r</a:t>
            </a:r>
            <a:r>
              <a:rPr sz="1539" b="1" dirty="0">
                <a:latin typeface="Arial"/>
                <a:cs typeface="Arial"/>
              </a:rPr>
              <a:t>d</a:t>
            </a:r>
            <a:r>
              <a:rPr sz="1539" b="1" spc="-4" dirty="0">
                <a:latin typeface="Arial"/>
                <a:cs typeface="Arial"/>
              </a:rPr>
              <a:t>er</a:t>
            </a:r>
            <a:r>
              <a:rPr sz="1539" b="1" dirty="0">
                <a:latin typeface="Arial"/>
                <a:cs typeface="Arial"/>
              </a:rPr>
              <a:t>ung</a:t>
            </a:r>
            <a:r>
              <a:rPr sz="1539" b="1" spc="-4" dirty="0">
                <a:latin typeface="Arial"/>
                <a:cs typeface="Arial"/>
              </a:rPr>
              <a:t>e</a:t>
            </a:r>
            <a:r>
              <a:rPr sz="1539" b="1" dirty="0">
                <a:latin typeface="Arial"/>
                <a:cs typeface="Arial"/>
              </a:rPr>
              <a:t>n</a:t>
            </a:r>
            <a:r>
              <a:rPr sz="1539" b="1" spc="34" dirty="0">
                <a:latin typeface="Arial"/>
                <a:cs typeface="Arial"/>
              </a:rPr>
              <a:t> </a:t>
            </a:r>
            <a:r>
              <a:rPr sz="1539" b="1" spc="-4" dirty="0">
                <a:latin typeface="Arial"/>
                <a:cs typeface="Arial"/>
              </a:rPr>
              <a:t>a</a:t>
            </a:r>
            <a:r>
              <a:rPr sz="1539" b="1" dirty="0">
                <a:latin typeface="Arial"/>
                <a:cs typeface="Arial"/>
              </a:rPr>
              <a:t>n</a:t>
            </a:r>
            <a:r>
              <a:rPr sz="1539" b="1" spc="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us</a:t>
            </a:r>
            <a:r>
              <a:rPr sz="1539" b="1" spc="-4" dirty="0">
                <a:latin typeface="Arial"/>
                <a:cs typeface="Arial"/>
              </a:rPr>
              <a:t> S</a:t>
            </a:r>
            <a:r>
              <a:rPr sz="1539" b="1" dirty="0">
                <a:latin typeface="Arial"/>
                <a:cs typeface="Arial"/>
              </a:rPr>
              <a:t>i</a:t>
            </a:r>
            <a:r>
              <a:rPr sz="1539" b="1" spc="-4" dirty="0">
                <a:latin typeface="Arial"/>
                <a:cs typeface="Arial"/>
              </a:rPr>
              <a:t>c</a:t>
            </a:r>
            <a:r>
              <a:rPr sz="1539" b="1" dirty="0">
                <a:latin typeface="Arial"/>
                <a:cs typeface="Arial"/>
              </a:rPr>
              <a:t>ht</a:t>
            </a:r>
            <a:r>
              <a:rPr sz="1539" b="1" spc="-9"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4" dirty="0">
                <a:latin typeface="Arial"/>
                <a:cs typeface="Arial"/>
              </a:rPr>
              <a:t> VB</a:t>
            </a:r>
            <a:r>
              <a:rPr sz="1539" b="1" dirty="0">
                <a:latin typeface="Arial"/>
                <a:cs typeface="Arial"/>
              </a:rPr>
              <a:t>G</a:t>
            </a:r>
            <a:endParaRPr sz="1539" dirty="0">
              <a:latin typeface="Arial"/>
              <a:cs typeface="Arial"/>
            </a:endParaRPr>
          </a:p>
        </p:txBody>
      </p:sp>
      <p:sp>
        <p:nvSpPr>
          <p:cNvPr id="165893" name="object 10">
            <a:extLst>
              <a:ext uri="{FF2B5EF4-FFF2-40B4-BE49-F238E27FC236}">
                <a16:creationId xmlns:a16="http://schemas.microsoft.com/office/drawing/2014/main" id="{FDC1C8C5-6DD5-4587-B1A9-32A8BE17ED62}"/>
              </a:ext>
            </a:extLst>
          </p:cNvPr>
          <p:cNvSpPr>
            <a:spLocks noChangeArrowheads="1"/>
          </p:cNvSpPr>
          <p:nvPr/>
        </p:nvSpPr>
        <p:spPr bwMode="auto">
          <a:xfrm>
            <a:off x="1676400" y="3910673"/>
            <a:ext cx="5792788" cy="26146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object 3">
            <a:extLst>
              <a:ext uri="{FF2B5EF4-FFF2-40B4-BE49-F238E27FC236}">
                <a16:creationId xmlns:a16="http://schemas.microsoft.com/office/drawing/2014/main" id="{65F6E8BA-D6C1-4DB8-99F6-E0ED5F6811DC}"/>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67939" name="object 6">
            <a:extLst>
              <a:ext uri="{FF2B5EF4-FFF2-40B4-BE49-F238E27FC236}">
                <a16:creationId xmlns:a16="http://schemas.microsoft.com/office/drawing/2014/main" id="{96D288F2-0A54-458D-921B-7D48E081307B}"/>
              </a:ext>
            </a:extLst>
          </p:cNvPr>
          <p:cNvSpPr txBox="1">
            <a:spLocks noChangeArrowheads="1"/>
          </p:cNvSpPr>
          <p:nvPr/>
        </p:nvSpPr>
        <p:spPr bwMode="auto">
          <a:xfrm>
            <a:off x="1209675" y="1165225"/>
            <a:ext cx="48117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2100" b="1">
                <a:cs typeface="Arial" panose="020B0604020202020204" pitchFamily="34" charset="0"/>
              </a:rPr>
              <a:t>Verwaltungsberufsgenossenschaft</a:t>
            </a:r>
            <a:endParaRPr lang="de-DE" altLang="de-DE" sz="2100">
              <a:cs typeface="Arial" panose="020B0604020202020204" pitchFamily="34" charset="0"/>
            </a:endParaRPr>
          </a:p>
          <a:p>
            <a:pPr>
              <a:spcBef>
                <a:spcPts val="25"/>
              </a:spcBef>
            </a:pPr>
            <a:endParaRPr lang="de-DE" altLang="de-DE" sz="2000">
              <a:latin typeface="Times New Roman" panose="02020603050405020304" pitchFamily="18" charset="0"/>
              <a:cs typeface="Times New Roman" panose="02020603050405020304" pitchFamily="18" charset="0"/>
            </a:endParaRPr>
          </a:p>
          <a:p>
            <a:r>
              <a:rPr lang="de-DE" altLang="de-DE" sz="1500" b="1">
                <a:cs typeface="Arial" panose="020B0604020202020204" pitchFamily="34" charset="0"/>
              </a:rPr>
              <a:t>Anforderungen an Schießstätten aus Sicht der VBG</a:t>
            </a:r>
            <a:endParaRPr lang="de-DE" altLang="de-DE" sz="1500">
              <a:cs typeface="Arial" panose="020B0604020202020204" pitchFamily="34" charset="0"/>
            </a:endParaRPr>
          </a:p>
        </p:txBody>
      </p:sp>
      <p:sp>
        <p:nvSpPr>
          <p:cNvPr id="167940" name="object 7">
            <a:extLst>
              <a:ext uri="{FF2B5EF4-FFF2-40B4-BE49-F238E27FC236}">
                <a16:creationId xmlns:a16="http://schemas.microsoft.com/office/drawing/2014/main" id="{4309B083-9F9D-475D-9385-CBD1923F018D}"/>
              </a:ext>
            </a:extLst>
          </p:cNvPr>
          <p:cNvSpPr txBox="1">
            <a:spLocks noChangeArrowheads="1"/>
          </p:cNvSpPr>
          <p:nvPr/>
        </p:nvSpPr>
        <p:spPr bwMode="auto">
          <a:xfrm>
            <a:off x="331076" y="2295525"/>
            <a:ext cx="850549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a:cs typeface="Arial" panose="020B0604020202020204" pitchFamily="34" charset="0"/>
              </a:rPr>
              <a:t>Reinigung von Schießstätten</a:t>
            </a:r>
            <a:endParaRPr lang="de-DE" altLang="de-DE" sz="1400">
              <a:cs typeface="Arial" panose="020B0604020202020204" pitchFamily="34" charset="0"/>
            </a:endParaRP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Darüber hinaus werden die Geschosse, ja nach dem verwendeten Geschossfangsystem, mehr oder weniger pulverisiert.</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Eine effektive Be- und Entlüftungsanlage, wie sie in Raumschießanlagen für Feuerwaffen vorgeschrieben ist, verhindert, dass sich die Schadstoffe in der Atemluft der Schützen, Aufsichten, Trainer oder Zuschauer ansammeln.</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Konkrete Gesundheitsgefahren bestehen also erst mit Betreten der Schießbahn und hier Insbesondere beim Aufsammeln von leeren Patronenhülsen und Reinigen von Schießbahn und Geschossfangbereich.</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Die zusätzlich anfallenden Abfallstoffe wie Papierschnipsel, Holzsplitter, Schaumstoffteile etc. sind meist für sich allein nicht gesundheitsschädlich, müssen jedoch durch den Kontakt mit Bleistäuben und anderen Gefahrstoffen ebenfalls als Risikomaterial eingestuft werden.</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Es ist zu beachten, dass sich auch auf Schießständen für Druckluft-, Federdruck- und CO2-Waffen zumindest im Geschossfangbereich Bleistäube und Bleipartikel ansammeln. Hier sind bei der Reinigung der Schießbahn und der Geschossfänge die gleichen Maßstäbe anzulegen wie bei Feuerwaffenschießständen.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bject 3">
            <a:extLst>
              <a:ext uri="{FF2B5EF4-FFF2-40B4-BE49-F238E27FC236}">
                <a16:creationId xmlns:a16="http://schemas.microsoft.com/office/drawing/2014/main" id="{FEE082A6-8070-41DD-9C2A-3339010C7D31}"/>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69987" name="object 4">
            <a:extLst>
              <a:ext uri="{FF2B5EF4-FFF2-40B4-BE49-F238E27FC236}">
                <a16:creationId xmlns:a16="http://schemas.microsoft.com/office/drawing/2014/main" id="{604D7EAB-7042-40FA-B712-64BFCB9990F1}"/>
              </a:ext>
            </a:extLst>
          </p:cNvPr>
          <p:cNvSpPr>
            <a:spLocks noChangeArrowheads="1"/>
          </p:cNvSpPr>
          <p:nvPr/>
        </p:nvSpPr>
        <p:spPr bwMode="auto">
          <a:xfrm>
            <a:off x="519113" y="2776644"/>
            <a:ext cx="280987"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69988" name="object 5">
            <a:extLst>
              <a:ext uri="{FF2B5EF4-FFF2-40B4-BE49-F238E27FC236}">
                <a16:creationId xmlns:a16="http://schemas.microsoft.com/office/drawing/2014/main" id="{58AD7E48-0346-4D57-8735-160B2F585120}"/>
              </a:ext>
            </a:extLst>
          </p:cNvPr>
          <p:cNvSpPr>
            <a:spLocks noChangeArrowheads="1"/>
          </p:cNvSpPr>
          <p:nvPr/>
        </p:nvSpPr>
        <p:spPr bwMode="auto">
          <a:xfrm>
            <a:off x="519113" y="3420461"/>
            <a:ext cx="280987"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69989" name="object 6">
            <a:extLst>
              <a:ext uri="{FF2B5EF4-FFF2-40B4-BE49-F238E27FC236}">
                <a16:creationId xmlns:a16="http://schemas.microsoft.com/office/drawing/2014/main" id="{4004F83D-547B-4FD2-A57B-77ECCBB9A2CA}"/>
              </a:ext>
            </a:extLst>
          </p:cNvPr>
          <p:cNvSpPr>
            <a:spLocks noChangeArrowheads="1"/>
          </p:cNvSpPr>
          <p:nvPr/>
        </p:nvSpPr>
        <p:spPr bwMode="auto">
          <a:xfrm>
            <a:off x="519113" y="3795111"/>
            <a:ext cx="280987" cy="1158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69990" name="object 8">
            <a:extLst>
              <a:ext uri="{FF2B5EF4-FFF2-40B4-BE49-F238E27FC236}">
                <a16:creationId xmlns:a16="http://schemas.microsoft.com/office/drawing/2014/main" id="{C0DAF1AD-1090-469B-8D53-64A2C110F9FE}"/>
              </a:ext>
            </a:extLst>
          </p:cNvPr>
          <p:cNvSpPr txBox="1">
            <a:spLocks noChangeArrowheads="1"/>
          </p:cNvSpPr>
          <p:nvPr/>
        </p:nvSpPr>
        <p:spPr bwMode="auto">
          <a:xfrm>
            <a:off x="1209675" y="1009650"/>
            <a:ext cx="4811713"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2100" b="1">
                <a:solidFill>
                  <a:srgbClr val="FFFFFF"/>
                </a:solidFill>
                <a:cs typeface="Arial" panose="020B0604020202020204" pitchFamily="34" charset="0"/>
              </a:rPr>
              <a:t>Verwaltungsberufsgenossenschaft</a:t>
            </a:r>
            <a:endParaRPr lang="de-DE" altLang="de-DE" sz="2100">
              <a:cs typeface="Arial" panose="020B0604020202020204" pitchFamily="34" charset="0"/>
            </a:endParaRPr>
          </a:p>
          <a:p>
            <a:pPr>
              <a:spcBef>
                <a:spcPts val="25"/>
              </a:spcBef>
            </a:pPr>
            <a:endParaRPr lang="de-DE" altLang="de-DE" sz="2600">
              <a:latin typeface="Times New Roman" panose="02020603050405020304" pitchFamily="18" charset="0"/>
              <a:cs typeface="Times New Roman" panose="02020603050405020304" pitchFamily="18" charset="0"/>
            </a:endParaRPr>
          </a:p>
          <a:p>
            <a:pPr algn="ctr"/>
            <a:r>
              <a:rPr lang="de-DE" altLang="de-DE" sz="1500" b="1">
                <a:cs typeface="Arial" panose="020B0604020202020204" pitchFamily="34" charset="0"/>
              </a:rPr>
              <a:t>Anforderungen an Schießstätten aus Sicht der VBG</a:t>
            </a:r>
            <a:endParaRPr lang="de-DE" altLang="de-DE" sz="1500">
              <a:cs typeface="Arial" panose="020B0604020202020204" pitchFamily="34" charset="0"/>
            </a:endParaRPr>
          </a:p>
        </p:txBody>
      </p:sp>
      <p:sp>
        <p:nvSpPr>
          <p:cNvPr id="169991" name="object 9">
            <a:extLst>
              <a:ext uri="{FF2B5EF4-FFF2-40B4-BE49-F238E27FC236}">
                <a16:creationId xmlns:a16="http://schemas.microsoft.com/office/drawing/2014/main" id="{6F2999A1-1AC3-469A-BF0A-D634B365642E}"/>
              </a:ext>
            </a:extLst>
          </p:cNvPr>
          <p:cNvSpPr txBox="1">
            <a:spLocks noChangeArrowheads="1"/>
          </p:cNvSpPr>
          <p:nvPr/>
        </p:nvSpPr>
        <p:spPr bwMode="auto">
          <a:xfrm>
            <a:off x="1055688" y="2295525"/>
            <a:ext cx="742104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Reinigung von Schießstätten</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Um zu verhindern, dass sich TLP-Reste in gefährlicher Menge ansammeln, muss die Schießbahn- sohle vor allen Schützenständen regelmäßig gereinigt werden.</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b="1" dirty="0">
                <a:highlight>
                  <a:srgbClr val="FFFF00"/>
                </a:highlight>
                <a:cs typeface="Arial" panose="020B0604020202020204" pitchFamily="34" charset="0"/>
              </a:rPr>
              <a:t>Die Reinigung muss im Regelfall (stark frequentiert) täglich (schießtäglich) erfolgen:</a:t>
            </a:r>
          </a:p>
          <a:p>
            <a:pPr>
              <a:lnSpc>
                <a:spcPct val="200000"/>
              </a:lnSpc>
            </a:pPr>
            <a:r>
              <a:rPr lang="de-DE" altLang="de-DE" sz="1400" dirty="0">
                <a:cs typeface="Arial" panose="020B0604020202020204" pitchFamily="34" charset="0"/>
              </a:rPr>
              <a:t>auf Kleinkaliber-Schießständen auf den ersten 5 Metern ab Schützenstand, auf Großkaliber-Schießständen auf den ersten 10 Metern ab Schützenstand, bei teilgedeckten Schießständen wenigstens auf dem überdachten Bereich.</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Die Generalreinigung ist je nach Belastung in der Regel im Abstand von 6 Monaten durchzuführen.</a:t>
            </a:r>
          </a:p>
        </p:txBody>
      </p:sp>
      <p:sp>
        <p:nvSpPr>
          <p:cNvPr id="169992" name="object 6">
            <a:extLst>
              <a:ext uri="{FF2B5EF4-FFF2-40B4-BE49-F238E27FC236}">
                <a16:creationId xmlns:a16="http://schemas.microsoft.com/office/drawing/2014/main" id="{2145725E-62C6-4853-9F69-012147D7292B}"/>
              </a:ext>
            </a:extLst>
          </p:cNvPr>
          <p:cNvSpPr>
            <a:spLocks noChangeArrowheads="1"/>
          </p:cNvSpPr>
          <p:nvPr/>
        </p:nvSpPr>
        <p:spPr bwMode="auto">
          <a:xfrm>
            <a:off x="506413" y="4629700"/>
            <a:ext cx="280987" cy="1158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bject 4">
            <a:extLst>
              <a:ext uri="{FF2B5EF4-FFF2-40B4-BE49-F238E27FC236}">
                <a16:creationId xmlns:a16="http://schemas.microsoft.com/office/drawing/2014/main" id="{01E044B8-33B8-4738-87BD-F500E2EB80A4}"/>
              </a:ext>
            </a:extLst>
          </p:cNvPr>
          <p:cNvSpPr>
            <a:spLocks noChangeArrowheads="1"/>
          </p:cNvSpPr>
          <p:nvPr/>
        </p:nvSpPr>
        <p:spPr bwMode="auto">
          <a:xfrm>
            <a:off x="349250" y="2810589"/>
            <a:ext cx="280988"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2035" name="object 5">
            <a:extLst>
              <a:ext uri="{FF2B5EF4-FFF2-40B4-BE49-F238E27FC236}">
                <a16:creationId xmlns:a16="http://schemas.microsoft.com/office/drawing/2014/main" id="{1462A256-1202-4834-A788-00222342CCE8}"/>
              </a:ext>
            </a:extLst>
          </p:cNvPr>
          <p:cNvSpPr>
            <a:spLocks noChangeArrowheads="1"/>
          </p:cNvSpPr>
          <p:nvPr/>
        </p:nvSpPr>
        <p:spPr bwMode="auto">
          <a:xfrm>
            <a:off x="349250" y="3603903"/>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2036" name="object 6">
            <a:extLst>
              <a:ext uri="{FF2B5EF4-FFF2-40B4-BE49-F238E27FC236}">
                <a16:creationId xmlns:a16="http://schemas.microsoft.com/office/drawing/2014/main" id="{81FC42D8-2FDA-434E-8C56-69391F2E08AA}"/>
              </a:ext>
            </a:extLst>
          </p:cNvPr>
          <p:cNvSpPr>
            <a:spLocks noChangeArrowheads="1"/>
          </p:cNvSpPr>
          <p:nvPr/>
        </p:nvSpPr>
        <p:spPr bwMode="auto">
          <a:xfrm>
            <a:off x="349250" y="4430661"/>
            <a:ext cx="280988"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2037" name="object 8">
            <a:extLst>
              <a:ext uri="{FF2B5EF4-FFF2-40B4-BE49-F238E27FC236}">
                <a16:creationId xmlns:a16="http://schemas.microsoft.com/office/drawing/2014/main" id="{90A47669-FC6C-4500-842F-9A981AC9E0BB}"/>
              </a:ext>
            </a:extLst>
          </p:cNvPr>
          <p:cNvSpPr txBox="1">
            <a:spLocks noChangeArrowheads="1"/>
          </p:cNvSpPr>
          <p:nvPr/>
        </p:nvSpPr>
        <p:spPr bwMode="auto">
          <a:xfrm>
            <a:off x="1209675" y="1030288"/>
            <a:ext cx="481171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2100" b="1">
                <a:solidFill>
                  <a:srgbClr val="FFFFFF"/>
                </a:solidFill>
                <a:cs typeface="Arial" panose="020B0604020202020204" pitchFamily="34" charset="0"/>
              </a:rPr>
              <a:t>Verwaltungsberufsgenossenschaft</a:t>
            </a:r>
            <a:endParaRPr lang="de-DE" altLang="de-DE" sz="2100">
              <a:cs typeface="Arial" panose="020B0604020202020204" pitchFamily="34" charset="0"/>
            </a:endParaRPr>
          </a:p>
          <a:p>
            <a:pPr>
              <a:spcBef>
                <a:spcPts val="25"/>
              </a:spcBef>
            </a:pPr>
            <a:endParaRPr lang="de-DE" altLang="de-DE" sz="2600">
              <a:latin typeface="Times New Roman" panose="02020603050405020304" pitchFamily="18" charset="0"/>
              <a:cs typeface="Times New Roman" panose="02020603050405020304" pitchFamily="18" charset="0"/>
            </a:endParaRPr>
          </a:p>
          <a:p>
            <a:pPr algn="ctr"/>
            <a:r>
              <a:rPr lang="de-DE" altLang="de-DE" sz="1500" b="1">
                <a:cs typeface="Arial" panose="020B0604020202020204" pitchFamily="34" charset="0"/>
              </a:rPr>
              <a:t>Anforderungen an Schießstätten aus Sicht der VBG</a:t>
            </a:r>
            <a:endParaRPr lang="de-DE" altLang="de-DE" sz="1500">
              <a:cs typeface="Arial" panose="020B0604020202020204" pitchFamily="34" charset="0"/>
            </a:endParaRPr>
          </a:p>
        </p:txBody>
      </p:sp>
      <p:sp>
        <p:nvSpPr>
          <p:cNvPr id="172038" name="object 9">
            <a:extLst>
              <a:ext uri="{FF2B5EF4-FFF2-40B4-BE49-F238E27FC236}">
                <a16:creationId xmlns:a16="http://schemas.microsoft.com/office/drawing/2014/main" id="{75ACBB3A-CDA6-4000-9A05-F1CA6685F69B}"/>
              </a:ext>
            </a:extLst>
          </p:cNvPr>
          <p:cNvSpPr txBox="1">
            <a:spLocks noChangeArrowheads="1"/>
          </p:cNvSpPr>
          <p:nvPr/>
        </p:nvSpPr>
        <p:spPr bwMode="auto">
          <a:xfrm>
            <a:off x="896938" y="2251075"/>
            <a:ext cx="702151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a:cs typeface="Arial" panose="020B0604020202020204" pitchFamily="34" charset="0"/>
              </a:rPr>
              <a:t>Reinigungsmethoden</a:t>
            </a:r>
            <a:endParaRPr lang="de-DE" altLang="de-DE" sz="1400">
              <a:cs typeface="Arial" panose="020B0604020202020204" pitchFamily="34" charset="0"/>
            </a:endParaRP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Fegen oder Saugen der Schießbahnsohle auf den ersten 5 bis 10 Metern, mit einem staubexplosionsgeschützten Staubsauger der zündquellenfreien Bauart oder mit einem weichen, antistatischen Besen,</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Wischen oder saugen mit Nasssauger der Schießbahnsohle und aller horizontalen Flächen im Rahmen der Generalreinigung. Hierbei sollen die Feinstäube der Schadstoffe beseitigt werden.</a:t>
            </a: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Saugen nur mit geeigneten Industriesaugern, wenn durch fegen und wischen nicht alle Verunreinigungen beseitigt werden konnten.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object 3">
            <a:extLst>
              <a:ext uri="{FF2B5EF4-FFF2-40B4-BE49-F238E27FC236}">
                <a16:creationId xmlns:a16="http://schemas.microsoft.com/office/drawing/2014/main" id="{373F540A-B445-4EEC-8EBE-047D60661AA8}"/>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74083" name="object 4">
            <a:extLst>
              <a:ext uri="{FF2B5EF4-FFF2-40B4-BE49-F238E27FC236}">
                <a16:creationId xmlns:a16="http://schemas.microsoft.com/office/drawing/2014/main" id="{A7DF1FE6-F407-4B49-9F95-82CB1FF0730C}"/>
              </a:ext>
            </a:extLst>
          </p:cNvPr>
          <p:cNvSpPr>
            <a:spLocks noChangeArrowheads="1"/>
          </p:cNvSpPr>
          <p:nvPr/>
        </p:nvSpPr>
        <p:spPr bwMode="auto">
          <a:xfrm>
            <a:off x="368300" y="2481255"/>
            <a:ext cx="280988" cy="115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4084" name="object 5">
            <a:extLst>
              <a:ext uri="{FF2B5EF4-FFF2-40B4-BE49-F238E27FC236}">
                <a16:creationId xmlns:a16="http://schemas.microsoft.com/office/drawing/2014/main" id="{235E95CE-4092-4540-826A-FC78E5255E5C}"/>
              </a:ext>
            </a:extLst>
          </p:cNvPr>
          <p:cNvSpPr>
            <a:spLocks noChangeArrowheads="1"/>
          </p:cNvSpPr>
          <p:nvPr/>
        </p:nvSpPr>
        <p:spPr bwMode="auto">
          <a:xfrm>
            <a:off x="368300" y="2839648"/>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4085" name="object 6">
            <a:extLst>
              <a:ext uri="{FF2B5EF4-FFF2-40B4-BE49-F238E27FC236}">
                <a16:creationId xmlns:a16="http://schemas.microsoft.com/office/drawing/2014/main" id="{62F5B094-CD77-45FD-A2B9-D7BBE2FAF4FA}"/>
              </a:ext>
            </a:extLst>
          </p:cNvPr>
          <p:cNvSpPr>
            <a:spLocks noChangeArrowheads="1"/>
          </p:cNvSpPr>
          <p:nvPr/>
        </p:nvSpPr>
        <p:spPr bwMode="auto">
          <a:xfrm>
            <a:off x="368300" y="3258258"/>
            <a:ext cx="280988"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4086" name="object 7">
            <a:extLst>
              <a:ext uri="{FF2B5EF4-FFF2-40B4-BE49-F238E27FC236}">
                <a16:creationId xmlns:a16="http://schemas.microsoft.com/office/drawing/2014/main" id="{ED35FC57-B033-4A55-8741-ED7EFAFC3844}"/>
              </a:ext>
            </a:extLst>
          </p:cNvPr>
          <p:cNvSpPr>
            <a:spLocks noChangeArrowheads="1"/>
          </p:cNvSpPr>
          <p:nvPr/>
        </p:nvSpPr>
        <p:spPr bwMode="auto">
          <a:xfrm>
            <a:off x="368300" y="3681739"/>
            <a:ext cx="280988"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4087" name="object 8">
            <a:extLst>
              <a:ext uri="{FF2B5EF4-FFF2-40B4-BE49-F238E27FC236}">
                <a16:creationId xmlns:a16="http://schemas.microsoft.com/office/drawing/2014/main" id="{51D0AB31-3DAD-43B0-9EBF-22A0CD3CA00B}"/>
              </a:ext>
            </a:extLst>
          </p:cNvPr>
          <p:cNvSpPr>
            <a:spLocks noChangeArrowheads="1"/>
          </p:cNvSpPr>
          <p:nvPr/>
        </p:nvSpPr>
        <p:spPr bwMode="auto">
          <a:xfrm>
            <a:off x="368300" y="4125857"/>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74088" name="object 9">
            <a:extLst>
              <a:ext uri="{FF2B5EF4-FFF2-40B4-BE49-F238E27FC236}">
                <a16:creationId xmlns:a16="http://schemas.microsoft.com/office/drawing/2014/main" id="{544B66E7-7B46-4F36-88CE-2D1EF5996E88}"/>
              </a:ext>
            </a:extLst>
          </p:cNvPr>
          <p:cNvSpPr>
            <a:spLocks noChangeArrowheads="1"/>
          </p:cNvSpPr>
          <p:nvPr/>
        </p:nvSpPr>
        <p:spPr bwMode="auto">
          <a:xfrm>
            <a:off x="368300" y="4535051"/>
            <a:ext cx="280988"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
        <p:nvSpPr>
          <p:cNvPr id="10" name="object 10">
            <a:extLst>
              <a:ext uri="{FF2B5EF4-FFF2-40B4-BE49-F238E27FC236}">
                <a16:creationId xmlns:a16="http://schemas.microsoft.com/office/drawing/2014/main" id="{A7EDF7F8-50DD-4781-8FD6-668C3252A78B}"/>
              </a:ext>
            </a:extLst>
          </p:cNvPr>
          <p:cNvSpPr txBox="1"/>
          <p:nvPr/>
        </p:nvSpPr>
        <p:spPr>
          <a:xfrm>
            <a:off x="1209675" y="998538"/>
            <a:ext cx="4811713" cy="565861"/>
          </a:xfrm>
          <a:prstGeom prst="rect">
            <a:avLst/>
          </a:prstGeom>
        </p:spPr>
        <p:txBody>
          <a:bodyPr lIns="0" tIns="0" rIns="0" bIns="0">
            <a:spAutoFit/>
          </a:bodyPr>
          <a:lstStyle/>
          <a:p>
            <a:pPr marL="54842">
              <a:defRPr/>
            </a:pPr>
            <a:r>
              <a:rPr sz="2138" b="1" spc="-128" dirty="0">
                <a:solidFill>
                  <a:srgbClr val="FFFFFF"/>
                </a:solidFill>
                <a:latin typeface="Arial"/>
                <a:cs typeface="Arial"/>
              </a:rPr>
              <a:t>V</a:t>
            </a:r>
            <a:r>
              <a:rPr sz="2138" b="1" spc="-13" dirty="0">
                <a:solidFill>
                  <a:srgbClr val="FFFFFF"/>
                </a:solidFill>
                <a:latin typeface="Arial"/>
                <a:cs typeface="Arial"/>
              </a:rPr>
              <a:t>er</a:t>
            </a:r>
            <a:r>
              <a:rPr sz="2138" b="1" spc="4" dirty="0">
                <a:solidFill>
                  <a:srgbClr val="FFFFFF"/>
                </a:solidFill>
                <a:latin typeface="Arial"/>
                <a:cs typeface="Arial"/>
              </a:rPr>
              <a:t>w</a:t>
            </a:r>
            <a:r>
              <a:rPr sz="2138" b="1" spc="-13" dirty="0">
                <a:solidFill>
                  <a:srgbClr val="FFFFFF"/>
                </a:solidFill>
                <a:latin typeface="Arial"/>
                <a:cs typeface="Arial"/>
              </a:rPr>
              <a:t>al</a:t>
            </a:r>
            <a:r>
              <a:rPr sz="2138" b="1" spc="-17" dirty="0">
                <a:solidFill>
                  <a:srgbClr val="FFFFFF"/>
                </a:solidFill>
                <a:latin typeface="Arial"/>
                <a:cs typeface="Arial"/>
              </a:rPr>
              <a:t>tung</a:t>
            </a:r>
            <a:r>
              <a:rPr sz="2138" b="1" spc="-13" dirty="0">
                <a:solidFill>
                  <a:srgbClr val="FFFFFF"/>
                </a:solidFill>
                <a:latin typeface="Arial"/>
                <a:cs typeface="Arial"/>
              </a:rPr>
              <a:t>s</a:t>
            </a:r>
            <a:r>
              <a:rPr sz="2138" b="1" spc="-21" dirty="0">
                <a:solidFill>
                  <a:srgbClr val="FFFFFF"/>
                </a:solidFill>
                <a:latin typeface="Arial"/>
                <a:cs typeface="Arial"/>
              </a:rPr>
              <a:t>b</a:t>
            </a:r>
            <a:r>
              <a:rPr sz="2138" b="1" spc="-13" dirty="0">
                <a:solidFill>
                  <a:srgbClr val="FFFFFF"/>
                </a:solidFill>
                <a:latin typeface="Arial"/>
                <a:cs typeface="Arial"/>
              </a:rPr>
              <a:t>er</a:t>
            </a:r>
            <a:r>
              <a:rPr sz="2138" b="1" spc="-17" dirty="0">
                <a:solidFill>
                  <a:srgbClr val="FFFFFF"/>
                </a:solidFill>
                <a:latin typeface="Arial"/>
                <a:cs typeface="Arial"/>
              </a:rPr>
              <a:t>uf</a:t>
            </a:r>
            <a:r>
              <a:rPr sz="2138" b="1" spc="-13" dirty="0">
                <a:solidFill>
                  <a:srgbClr val="FFFFFF"/>
                </a:solidFill>
                <a:latin typeface="Arial"/>
                <a:cs typeface="Arial"/>
              </a:rPr>
              <a:t>s</a:t>
            </a:r>
            <a:r>
              <a:rPr sz="2138" b="1" spc="-21" dirty="0">
                <a:solidFill>
                  <a:srgbClr val="FFFFFF"/>
                </a:solidFill>
                <a:latin typeface="Arial"/>
                <a:cs typeface="Arial"/>
              </a:rPr>
              <a:t>g</a:t>
            </a:r>
            <a:r>
              <a:rPr sz="2138" b="1" spc="-13" dirty="0">
                <a:solidFill>
                  <a:srgbClr val="FFFFFF"/>
                </a:solidFill>
                <a:latin typeface="Arial"/>
                <a:cs typeface="Arial"/>
              </a:rPr>
              <a:t>e</a:t>
            </a:r>
            <a:r>
              <a:rPr sz="2138" b="1" spc="-21" dirty="0">
                <a:solidFill>
                  <a:srgbClr val="FFFFFF"/>
                </a:solidFill>
                <a:latin typeface="Arial"/>
                <a:cs typeface="Arial"/>
              </a:rPr>
              <a:t>no</a:t>
            </a:r>
            <a:r>
              <a:rPr sz="2138" b="1" spc="-13" dirty="0">
                <a:solidFill>
                  <a:srgbClr val="FFFFFF"/>
                </a:solidFill>
                <a:latin typeface="Arial"/>
                <a:cs typeface="Arial"/>
              </a:rPr>
              <a:t>sse</a:t>
            </a:r>
            <a:r>
              <a:rPr sz="2138" b="1" spc="-21" dirty="0">
                <a:solidFill>
                  <a:srgbClr val="FFFFFF"/>
                </a:solidFill>
                <a:latin typeface="Arial"/>
                <a:cs typeface="Arial"/>
              </a:rPr>
              <a:t>n</a:t>
            </a:r>
            <a:r>
              <a:rPr sz="2138" b="1" spc="-13" dirty="0">
                <a:solidFill>
                  <a:srgbClr val="FFFFFF"/>
                </a:solidFill>
                <a:latin typeface="Arial"/>
                <a:cs typeface="Arial"/>
              </a:rPr>
              <a:t>sc</a:t>
            </a:r>
            <a:r>
              <a:rPr sz="2138" b="1" spc="-21" dirty="0">
                <a:solidFill>
                  <a:srgbClr val="FFFFFF"/>
                </a:solidFill>
                <a:latin typeface="Arial"/>
                <a:cs typeface="Arial"/>
              </a:rPr>
              <a:t>ha</a:t>
            </a:r>
            <a:r>
              <a:rPr sz="2138" b="1" spc="-13" dirty="0">
                <a:solidFill>
                  <a:srgbClr val="FFFFFF"/>
                </a:solidFill>
                <a:latin typeface="Arial"/>
                <a:cs typeface="Arial"/>
              </a:rPr>
              <a:t>f</a:t>
            </a:r>
            <a:r>
              <a:rPr sz="2138" b="1" spc="-9" dirty="0">
                <a:solidFill>
                  <a:srgbClr val="FFFFFF"/>
                </a:solidFill>
                <a:latin typeface="Arial"/>
                <a:cs typeface="Arial"/>
              </a:rPr>
              <a:t>t</a:t>
            </a:r>
            <a:endParaRPr sz="2138" dirty="0">
              <a:latin typeface="Arial"/>
              <a:cs typeface="Arial"/>
            </a:endParaRPr>
          </a:p>
          <a:p>
            <a:pPr marL="10860">
              <a:defRPr/>
            </a:pPr>
            <a:r>
              <a:rPr sz="1539" b="1" spc="-47" dirty="0" err="1">
                <a:latin typeface="Arial"/>
                <a:cs typeface="Arial"/>
              </a:rPr>
              <a:t>A</a:t>
            </a:r>
            <a:r>
              <a:rPr sz="1539" b="1" dirty="0" err="1">
                <a:latin typeface="Arial"/>
                <a:cs typeface="Arial"/>
              </a:rPr>
              <a:t>nfo</a:t>
            </a:r>
            <a:r>
              <a:rPr sz="1539" b="1" spc="-4" dirty="0" err="1">
                <a:latin typeface="Arial"/>
                <a:cs typeface="Arial"/>
              </a:rPr>
              <a:t>r</a:t>
            </a:r>
            <a:r>
              <a:rPr sz="1539" b="1" dirty="0" err="1">
                <a:latin typeface="Arial"/>
                <a:cs typeface="Arial"/>
              </a:rPr>
              <a:t>d</a:t>
            </a:r>
            <a:r>
              <a:rPr sz="1539" b="1" spc="-4" dirty="0" err="1">
                <a:latin typeface="Arial"/>
                <a:cs typeface="Arial"/>
              </a:rPr>
              <a:t>er</a:t>
            </a:r>
            <a:r>
              <a:rPr sz="1539" b="1" dirty="0" err="1">
                <a:latin typeface="Arial"/>
                <a:cs typeface="Arial"/>
              </a:rPr>
              <a:t>ung</a:t>
            </a:r>
            <a:r>
              <a:rPr sz="1539" b="1" spc="-4" dirty="0" err="1">
                <a:latin typeface="Arial"/>
                <a:cs typeface="Arial"/>
              </a:rPr>
              <a:t>e</a:t>
            </a:r>
            <a:r>
              <a:rPr sz="1539" b="1" dirty="0" err="1">
                <a:latin typeface="Arial"/>
                <a:cs typeface="Arial"/>
              </a:rPr>
              <a:t>n</a:t>
            </a:r>
            <a:r>
              <a:rPr sz="1539" b="1" spc="34" dirty="0">
                <a:latin typeface="Arial"/>
                <a:cs typeface="Arial"/>
              </a:rPr>
              <a:t> </a:t>
            </a:r>
            <a:r>
              <a:rPr sz="1539" b="1" spc="-4" dirty="0">
                <a:latin typeface="Arial"/>
                <a:cs typeface="Arial"/>
              </a:rPr>
              <a:t>a</a:t>
            </a:r>
            <a:r>
              <a:rPr sz="1539" b="1" dirty="0">
                <a:latin typeface="Arial"/>
                <a:cs typeface="Arial"/>
              </a:rPr>
              <a:t>n</a:t>
            </a:r>
            <a:r>
              <a:rPr sz="1539" b="1" spc="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us</a:t>
            </a:r>
            <a:r>
              <a:rPr sz="1539" b="1" spc="-4" dirty="0">
                <a:latin typeface="Arial"/>
                <a:cs typeface="Arial"/>
              </a:rPr>
              <a:t> S</a:t>
            </a:r>
            <a:r>
              <a:rPr sz="1539" b="1" dirty="0">
                <a:latin typeface="Arial"/>
                <a:cs typeface="Arial"/>
              </a:rPr>
              <a:t>i</a:t>
            </a:r>
            <a:r>
              <a:rPr sz="1539" b="1" spc="-4" dirty="0">
                <a:latin typeface="Arial"/>
                <a:cs typeface="Arial"/>
              </a:rPr>
              <a:t>c</a:t>
            </a:r>
            <a:r>
              <a:rPr sz="1539" b="1" dirty="0">
                <a:latin typeface="Arial"/>
                <a:cs typeface="Arial"/>
              </a:rPr>
              <a:t>ht</a:t>
            </a:r>
            <a:r>
              <a:rPr sz="1539" b="1" spc="-9"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4" dirty="0">
                <a:latin typeface="Arial"/>
                <a:cs typeface="Arial"/>
              </a:rPr>
              <a:t> VB</a:t>
            </a:r>
            <a:r>
              <a:rPr sz="1539" b="1" dirty="0">
                <a:latin typeface="Arial"/>
                <a:cs typeface="Arial"/>
              </a:rPr>
              <a:t>G</a:t>
            </a:r>
            <a:endParaRPr sz="1539" dirty="0">
              <a:latin typeface="Arial"/>
              <a:cs typeface="Arial"/>
            </a:endParaRPr>
          </a:p>
        </p:txBody>
      </p:sp>
      <p:sp>
        <p:nvSpPr>
          <p:cNvPr id="174090" name="object 11">
            <a:extLst>
              <a:ext uri="{FF2B5EF4-FFF2-40B4-BE49-F238E27FC236}">
                <a16:creationId xmlns:a16="http://schemas.microsoft.com/office/drawing/2014/main" id="{ABAC00A0-6136-404C-B50C-D591AE6C5E7B}"/>
              </a:ext>
            </a:extLst>
          </p:cNvPr>
          <p:cNvSpPr txBox="1">
            <a:spLocks noChangeArrowheads="1"/>
          </p:cNvSpPr>
          <p:nvPr/>
        </p:nvSpPr>
        <p:spPr bwMode="auto">
          <a:xfrm>
            <a:off x="887413" y="1995974"/>
            <a:ext cx="7240587"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a:cs typeface="Arial" panose="020B0604020202020204" pitchFamily="34" charset="0"/>
              </a:rPr>
              <a:t>Entsorgung von TLP-Resten</a:t>
            </a:r>
            <a:endParaRPr lang="de-DE" altLang="de-DE" sz="1400">
              <a:cs typeface="Arial" panose="020B0604020202020204" pitchFamily="34" charset="0"/>
            </a:endParaRP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Sie darf nur durch ausreichend fachkundige Personen erfolgen.</a:t>
            </a:r>
          </a:p>
          <a:p>
            <a:pPr>
              <a:lnSpc>
                <a:spcPct val="200000"/>
              </a:lnSpc>
            </a:pPr>
            <a:r>
              <a:rPr lang="de-DE" altLang="de-DE" sz="1400">
                <a:cs typeface="Arial" panose="020B0604020202020204" pitchFamily="34" charset="0"/>
              </a:rPr>
              <a:t>Die Vernichtung muss unmittelbar nach der Reinigung ohne Zwischenlagerung erfolgen. Fachkundige dürfen das Staubgemisch durch Abbrennen im Freien selbst beseitigen.</a:t>
            </a:r>
          </a:p>
          <a:p>
            <a:pPr>
              <a:lnSpc>
                <a:spcPct val="200000"/>
              </a:lnSpc>
            </a:pPr>
            <a:r>
              <a:rPr lang="de-DE" altLang="de-DE" sz="1400">
                <a:cs typeface="Arial" panose="020B0604020202020204" pitchFamily="34" charset="0"/>
              </a:rPr>
              <a:t>Der Kehricht darf nicht mehr als 20g des noch brennbaren Nitrocellulosepulvers enthalten. Die das Abbrennen auslösende Person hat Handschuhe, Schurz und Schutzbrille zu tragen. Das Abbrennen hat in Anwesenheit von mindestens 2 Personen zu erfolgen.</a:t>
            </a:r>
          </a:p>
          <a:p>
            <a:endParaRPr lang="de-DE" altLang="de-DE" sz="1400">
              <a:latin typeface="Times New Roman" panose="02020603050405020304" pitchFamily="18" charset="0"/>
              <a:cs typeface="Times New Roman" panose="02020603050405020304" pitchFamily="18" charset="0"/>
            </a:endParaRPr>
          </a:p>
          <a:p>
            <a:pPr>
              <a:spcBef>
                <a:spcPts val="25"/>
              </a:spcBef>
            </a:pPr>
            <a:endParaRPr lang="de-DE" altLang="de-DE" sz="1400">
              <a:latin typeface="Times New Roman" panose="02020603050405020304" pitchFamily="18" charset="0"/>
              <a:cs typeface="Times New Roman" panose="02020603050405020304" pitchFamily="18" charset="0"/>
            </a:endParaRPr>
          </a:p>
          <a:p>
            <a:r>
              <a:rPr lang="de-DE" altLang="de-DE" sz="1400" b="1">
                <a:cs typeface="Arial" panose="020B0604020202020204" pitchFamily="34" charset="0"/>
              </a:rPr>
              <a:t>Reinigung von Schießstätten</a:t>
            </a:r>
            <a:endParaRPr lang="de-DE" altLang="de-DE" sz="1400">
              <a:cs typeface="Arial" panose="020B0604020202020204" pitchFamily="34" charset="0"/>
            </a:endParaRPr>
          </a:p>
          <a:p>
            <a:pPr>
              <a:spcBef>
                <a:spcPts val="13"/>
              </a:spcBef>
            </a:pPr>
            <a:endParaRPr lang="de-DE" altLang="de-DE" sz="1400">
              <a:latin typeface="Times New Roman" panose="02020603050405020304" pitchFamily="18" charset="0"/>
              <a:cs typeface="Times New Roman" panose="02020603050405020304" pitchFamily="18" charset="0"/>
            </a:endParaRPr>
          </a:p>
          <a:p>
            <a:r>
              <a:rPr lang="de-DE" altLang="de-DE" sz="1400">
                <a:cs typeface="Arial" panose="020B0604020202020204" pitchFamily="34" charset="0"/>
              </a:rPr>
              <a:t>Als fachkundig im Umgang mit Sprengstoff  gelten grundsätzlich alle Inhaber einer gültigen Sprengstofferlaubnis (§ 27 SprengG). Hierzu gehören auch die Wiederlader- und Vorderladerschützen.</a:t>
            </a:r>
          </a:p>
        </p:txBody>
      </p:sp>
      <p:sp>
        <p:nvSpPr>
          <p:cNvPr id="174091" name="object 9">
            <a:extLst>
              <a:ext uri="{FF2B5EF4-FFF2-40B4-BE49-F238E27FC236}">
                <a16:creationId xmlns:a16="http://schemas.microsoft.com/office/drawing/2014/main" id="{4270AABB-B6F7-4E26-8648-1FF418038827}"/>
              </a:ext>
            </a:extLst>
          </p:cNvPr>
          <p:cNvSpPr>
            <a:spLocks noChangeArrowheads="1"/>
          </p:cNvSpPr>
          <p:nvPr/>
        </p:nvSpPr>
        <p:spPr bwMode="auto">
          <a:xfrm>
            <a:off x="355600" y="5675151"/>
            <a:ext cx="280988"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sz="1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object 3">
            <a:extLst>
              <a:ext uri="{FF2B5EF4-FFF2-40B4-BE49-F238E27FC236}">
                <a16:creationId xmlns:a16="http://schemas.microsoft.com/office/drawing/2014/main" id="{E68AA8C3-5927-46EA-9DAA-9A103157DC6B}"/>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76131" name="object 6">
            <a:extLst>
              <a:ext uri="{FF2B5EF4-FFF2-40B4-BE49-F238E27FC236}">
                <a16:creationId xmlns:a16="http://schemas.microsoft.com/office/drawing/2014/main" id="{5E8759DD-68DC-4FC2-BBF9-BC080AD69091}"/>
              </a:ext>
            </a:extLst>
          </p:cNvPr>
          <p:cNvSpPr txBox="1">
            <a:spLocks noChangeArrowheads="1"/>
          </p:cNvSpPr>
          <p:nvPr/>
        </p:nvSpPr>
        <p:spPr bwMode="auto">
          <a:xfrm>
            <a:off x="1209675" y="1114425"/>
            <a:ext cx="48117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2100" b="1">
                <a:cs typeface="Arial" panose="020B0604020202020204" pitchFamily="34" charset="0"/>
              </a:rPr>
              <a:t>Verwaltungsberufsgenossenschaft</a:t>
            </a:r>
            <a:endParaRPr lang="de-DE" altLang="de-DE" sz="2100">
              <a:cs typeface="Arial" panose="020B0604020202020204" pitchFamily="34" charset="0"/>
            </a:endParaRPr>
          </a:p>
          <a:p>
            <a:pPr>
              <a:spcBef>
                <a:spcPts val="25"/>
              </a:spcBef>
            </a:pPr>
            <a:endParaRPr lang="de-DE" altLang="de-DE" sz="2000">
              <a:latin typeface="Times New Roman" panose="02020603050405020304" pitchFamily="18" charset="0"/>
              <a:cs typeface="Times New Roman" panose="02020603050405020304" pitchFamily="18" charset="0"/>
            </a:endParaRPr>
          </a:p>
          <a:p>
            <a:r>
              <a:rPr lang="de-DE" altLang="de-DE" sz="1500" b="1">
                <a:cs typeface="Arial" panose="020B0604020202020204" pitchFamily="34" charset="0"/>
              </a:rPr>
              <a:t>Anforderungen an Schießstätten aus Sicht der VBG</a:t>
            </a:r>
            <a:endParaRPr lang="de-DE" altLang="de-DE" sz="1500">
              <a:cs typeface="Arial" panose="020B0604020202020204" pitchFamily="34" charset="0"/>
            </a:endParaRPr>
          </a:p>
        </p:txBody>
      </p:sp>
      <p:sp>
        <p:nvSpPr>
          <p:cNvPr id="176132" name="object 7">
            <a:extLst>
              <a:ext uri="{FF2B5EF4-FFF2-40B4-BE49-F238E27FC236}">
                <a16:creationId xmlns:a16="http://schemas.microsoft.com/office/drawing/2014/main" id="{58B890B2-0B38-4DE5-B9BE-3EA18A030CC1}"/>
              </a:ext>
            </a:extLst>
          </p:cNvPr>
          <p:cNvSpPr txBox="1">
            <a:spLocks noChangeArrowheads="1"/>
          </p:cNvSpPr>
          <p:nvPr/>
        </p:nvSpPr>
        <p:spPr bwMode="auto">
          <a:xfrm>
            <a:off x="1209675" y="2216695"/>
            <a:ext cx="65436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Dokumentation der Reinigung</a:t>
            </a:r>
            <a:endParaRPr lang="de-DE" altLang="de-DE" sz="1400" dirty="0">
              <a:cs typeface="Arial" panose="020B0604020202020204" pitchFamily="34" charset="0"/>
            </a:endParaRP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Durchgeführte Reinigungen auf dem Schießstand sind schriftlich zu dokumentieren, am besten in einem Reinigungsbuch.</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Der Schießstandbetreiber oder ein von ihm Beauftragter hat dies in regelmäßigen Abständen im Rahmen der Aufsichtspflicht gegenzuzeichnen.</a:t>
            </a:r>
          </a:p>
        </p:txBody>
      </p:sp>
      <p:sp>
        <p:nvSpPr>
          <p:cNvPr id="176135" name="object 12">
            <a:extLst>
              <a:ext uri="{FF2B5EF4-FFF2-40B4-BE49-F238E27FC236}">
                <a16:creationId xmlns:a16="http://schemas.microsoft.com/office/drawing/2014/main" id="{29AF9EE9-8940-4636-91F1-1EC53E426BDD}"/>
              </a:ext>
            </a:extLst>
          </p:cNvPr>
          <p:cNvSpPr>
            <a:spLocks noChangeArrowheads="1"/>
          </p:cNvSpPr>
          <p:nvPr/>
        </p:nvSpPr>
        <p:spPr bwMode="auto">
          <a:xfrm>
            <a:off x="2025650" y="3799958"/>
            <a:ext cx="4905375" cy="276638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object 3">
            <a:extLst>
              <a:ext uri="{FF2B5EF4-FFF2-40B4-BE49-F238E27FC236}">
                <a16:creationId xmlns:a16="http://schemas.microsoft.com/office/drawing/2014/main" id="{5B1857F0-43CE-44BA-9A2F-0CC1DAD40230}"/>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78179" name="object 4">
            <a:extLst>
              <a:ext uri="{FF2B5EF4-FFF2-40B4-BE49-F238E27FC236}">
                <a16:creationId xmlns:a16="http://schemas.microsoft.com/office/drawing/2014/main" id="{143941F8-64AC-4C59-9717-F45B431343D0}"/>
              </a:ext>
            </a:extLst>
          </p:cNvPr>
          <p:cNvSpPr>
            <a:spLocks noChangeArrowheads="1"/>
          </p:cNvSpPr>
          <p:nvPr/>
        </p:nvSpPr>
        <p:spPr bwMode="auto">
          <a:xfrm>
            <a:off x="287338" y="2630483"/>
            <a:ext cx="280987"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80" name="object 5">
            <a:extLst>
              <a:ext uri="{FF2B5EF4-FFF2-40B4-BE49-F238E27FC236}">
                <a16:creationId xmlns:a16="http://schemas.microsoft.com/office/drawing/2014/main" id="{E398EBFB-490D-4E48-AA9A-E28546FBB804}"/>
              </a:ext>
            </a:extLst>
          </p:cNvPr>
          <p:cNvSpPr>
            <a:spLocks noChangeArrowheads="1"/>
          </p:cNvSpPr>
          <p:nvPr/>
        </p:nvSpPr>
        <p:spPr bwMode="auto">
          <a:xfrm>
            <a:off x="304800" y="3016245"/>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81" name="object 6">
            <a:extLst>
              <a:ext uri="{FF2B5EF4-FFF2-40B4-BE49-F238E27FC236}">
                <a16:creationId xmlns:a16="http://schemas.microsoft.com/office/drawing/2014/main" id="{F47E1E4B-B0E9-4057-87B1-FF2657C45E3E}"/>
              </a:ext>
            </a:extLst>
          </p:cNvPr>
          <p:cNvSpPr>
            <a:spLocks noChangeArrowheads="1"/>
          </p:cNvSpPr>
          <p:nvPr/>
        </p:nvSpPr>
        <p:spPr bwMode="auto">
          <a:xfrm>
            <a:off x="287338" y="3431458"/>
            <a:ext cx="280987" cy="114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7" name="object 7">
            <a:extLst>
              <a:ext uri="{FF2B5EF4-FFF2-40B4-BE49-F238E27FC236}">
                <a16:creationId xmlns:a16="http://schemas.microsoft.com/office/drawing/2014/main" id="{158278B4-506E-4CAC-9615-EEBEF1098ADC}"/>
              </a:ext>
            </a:extLst>
          </p:cNvPr>
          <p:cNvSpPr txBox="1"/>
          <p:nvPr/>
        </p:nvSpPr>
        <p:spPr>
          <a:xfrm>
            <a:off x="1190625" y="980581"/>
            <a:ext cx="4811713" cy="236537"/>
          </a:xfrm>
          <a:prstGeom prst="rect">
            <a:avLst/>
          </a:prstGeom>
        </p:spPr>
        <p:txBody>
          <a:bodyPr lIns="0" tIns="0" rIns="0" bIns="0">
            <a:spAutoFit/>
          </a:bodyPr>
          <a:lstStyle/>
          <a:p>
            <a:pPr algn="ctr">
              <a:defRPr/>
            </a:pPr>
            <a:r>
              <a:rPr sz="1539" b="1" spc="-47" dirty="0" err="1">
                <a:latin typeface="Arial"/>
                <a:cs typeface="Arial"/>
              </a:rPr>
              <a:t>A</a:t>
            </a:r>
            <a:r>
              <a:rPr sz="1539" b="1" dirty="0" err="1">
                <a:latin typeface="Arial"/>
                <a:cs typeface="Arial"/>
              </a:rPr>
              <a:t>nfo</a:t>
            </a:r>
            <a:r>
              <a:rPr sz="1539" b="1" spc="-4" dirty="0" err="1">
                <a:latin typeface="Arial"/>
                <a:cs typeface="Arial"/>
              </a:rPr>
              <a:t>r</a:t>
            </a:r>
            <a:r>
              <a:rPr sz="1539" b="1" dirty="0" err="1">
                <a:latin typeface="Arial"/>
                <a:cs typeface="Arial"/>
              </a:rPr>
              <a:t>d</a:t>
            </a:r>
            <a:r>
              <a:rPr sz="1539" b="1" spc="-4" dirty="0" err="1">
                <a:latin typeface="Arial"/>
                <a:cs typeface="Arial"/>
              </a:rPr>
              <a:t>er</a:t>
            </a:r>
            <a:r>
              <a:rPr sz="1539" b="1" dirty="0" err="1">
                <a:latin typeface="Arial"/>
                <a:cs typeface="Arial"/>
              </a:rPr>
              <a:t>ung</a:t>
            </a:r>
            <a:r>
              <a:rPr sz="1539" b="1" spc="-4" dirty="0" err="1">
                <a:latin typeface="Arial"/>
                <a:cs typeface="Arial"/>
              </a:rPr>
              <a:t>e</a:t>
            </a:r>
            <a:r>
              <a:rPr sz="1539" b="1" dirty="0" err="1">
                <a:latin typeface="Arial"/>
                <a:cs typeface="Arial"/>
              </a:rPr>
              <a:t>n</a:t>
            </a:r>
            <a:r>
              <a:rPr sz="1539" b="1" spc="34" dirty="0">
                <a:latin typeface="Arial"/>
                <a:cs typeface="Arial"/>
              </a:rPr>
              <a:t> </a:t>
            </a:r>
            <a:r>
              <a:rPr sz="1539" b="1" spc="-4" dirty="0">
                <a:latin typeface="Arial"/>
                <a:cs typeface="Arial"/>
              </a:rPr>
              <a:t>a</a:t>
            </a:r>
            <a:r>
              <a:rPr sz="1539" b="1" dirty="0">
                <a:latin typeface="Arial"/>
                <a:cs typeface="Arial"/>
              </a:rPr>
              <a:t>n</a:t>
            </a:r>
            <a:r>
              <a:rPr sz="1539" b="1" spc="4"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a:t>
            </a:r>
            <a:r>
              <a:rPr sz="1539" b="1" spc="-4" dirty="0">
                <a:latin typeface="Arial"/>
                <a:cs typeface="Arial"/>
              </a:rPr>
              <a:t>s</a:t>
            </a:r>
            <a:r>
              <a:rPr sz="1539" b="1" dirty="0">
                <a:latin typeface="Arial"/>
                <a:cs typeface="Arial"/>
              </a:rPr>
              <a:t>t</a:t>
            </a:r>
            <a:r>
              <a:rPr sz="1539" b="1" spc="-4" dirty="0">
                <a:latin typeface="Arial"/>
                <a:cs typeface="Arial"/>
              </a:rPr>
              <a:t>ä</a:t>
            </a:r>
            <a:r>
              <a:rPr sz="1539" b="1" dirty="0">
                <a:latin typeface="Arial"/>
                <a:cs typeface="Arial"/>
              </a:rPr>
              <a:t>tt</a:t>
            </a:r>
            <a:r>
              <a:rPr sz="1539" b="1" spc="-4" dirty="0">
                <a:latin typeface="Arial"/>
                <a:cs typeface="Arial"/>
              </a:rPr>
              <a:t>e</a:t>
            </a:r>
            <a:r>
              <a:rPr sz="1539" b="1" dirty="0">
                <a:latin typeface="Arial"/>
                <a:cs typeface="Arial"/>
              </a:rPr>
              <a:t>n</a:t>
            </a:r>
            <a:r>
              <a:rPr sz="1539" b="1" spc="4" dirty="0">
                <a:latin typeface="Arial"/>
                <a:cs typeface="Arial"/>
              </a:rPr>
              <a:t> </a:t>
            </a:r>
            <a:r>
              <a:rPr sz="1539" b="1" spc="-4" dirty="0">
                <a:latin typeface="Arial"/>
                <a:cs typeface="Arial"/>
              </a:rPr>
              <a:t>a</a:t>
            </a:r>
            <a:r>
              <a:rPr sz="1539" b="1" dirty="0">
                <a:latin typeface="Arial"/>
                <a:cs typeface="Arial"/>
              </a:rPr>
              <a:t>us</a:t>
            </a:r>
            <a:r>
              <a:rPr sz="1539" b="1" spc="-4" dirty="0">
                <a:latin typeface="Arial"/>
                <a:cs typeface="Arial"/>
              </a:rPr>
              <a:t> S</a:t>
            </a:r>
            <a:r>
              <a:rPr sz="1539" b="1" dirty="0">
                <a:latin typeface="Arial"/>
                <a:cs typeface="Arial"/>
              </a:rPr>
              <a:t>i</a:t>
            </a:r>
            <a:r>
              <a:rPr sz="1539" b="1" spc="-4" dirty="0">
                <a:latin typeface="Arial"/>
                <a:cs typeface="Arial"/>
              </a:rPr>
              <a:t>c</a:t>
            </a:r>
            <a:r>
              <a:rPr sz="1539" b="1" dirty="0">
                <a:latin typeface="Arial"/>
                <a:cs typeface="Arial"/>
              </a:rPr>
              <a:t>ht</a:t>
            </a:r>
            <a:r>
              <a:rPr sz="1539" b="1" spc="-9" dirty="0">
                <a:latin typeface="Arial"/>
                <a:cs typeface="Arial"/>
              </a:rPr>
              <a:t> </a:t>
            </a:r>
            <a:r>
              <a:rPr sz="1539" b="1" dirty="0">
                <a:latin typeface="Arial"/>
                <a:cs typeface="Arial"/>
              </a:rPr>
              <a:t>d</a:t>
            </a:r>
            <a:r>
              <a:rPr sz="1539" b="1" spc="-4" dirty="0">
                <a:latin typeface="Arial"/>
                <a:cs typeface="Arial"/>
              </a:rPr>
              <a:t>e</a:t>
            </a:r>
            <a:r>
              <a:rPr sz="1539" b="1" dirty="0">
                <a:latin typeface="Arial"/>
                <a:cs typeface="Arial"/>
              </a:rPr>
              <a:t>r</a:t>
            </a:r>
            <a:r>
              <a:rPr sz="1539" b="1" spc="-4" dirty="0">
                <a:latin typeface="Arial"/>
                <a:cs typeface="Arial"/>
              </a:rPr>
              <a:t> VB</a:t>
            </a:r>
            <a:r>
              <a:rPr sz="1539" b="1" dirty="0">
                <a:latin typeface="Arial"/>
                <a:cs typeface="Arial"/>
              </a:rPr>
              <a:t>G</a:t>
            </a:r>
            <a:endParaRPr sz="1539" dirty="0">
              <a:latin typeface="Arial"/>
              <a:cs typeface="Arial"/>
            </a:endParaRPr>
          </a:p>
        </p:txBody>
      </p:sp>
      <p:sp>
        <p:nvSpPr>
          <p:cNvPr id="178183" name="object 8">
            <a:extLst>
              <a:ext uri="{FF2B5EF4-FFF2-40B4-BE49-F238E27FC236}">
                <a16:creationId xmlns:a16="http://schemas.microsoft.com/office/drawing/2014/main" id="{5C6A03F2-FAB7-4BF7-AC8D-3A58BFEF9794}"/>
              </a:ext>
            </a:extLst>
          </p:cNvPr>
          <p:cNvSpPr txBox="1">
            <a:spLocks noChangeArrowheads="1"/>
          </p:cNvSpPr>
          <p:nvPr/>
        </p:nvSpPr>
        <p:spPr bwMode="auto">
          <a:xfrm>
            <a:off x="630624" y="1252699"/>
            <a:ext cx="8350469" cy="330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Unfall- und Gesundheitsgefahren                                                                                                             </a:t>
            </a:r>
            <a:r>
              <a:rPr lang="de-DE" altLang="de-DE" sz="1400" dirty="0">
                <a:cs typeface="Arial" panose="020B0604020202020204" pitchFamily="34" charset="0"/>
              </a:rPr>
              <a:t>Bei den Reinigungsarbeiten sind folgende Schutzmaßnahmen zu beachten: </a:t>
            </a:r>
          </a:p>
          <a:p>
            <a:pPr>
              <a:lnSpc>
                <a:spcPct val="157000"/>
              </a:lnSpc>
              <a:spcBef>
                <a:spcPts val="613"/>
              </a:spcBef>
            </a:pPr>
            <a:r>
              <a:rPr lang="de-DE" altLang="de-DE" sz="1400" dirty="0">
                <a:cs typeface="Arial" panose="020B0604020202020204" pitchFamily="34" charset="0"/>
              </a:rPr>
              <a:t>Die Reinigungsarbeiten dürfen nur von erwachsenen Personen durchgeführt werden. Sprengstoffrechtliche Anforderungen beachten!</a:t>
            </a:r>
          </a:p>
          <a:p>
            <a:pPr>
              <a:lnSpc>
                <a:spcPct val="157000"/>
              </a:lnSpc>
              <a:spcBef>
                <a:spcPts val="613"/>
              </a:spcBef>
            </a:pPr>
            <a:r>
              <a:rPr lang="de-DE" altLang="de-DE" sz="1400" dirty="0">
                <a:cs typeface="Arial" panose="020B0604020202020204" pitchFamily="34" charset="0"/>
              </a:rPr>
              <a:t>Während der Reinigungsarbeiten nicht essen, trinken oder rauchen. </a:t>
            </a:r>
          </a:p>
          <a:p>
            <a:pPr>
              <a:lnSpc>
                <a:spcPct val="157000"/>
              </a:lnSpc>
              <a:spcBef>
                <a:spcPts val="613"/>
              </a:spcBef>
            </a:pPr>
            <a:r>
              <a:rPr lang="de-DE" altLang="de-DE" sz="1400" dirty="0">
                <a:cs typeface="Arial" panose="020B0604020202020204" pitchFamily="34" charset="0"/>
              </a:rPr>
              <a:t>Beim Fegen oder Staubsaugen auf gute Durchlüftung achten.</a:t>
            </a:r>
          </a:p>
          <a:p>
            <a:pPr>
              <a:spcBef>
                <a:spcPts val="825"/>
              </a:spcBef>
            </a:pPr>
            <a:r>
              <a:rPr lang="de-DE" altLang="de-DE" sz="1400" dirty="0">
                <a:cs typeface="Arial" panose="020B0604020202020204" pitchFamily="34" charset="0"/>
              </a:rPr>
              <a:t>Bei der Reinigung persönliche Schutzausrüstung  verwenden. </a:t>
            </a:r>
          </a:p>
          <a:p>
            <a:pPr>
              <a:spcBef>
                <a:spcPts val="825"/>
              </a:spcBef>
            </a:pPr>
            <a:r>
              <a:rPr lang="de-DE" altLang="de-DE" sz="1400" dirty="0">
                <a:cs typeface="Arial" panose="020B0604020202020204" pitchFamily="34" charset="0"/>
              </a:rPr>
              <a:t>Siehe DGUV (</a:t>
            </a:r>
            <a:r>
              <a:rPr lang="de-DE" altLang="de-DE" sz="1400" b="1" dirty="0">
                <a:cs typeface="Arial" panose="020B0604020202020204" pitchFamily="34" charset="0"/>
              </a:rPr>
              <a:t>D</a:t>
            </a:r>
            <a:r>
              <a:rPr lang="de-DE" altLang="de-DE" sz="1400" dirty="0">
                <a:cs typeface="Arial" panose="020B0604020202020204" pitchFamily="34" charset="0"/>
              </a:rPr>
              <a:t>eutsche </a:t>
            </a:r>
            <a:r>
              <a:rPr lang="de-DE" altLang="de-DE" sz="1400" b="1" dirty="0">
                <a:cs typeface="Arial" panose="020B0604020202020204" pitchFamily="34" charset="0"/>
              </a:rPr>
              <a:t>G</a:t>
            </a:r>
            <a:r>
              <a:rPr lang="de-DE" altLang="de-DE" sz="1400" dirty="0">
                <a:cs typeface="Arial" panose="020B0604020202020204" pitchFamily="34" charset="0"/>
              </a:rPr>
              <a:t>esetzliche </a:t>
            </a:r>
            <a:r>
              <a:rPr lang="de-DE" altLang="de-DE" sz="1400" b="1" dirty="0">
                <a:cs typeface="Arial" panose="020B0604020202020204" pitchFamily="34" charset="0"/>
              </a:rPr>
              <a:t>U</a:t>
            </a:r>
            <a:r>
              <a:rPr lang="de-DE" altLang="de-DE" sz="1400" dirty="0">
                <a:cs typeface="Arial" panose="020B0604020202020204" pitchFamily="34" charset="0"/>
              </a:rPr>
              <a:t>nfall </a:t>
            </a:r>
            <a:r>
              <a:rPr lang="de-DE" altLang="de-DE" sz="1400" b="1" dirty="0">
                <a:cs typeface="Arial" panose="020B0604020202020204" pitchFamily="34" charset="0"/>
              </a:rPr>
              <a:t>V</a:t>
            </a:r>
            <a:r>
              <a:rPr lang="de-DE" altLang="de-DE" sz="1400" dirty="0">
                <a:cs typeface="Arial" panose="020B0604020202020204" pitchFamily="34" charset="0"/>
              </a:rPr>
              <a:t>ersicherung)</a:t>
            </a:r>
          </a:p>
          <a:p>
            <a:pPr>
              <a:spcBef>
                <a:spcPts val="825"/>
              </a:spcBef>
            </a:pPr>
            <a:r>
              <a:rPr lang="de-DE" altLang="de-DE" sz="1400" dirty="0">
                <a:cs typeface="Arial" panose="020B0604020202020204" pitchFamily="34" charset="0"/>
              </a:rPr>
              <a:t>Schwangere dürfen keine Reinigungsarbeiten durchführen</a:t>
            </a:r>
          </a:p>
          <a:p>
            <a:endParaRPr lang="de-DE" altLang="de-DE" sz="800" b="1" dirty="0">
              <a:cs typeface="Arial" panose="020B0604020202020204" pitchFamily="34" charset="0"/>
            </a:endParaRPr>
          </a:p>
          <a:p>
            <a:r>
              <a:rPr lang="de-DE" altLang="de-DE" sz="1400" b="1" dirty="0">
                <a:cs typeface="Arial" panose="020B0604020202020204" pitchFamily="34" charset="0"/>
              </a:rPr>
              <a:t>Kennzeichnungen der VBG, die auf Schießständen angebracht sein sollten:</a:t>
            </a:r>
            <a:endParaRPr lang="de-DE" altLang="de-DE" sz="1400" dirty="0">
              <a:cs typeface="Arial" panose="020B0604020202020204" pitchFamily="34" charset="0"/>
            </a:endParaRPr>
          </a:p>
        </p:txBody>
      </p:sp>
      <p:sp>
        <p:nvSpPr>
          <p:cNvPr id="178184" name="object 13">
            <a:extLst>
              <a:ext uri="{FF2B5EF4-FFF2-40B4-BE49-F238E27FC236}">
                <a16:creationId xmlns:a16="http://schemas.microsoft.com/office/drawing/2014/main" id="{C68339AF-8BB8-4D4F-B1B6-87C6A9685DC7}"/>
              </a:ext>
            </a:extLst>
          </p:cNvPr>
          <p:cNvSpPr>
            <a:spLocks noChangeArrowheads="1"/>
          </p:cNvSpPr>
          <p:nvPr/>
        </p:nvSpPr>
        <p:spPr bwMode="auto">
          <a:xfrm>
            <a:off x="1002039" y="4666757"/>
            <a:ext cx="684212" cy="68262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85" name="object 14">
            <a:extLst>
              <a:ext uri="{FF2B5EF4-FFF2-40B4-BE49-F238E27FC236}">
                <a16:creationId xmlns:a16="http://schemas.microsoft.com/office/drawing/2014/main" id="{9307BC6F-7B8C-42EE-B7AD-0D9C7FA3E4F2}"/>
              </a:ext>
            </a:extLst>
          </p:cNvPr>
          <p:cNvSpPr>
            <a:spLocks noChangeArrowheads="1"/>
          </p:cNvSpPr>
          <p:nvPr/>
        </p:nvSpPr>
        <p:spPr bwMode="auto">
          <a:xfrm>
            <a:off x="2046614" y="4665041"/>
            <a:ext cx="2587625" cy="201136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86" name="object 15">
            <a:extLst>
              <a:ext uri="{FF2B5EF4-FFF2-40B4-BE49-F238E27FC236}">
                <a16:creationId xmlns:a16="http://schemas.microsoft.com/office/drawing/2014/main" id="{31330C62-59C0-4929-82CC-671998D878A6}"/>
              </a:ext>
            </a:extLst>
          </p:cNvPr>
          <p:cNvSpPr>
            <a:spLocks noChangeArrowheads="1"/>
          </p:cNvSpPr>
          <p:nvPr/>
        </p:nvSpPr>
        <p:spPr bwMode="auto">
          <a:xfrm>
            <a:off x="1060776" y="5711332"/>
            <a:ext cx="625475" cy="62706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87" name="object 16">
            <a:extLst>
              <a:ext uri="{FF2B5EF4-FFF2-40B4-BE49-F238E27FC236}">
                <a16:creationId xmlns:a16="http://schemas.microsoft.com/office/drawing/2014/main" id="{6CE1FA26-7E46-4821-8AC0-64AFE05A9F39}"/>
              </a:ext>
            </a:extLst>
          </p:cNvPr>
          <p:cNvSpPr>
            <a:spLocks noChangeArrowheads="1"/>
          </p:cNvSpPr>
          <p:nvPr/>
        </p:nvSpPr>
        <p:spPr bwMode="auto">
          <a:xfrm>
            <a:off x="5004126" y="4673107"/>
            <a:ext cx="622300" cy="623887"/>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88" name="object 17">
            <a:extLst>
              <a:ext uri="{FF2B5EF4-FFF2-40B4-BE49-F238E27FC236}">
                <a16:creationId xmlns:a16="http://schemas.microsoft.com/office/drawing/2014/main" id="{C42697D0-293C-4223-AA37-633730FA6669}"/>
              </a:ext>
            </a:extLst>
          </p:cNvPr>
          <p:cNvSpPr>
            <a:spLocks noChangeArrowheads="1"/>
          </p:cNvSpPr>
          <p:nvPr/>
        </p:nvSpPr>
        <p:spPr bwMode="auto">
          <a:xfrm>
            <a:off x="6051876" y="4673107"/>
            <a:ext cx="623888" cy="623887"/>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89" name="object 18">
            <a:extLst>
              <a:ext uri="{FF2B5EF4-FFF2-40B4-BE49-F238E27FC236}">
                <a16:creationId xmlns:a16="http://schemas.microsoft.com/office/drawing/2014/main" id="{7FA4D36E-D6EF-445A-A16F-59FC129E35F6}"/>
              </a:ext>
            </a:extLst>
          </p:cNvPr>
          <p:cNvSpPr>
            <a:spLocks noChangeArrowheads="1"/>
          </p:cNvSpPr>
          <p:nvPr/>
        </p:nvSpPr>
        <p:spPr bwMode="auto">
          <a:xfrm>
            <a:off x="4804101" y="5704982"/>
            <a:ext cx="623888" cy="622300"/>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190" name="object 19">
            <a:extLst>
              <a:ext uri="{FF2B5EF4-FFF2-40B4-BE49-F238E27FC236}">
                <a16:creationId xmlns:a16="http://schemas.microsoft.com/office/drawing/2014/main" id="{DDCCCDA3-2A72-41E1-9BC6-14FD0C696FB7}"/>
              </a:ext>
            </a:extLst>
          </p:cNvPr>
          <p:cNvSpPr>
            <a:spLocks noChangeArrowheads="1"/>
          </p:cNvSpPr>
          <p:nvPr/>
        </p:nvSpPr>
        <p:spPr bwMode="auto">
          <a:xfrm>
            <a:off x="6029651" y="5704982"/>
            <a:ext cx="623888" cy="622300"/>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20" name="object 20">
            <a:extLst>
              <a:ext uri="{FF2B5EF4-FFF2-40B4-BE49-F238E27FC236}">
                <a16:creationId xmlns:a16="http://schemas.microsoft.com/office/drawing/2014/main" id="{54D87693-B71F-46C4-A828-35A28E2BD275}"/>
              </a:ext>
            </a:extLst>
          </p:cNvPr>
          <p:cNvSpPr txBox="1"/>
          <p:nvPr/>
        </p:nvSpPr>
        <p:spPr>
          <a:xfrm>
            <a:off x="767089" y="5360494"/>
            <a:ext cx="2095500" cy="131763"/>
          </a:xfrm>
          <a:prstGeom prst="rect">
            <a:avLst/>
          </a:prstGeom>
        </p:spPr>
        <p:txBody>
          <a:bodyPr lIns="0" tIns="0" rIns="0" bIns="0">
            <a:spAutoFit/>
          </a:bodyPr>
          <a:lstStyle/>
          <a:p>
            <a:pPr marL="10860">
              <a:defRPr/>
            </a:pPr>
            <a:r>
              <a:rPr sz="855" spc="-9" dirty="0">
                <a:latin typeface="Arial"/>
                <a:cs typeface="Arial"/>
              </a:rPr>
              <a:t>F</a:t>
            </a:r>
            <a:r>
              <a:rPr sz="855" spc="-13" dirty="0">
                <a:latin typeface="Arial"/>
                <a:cs typeface="Arial"/>
              </a:rPr>
              <a:t>eue</a:t>
            </a:r>
            <a:r>
              <a:rPr sz="855" spc="-4" dirty="0">
                <a:latin typeface="Arial"/>
                <a:cs typeface="Arial"/>
              </a:rPr>
              <a:t>r,</a:t>
            </a:r>
            <a:r>
              <a:rPr sz="855" spc="-13" dirty="0">
                <a:latin typeface="Arial"/>
                <a:cs typeface="Arial"/>
              </a:rPr>
              <a:t> o</a:t>
            </a:r>
            <a:r>
              <a:rPr sz="855" dirty="0">
                <a:latin typeface="Arial"/>
                <a:cs typeface="Arial"/>
              </a:rPr>
              <a:t>ff</a:t>
            </a:r>
            <a:r>
              <a:rPr sz="855" spc="-13" dirty="0">
                <a:latin typeface="Arial"/>
                <a:cs typeface="Arial"/>
              </a:rPr>
              <a:t>ene</a:t>
            </a:r>
            <a:r>
              <a:rPr sz="855" spc="-4" dirty="0">
                <a:latin typeface="Arial"/>
                <a:cs typeface="Arial"/>
              </a:rPr>
              <a:t>s</a:t>
            </a:r>
            <a:r>
              <a:rPr sz="855" spc="-30" dirty="0">
                <a:latin typeface="Arial"/>
                <a:cs typeface="Arial"/>
              </a:rPr>
              <a:t> </a:t>
            </a:r>
            <a:r>
              <a:rPr sz="855" spc="-13" dirty="0">
                <a:latin typeface="Arial"/>
                <a:cs typeface="Arial"/>
              </a:rPr>
              <a:t>Li</a:t>
            </a:r>
            <a:r>
              <a:rPr sz="855" dirty="0">
                <a:latin typeface="Arial"/>
                <a:cs typeface="Arial"/>
              </a:rPr>
              <a:t>c</a:t>
            </a:r>
            <a:r>
              <a:rPr sz="855" spc="-13" dirty="0">
                <a:latin typeface="Arial"/>
                <a:cs typeface="Arial"/>
              </a:rPr>
              <a:t>h</a:t>
            </a:r>
            <a:r>
              <a:rPr sz="855" spc="-4" dirty="0">
                <a:latin typeface="Arial"/>
                <a:cs typeface="Arial"/>
              </a:rPr>
              <a:t>t </a:t>
            </a:r>
            <a:r>
              <a:rPr sz="855" spc="-13" dirty="0">
                <a:latin typeface="Arial"/>
                <a:cs typeface="Arial"/>
              </a:rPr>
              <a:t>un</a:t>
            </a:r>
            <a:r>
              <a:rPr sz="855" spc="-9" dirty="0">
                <a:latin typeface="Arial"/>
                <a:cs typeface="Arial"/>
              </a:rPr>
              <a:t>d</a:t>
            </a:r>
            <a:r>
              <a:rPr sz="855" spc="-4" dirty="0">
                <a:latin typeface="Arial"/>
                <a:cs typeface="Arial"/>
              </a:rPr>
              <a:t> </a:t>
            </a:r>
            <a:r>
              <a:rPr sz="855" spc="-9" dirty="0">
                <a:latin typeface="Arial"/>
                <a:cs typeface="Arial"/>
              </a:rPr>
              <a:t>R</a:t>
            </a:r>
            <a:r>
              <a:rPr sz="855" spc="-13" dirty="0">
                <a:latin typeface="Arial"/>
                <a:cs typeface="Arial"/>
              </a:rPr>
              <a:t>au</a:t>
            </a:r>
            <a:r>
              <a:rPr sz="855" dirty="0">
                <a:latin typeface="Arial"/>
                <a:cs typeface="Arial"/>
              </a:rPr>
              <a:t>c</a:t>
            </a:r>
            <a:r>
              <a:rPr sz="855" spc="-13" dirty="0">
                <a:latin typeface="Arial"/>
                <a:cs typeface="Arial"/>
              </a:rPr>
              <a:t>he</a:t>
            </a:r>
            <a:r>
              <a:rPr sz="855" spc="-9" dirty="0">
                <a:latin typeface="Arial"/>
                <a:cs typeface="Arial"/>
              </a:rPr>
              <a:t>n</a:t>
            </a:r>
            <a:r>
              <a:rPr sz="855" spc="-17" dirty="0">
                <a:latin typeface="Arial"/>
                <a:cs typeface="Arial"/>
              </a:rPr>
              <a:t> </a:t>
            </a:r>
            <a:r>
              <a:rPr sz="855" spc="-13" dirty="0">
                <a:latin typeface="Arial"/>
                <a:cs typeface="Arial"/>
              </a:rPr>
              <a:t>ve</a:t>
            </a:r>
            <a:r>
              <a:rPr sz="855" spc="-4" dirty="0">
                <a:latin typeface="Arial"/>
                <a:cs typeface="Arial"/>
              </a:rPr>
              <a:t>r</a:t>
            </a:r>
            <a:r>
              <a:rPr sz="855" spc="-9" dirty="0">
                <a:latin typeface="Arial"/>
                <a:cs typeface="Arial"/>
              </a:rPr>
              <a:t>boten</a:t>
            </a:r>
            <a:endParaRPr sz="855">
              <a:latin typeface="Arial"/>
              <a:cs typeface="Arial"/>
            </a:endParaRPr>
          </a:p>
        </p:txBody>
      </p:sp>
      <p:sp>
        <p:nvSpPr>
          <p:cNvPr id="21" name="object 21">
            <a:extLst>
              <a:ext uri="{FF2B5EF4-FFF2-40B4-BE49-F238E27FC236}">
                <a16:creationId xmlns:a16="http://schemas.microsoft.com/office/drawing/2014/main" id="{156F3139-5844-45F0-A860-88B0D9424E5B}"/>
              </a:ext>
            </a:extLst>
          </p:cNvPr>
          <p:cNvSpPr txBox="1"/>
          <p:nvPr/>
        </p:nvSpPr>
        <p:spPr>
          <a:xfrm>
            <a:off x="3021339" y="5368432"/>
            <a:ext cx="654050" cy="131762"/>
          </a:xfrm>
          <a:prstGeom prst="rect">
            <a:avLst/>
          </a:prstGeom>
        </p:spPr>
        <p:txBody>
          <a:bodyPr lIns="0" tIns="0" rIns="0" bIns="0">
            <a:spAutoFit/>
          </a:bodyPr>
          <a:lstStyle/>
          <a:p>
            <a:pPr marL="10860">
              <a:defRPr/>
            </a:pPr>
            <a:r>
              <a:rPr sz="855" spc="-9" dirty="0">
                <a:latin typeface="Arial"/>
                <a:cs typeface="Arial"/>
              </a:rPr>
              <a:t>F</a:t>
            </a:r>
            <a:r>
              <a:rPr sz="855" spc="-13" dirty="0">
                <a:latin typeface="Arial"/>
                <a:cs typeface="Arial"/>
              </a:rPr>
              <a:t>eue</a:t>
            </a:r>
            <a:r>
              <a:rPr sz="855" spc="-4" dirty="0">
                <a:latin typeface="Arial"/>
                <a:cs typeface="Arial"/>
              </a:rPr>
              <a:t>r</a:t>
            </a:r>
            <a:r>
              <a:rPr sz="855" spc="-13" dirty="0">
                <a:latin typeface="Arial"/>
                <a:cs typeface="Arial"/>
              </a:rPr>
              <a:t>lö</a:t>
            </a:r>
            <a:r>
              <a:rPr sz="855" dirty="0">
                <a:latin typeface="Arial"/>
                <a:cs typeface="Arial"/>
              </a:rPr>
              <a:t>sc</a:t>
            </a:r>
            <a:r>
              <a:rPr sz="855" spc="-13" dirty="0">
                <a:latin typeface="Arial"/>
                <a:cs typeface="Arial"/>
              </a:rPr>
              <a:t>he</a:t>
            </a:r>
            <a:r>
              <a:rPr sz="855" spc="-4" dirty="0">
                <a:latin typeface="Arial"/>
                <a:cs typeface="Arial"/>
              </a:rPr>
              <a:t>r</a:t>
            </a:r>
            <a:endParaRPr sz="855">
              <a:latin typeface="Arial"/>
              <a:cs typeface="Arial"/>
            </a:endParaRPr>
          </a:p>
        </p:txBody>
      </p:sp>
      <p:sp>
        <p:nvSpPr>
          <p:cNvPr id="22" name="object 22">
            <a:extLst>
              <a:ext uri="{FF2B5EF4-FFF2-40B4-BE49-F238E27FC236}">
                <a16:creationId xmlns:a16="http://schemas.microsoft.com/office/drawing/2014/main" id="{80FD8990-C5AE-4D46-9D5E-1E0A5100AB5D}"/>
              </a:ext>
            </a:extLst>
          </p:cNvPr>
          <p:cNvSpPr txBox="1"/>
          <p:nvPr/>
        </p:nvSpPr>
        <p:spPr>
          <a:xfrm>
            <a:off x="4045276" y="5368432"/>
            <a:ext cx="1620838" cy="131762"/>
          </a:xfrm>
          <a:prstGeom prst="rect">
            <a:avLst/>
          </a:prstGeom>
        </p:spPr>
        <p:txBody>
          <a:bodyPr lIns="0" tIns="0" rIns="0" bIns="0">
            <a:spAutoFit/>
          </a:bodyPr>
          <a:lstStyle/>
          <a:p>
            <a:pPr marL="10860">
              <a:defRPr/>
            </a:pPr>
            <a:r>
              <a:rPr sz="855" spc="-13" dirty="0">
                <a:latin typeface="Arial"/>
                <a:cs typeface="Arial"/>
              </a:rPr>
              <a:t>S</a:t>
            </a:r>
            <a:r>
              <a:rPr sz="855" dirty="0">
                <a:latin typeface="Arial"/>
                <a:cs typeface="Arial"/>
              </a:rPr>
              <a:t>c</a:t>
            </a:r>
            <a:r>
              <a:rPr sz="855" spc="-9" dirty="0">
                <a:latin typeface="Arial"/>
                <a:cs typeface="Arial"/>
              </a:rPr>
              <a:t>hut</a:t>
            </a:r>
            <a:r>
              <a:rPr sz="855" spc="-21" dirty="0">
                <a:latin typeface="Arial"/>
                <a:cs typeface="Arial"/>
              </a:rPr>
              <a:t>z</a:t>
            </a:r>
            <a:r>
              <a:rPr sz="855" spc="-13" dirty="0">
                <a:latin typeface="Arial"/>
                <a:cs typeface="Arial"/>
              </a:rPr>
              <a:t>b</a:t>
            </a:r>
            <a:r>
              <a:rPr sz="855" spc="-4" dirty="0">
                <a:latin typeface="Arial"/>
                <a:cs typeface="Arial"/>
              </a:rPr>
              <a:t>r</a:t>
            </a:r>
            <a:r>
              <a:rPr sz="855" spc="-13" dirty="0">
                <a:latin typeface="Arial"/>
                <a:cs typeface="Arial"/>
              </a:rPr>
              <a:t>ill</a:t>
            </a:r>
            <a:r>
              <a:rPr sz="855" spc="-9" dirty="0">
                <a:latin typeface="Arial"/>
                <a:cs typeface="Arial"/>
              </a:rPr>
              <a:t>e</a:t>
            </a:r>
            <a:r>
              <a:rPr sz="855" spc="26" dirty="0">
                <a:latin typeface="Arial"/>
                <a:cs typeface="Arial"/>
              </a:rPr>
              <a:t> </a:t>
            </a:r>
            <a:r>
              <a:rPr sz="855" spc="-4" dirty="0">
                <a:latin typeface="Arial"/>
                <a:cs typeface="Arial"/>
              </a:rPr>
              <a:t>/ G</a:t>
            </a:r>
            <a:r>
              <a:rPr sz="855" spc="-13" dirty="0">
                <a:latin typeface="Arial"/>
                <a:cs typeface="Arial"/>
              </a:rPr>
              <a:t>ehö</a:t>
            </a:r>
            <a:r>
              <a:rPr sz="855" spc="-4" dirty="0">
                <a:latin typeface="Arial"/>
                <a:cs typeface="Arial"/>
              </a:rPr>
              <a:t>r</a:t>
            </a:r>
            <a:r>
              <a:rPr sz="855" dirty="0">
                <a:latin typeface="Arial"/>
                <a:cs typeface="Arial"/>
              </a:rPr>
              <a:t>sc</a:t>
            </a:r>
            <a:r>
              <a:rPr sz="855" spc="-9" dirty="0">
                <a:latin typeface="Arial"/>
                <a:cs typeface="Arial"/>
              </a:rPr>
              <a:t>hut</a:t>
            </a:r>
            <a:r>
              <a:rPr sz="855" spc="-4" dirty="0">
                <a:latin typeface="Arial"/>
                <a:cs typeface="Arial"/>
              </a:rPr>
              <a:t>z</a:t>
            </a:r>
            <a:r>
              <a:rPr sz="855" spc="-17" dirty="0">
                <a:latin typeface="Arial"/>
                <a:cs typeface="Arial"/>
              </a:rPr>
              <a:t> </a:t>
            </a:r>
            <a:r>
              <a:rPr sz="855" spc="-9" dirty="0">
                <a:latin typeface="Arial"/>
                <a:cs typeface="Arial"/>
              </a:rPr>
              <a:t>t</a:t>
            </a:r>
            <a:r>
              <a:rPr sz="855" spc="-4" dirty="0">
                <a:latin typeface="Arial"/>
                <a:cs typeface="Arial"/>
              </a:rPr>
              <a:t>r</a:t>
            </a:r>
            <a:r>
              <a:rPr sz="855" spc="-13" dirty="0">
                <a:latin typeface="Arial"/>
                <a:cs typeface="Arial"/>
              </a:rPr>
              <a:t>age</a:t>
            </a:r>
            <a:r>
              <a:rPr sz="855" spc="-9" dirty="0">
                <a:latin typeface="Arial"/>
                <a:cs typeface="Arial"/>
              </a:rPr>
              <a:t>n</a:t>
            </a:r>
            <a:endParaRPr sz="855" dirty="0">
              <a:latin typeface="Arial"/>
              <a:cs typeface="Arial"/>
            </a:endParaRPr>
          </a:p>
        </p:txBody>
      </p:sp>
      <p:sp>
        <p:nvSpPr>
          <p:cNvPr id="23" name="object 23">
            <a:extLst>
              <a:ext uri="{FF2B5EF4-FFF2-40B4-BE49-F238E27FC236}">
                <a16:creationId xmlns:a16="http://schemas.microsoft.com/office/drawing/2014/main" id="{F6964360-A8A1-42E3-9DF7-9A0FB4F90ECA}"/>
              </a:ext>
            </a:extLst>
          </p:cNvPr>
          <p:cNvSpPr txBox="1"/>
          <p:nvPr/>
        </p:nvSpPr>
        <p:spPr>
          <a:xfrm>
            <a:off x="6120139" y="5368432"/>
            <a:ext cx="520700" cy="131762"/>
          </a:xfrm>
          <a:prstGeom prst="rect">
            <a:avLst/>
          </a:prstGeom>
        </p:spPr>
        <p:txBody>
          <a:bodyPr lIns="0" tIns="0" rIns="0" bIns="0">
            <a:spAutoFit/>
          </a:bodyPr>
          <a:lstStyle/>
          <a:p>
            <a:pPr marL="10860">
              <a:defRPr/>
            </a:pPr>
            <a:r>
              <a:rPr sz="855" spc="-13" dirty="0">
                <a:latin typeface="Arial"/>
                <a:cs typeface="Arial"/>
              </a:rPr>
              <a:t>E</a:t>
            </a:r>
            <a:r>
              <a:rPr sz="855" spc="-4" dirty="0">
                <a:latin typeface="Arial"/>
                <a:cs typeface="Arial"/>
              </a:rPr>
              <a:t>r</a:t>
            </a:r>
            <a:r>
              <a:rPr sz="855" dirty="0">
                <a:latin typeface="Arial"/>
                <a:cs typeface="Arial"/>
              </a:rPr>
              <a:t>s</a:t>
            </a:r>
            <a:r>
              <a:rPr sz="855" spc="-9" dirty="0">
                <a:latin typeface="Arial"/>
                <a:cs typeface="Arial"/>
              </a:rPr>
              <a:t>te</a:t>
            </a:r>
            <a:r>
              <a:rPr sz="855" spc="-4" dirty="0">
                <a:latin typeface="Arial"/>
                <a:cs typeface="Arial"/>
              </a:rPr>
              <a:t> </a:t>
            </a:r>
            <a:r>
              <a:rPr sz="855" spc="-9" dirty="0">
                <a:latin typeface="Arial"/>
                <a:cs typeface="Arial"/>
              </a:rPr>
              <a:t>H</a:t>
            </a:r>
            <a:r>
              <a:rPr sz="855" spc="-13" dirty="0">
                <a:latin typeface="Arial"/>
                <a:cs typeface="Arial"/>
              </a:rPr>
              <a:t>il</a:t>
            </a:r>
            <a:r>
              <a:rPr sz="855" dirty="0">
                <a:latin typeface="Arial"/>
                <a:cs typeface="Arial"/>
              </a:rPr>
              <a:t>f</a:t>
            </a:r>
            <a:r>
              <a:rPr sz="855" spc="-9" dirty="0">
                <a:latin typeface="Arial"/>
                <a:cs typeface="Arial"/>
              </a:rPr>
              <a:t>e</a:t>
            </a:r>
            <a:endParaRPr sz="855">
              <a:latin typeface="Arial"/>
              <a:cs typeface="Arial"/>
            </a:endParaRPr>
          </a:p>
        </p:txBody>
      </p:sp>
      <p:sp>
        <p:nvSpPr>
          <p:cNvPr id="24" name="object 24">
            <a:extLst>
              <a:ext uri="{FF2B5EF4-FFF2-40B4-BE49-F238E27FC236}">
                <a16:creationId xmlns:a16="http://schemas.microsoft.com/office/drawing/2014/main" id="{18C54C41-E637-42AD-ACA1-499B4856F7F5}"/>
              </a:ext>
            </a:extLst>
          </p:cNvPr>
          <p:cNvSpPr txBox="1"/>
          <p:nvPr/>
        </p:nvSpPr>
        <p:spPr>
          <a:xfrm>
            <a:off x="1035376" y="6355857"/>
            <a:ext cx="650875" cy="130175"/>
          </a:xfrm>
          <a:prstGeom prst="rect">
            <a:avLst/>
          </a:prstGeom>
        </p:spPr>
        <p:txBody>
          <a:bodyPr lIns="0" tIns="0" rIns="0" bIns="0">
            <a:spAutoFit/>
          </a:bodyPr>
          <a:lstStyle/>
          <a:p>
            <a:pPr marL="10860">
              <a:defRPr/>
            </a:pPr>
            <a:r>
              <a:rPr sz="855" spc="-9" dirty="0">
                <a:latin typeface="Arial"/>
                <a:cs typeface="Arial"/>
              </a:rPr>
              <a:t>Rettung</a:t>
            </a:r>
            <a:r>
              <a:rPr sz="855" dirty="0">
                <a:latin typeface="Arial"/>
                <a:cs typeface="Arial"/>
              </a:rPr>
              <a:t>s</a:t>
            </a:r>
            <a:r>
              <a:rPr sz="855" spc="-21" dirty="0">
                <a:latin typeface="Arial"/>
                <a:cs typeface="Arial"/>
              </a:rPr>
              <a:t>w</a:t>
            </a:r>
            <a:r>
              <a:rPr sz="855" spc="-13" dirty="0">
                <a:latin typeface="Arial"/>
                <a:cs typeface="Arial"/>
              </a:rPr>
              <a:t>e</a:t>
            </a:r>
            <a:r>
              <a:rPr sz="855" spc="-9" dirty="0">
                <a:latin typeface="Arial"/>
                <a:cs typeface="Arial"/>
              </a:rPr>
              <a:t>g</a:t>
            </a:r>
            <a:endParaRPr sz="855">
              <a:latin typeface="Arial"/>
              <a:cs typeface="Arial"/>
            </a:endParaRPr>
          </a:p>
        </p:txBody>
      </p:sp>
      <p:sp>
        <p:nvSpPr>
          <p:cNvPr id="25" name="object 25">
            <a:extLst>
              <a:ext uri="{FF2B5EF4-FFF2-40B4-BE49-F238E27FC236}">
                <a16:creationId xmlns:a16="http://schemas.microsoft.com/office/drawing/2014/main" id="{3E23E7F1-5FC7-49A5-B2BD-310A20AE1F1C}"/>
              </a:ext>
            </a:extLst>
          </p:cNvPr>
          <p:cNvSpPr txBox="1"/>
          <p:nvPr/>
        </p:nvSpPr>
        <p:spPr>
          <a:xfrm>
            <a:off x="3005464" y="6406572"/>
            <a:ext cx="604837" cy="131762"/>
          </a:xfrm>
          <a:prstGeom prst="rect">
            <a:avLst/>
          </a:prstGeom>
        </p:spPr>
        <p:txBody>
          <a:bodyPr lIns="0" tIns="0" rIns="0" bIns="0">
            <a:spAutoFit/>
          </a:bodyPr>
          <a:lstStyle/>
          <a:p>
            <a:pPr marL="10860">
              <a:defRPr/>
            </a:pPr>
            <a:r>
              <a:rPr sz="855" spc="-9" dirty="0">
                <a:latin typeface="Arial"/>
                <a:cs typeface="Arial"/>
              </a:rPr>
              <a:t>Notau</a:t>
            </a:r>
            <a:r>
              <a:rPr sz="855" dirty="0">
                <a:latin typeface="Arial"/>
                <a:cs typeface="Arial"/>
              </a:rPr>
              <a:t>s</a:t>
            </a:r>
            <a:r>
              <a:rPr sz="855" spc="-13" dirty="0">
                <a:latin typeface="Arial"/>
                <a:cs typeface="Arial"/>
              </a:rPr>
              <a:t>gan</a:t>
            </a:r>
            <a:r>
              <a:rPr sz="855" spc="-9" dirty="0">
                <a:latin typeface="Arial"/>
                <a:cs typeface="Arial"/>
              </a:rPr>
              <a:t>g</a:t>
            </a:r>
            <a:endParaRPr sz="855" dirty="0">
              <a:latin typeface="Arial"/>
              <a:cs typeface="Arial"/>
            </a:endParaRPr>
          </a:p>
        </p:txBody>
      </p:sp>
      <p:sp>
        <p:nvSpPr>
          <p:cNvPr id="26" name="object 26">
            <a:extLst>
              <a:ext uri="{FF2B5EF4-FFF2-40B4-BE49-F238E27FC236}">
                <a16:creationId xmlns:a16="http://schemas.microsoft.com/office/drawing/2014/main" id="{FF353EFF-4DA5-42A6-A7A7-75CCE421F2A3}"/>
              </a:ext>
            </a:extLst>
          </p:cNvPr>
          <p:cNvSpPr txBox="1"/>
          <p:nvPr/>
        </p:nvSpPr>
        <p:spPr>
          <a:xfrm>
            <a:off x="4769176" y="6354269"/>
            <a:ext cx="650875" cy="131763"/>
          </a:xfrm>
          <a:prstGeom prst="rect">
            <a:avLst/>
          </a:prstGeom>
        </p:spPr>
        <p:txBody>
          <a:bodyPr lIns="0" tIns="0" rIns="0" bIns="0">
            <a:spAutoFit/>
          </a:bodyPr>
          <a:lstStyle/>
          <a:p>
            <a:pPr marL="10860">
              <a:defRPr/>
            </a:pPr>
            <a:r>
              <a:rPr sz="855" spc="-9" dirty="0">
                <a:latin typeface="Arial"/>
                <a:cs typeface="Arial"/>
              </a:rPr>
              <a:t>Rettung</a:t>
            </a:r>
            <a:r>
              <a:rPr sz="855" dirty="0">
                <a:latin typeface="Arial"/>
                <a:cs typeface="Arial"/>
              </a:rPr>
              <a:t>s</a:t>
            </a:r>
            <a:r>
              <a:rPr sz="855" spc="-21" dirty="0">
                <a:latin typeface="Arial"/>
                <a:cs typeface="Arial"/>
              </a:rPr>
              <a:t>w</a:t>
            </a:r>
            <a:r>
              <a:rPr sz="855" spc="-13" dirty="0">
                <a:latin typeface="Arial"/>
                <a:cs typeface="Arial"/>
              </a:rPr>
              <a:t>e</a:t>
            </a:r>
            <a:r>
              <a:rPr sz="855" spc="-9" dirty="0">
                <a:latin typeface="Arial"/>
                <a:cs typeface="Arial"/>
              </a:rPr>
              <a:t>g</a:t>
            </a:r>
            <a:endParaRPr sz="855">
              <a:latin typeface="Arial"/>
              <a:cs typeface="Arial"/>
            </a:endParaRPr>
          </a:p>
        </p:txBody>
      </p:sp>
      <p:sp>
        <p:nvSpPr>
          <p:cNvPr id="27" name="object 27">
            <a:extLst>
              <a:ext uri="{FF2B5EF4-FFF2-40B4-BE49-F238E27FC236}">
                <a16:creationId xmlns:a16="http://schemas.microsoft.com/office/drawing/2014/main" id="{00E607FE-04B1-4E88-8004-C688290D298D}"/>
              </a:ext>
            </a:extLst>
          </p:cNvPr>
          <p:cNvSpPr txBox="1"/>
          <p:nvPr/>
        </p:nvSpPr>
        <p:spPr>
          <a:xfrm>
            <a:off x="6005839" y="6354269"/>
            <a:ext cx="642937" cy="131763"/>
          </a:xfrm>
          <a:prstGeom prst="rect">
            <a:avLst/>
          </a:prstGeom>
        </p:spPr>
        <p:txBody>
          <a:bodyPr lIns="0" tIns="0" rIns="0" bIns="0">
            <a:spAutoFit/>
          </a:bodyPr>
          <a:lstStyle/>
          <a:p>
            <a:pPr marL="10860">
              <a:defRPr/>
            </a:pPr>
            <a:r>
              <a:rPr sz="855" spc="-9" dirty="0">
                <a:latin typeface="Arial"/>
                <a:cs typeface="Arial"/>
              </a:rPr>
              <a:t>Not</a:t>
            </a:r>
            <a:r>
              <a:rPr sz="855" spc="-4" dirty="0">
                <a:latin typeface="Arial"/>
                <a:cs typeface="Arial"/>
              </a:rPr>
              <a:t>r</a:t>
            </a:r>
            <a:r>
              <a:rPr sz="855" spc="-13" dirty="0">
                <a:latin typeface="Arial"/>
                <a:cs typeface="Arial"/>
              </a:rPr>
              <a:t>u</a:t>
            </a:r>
            <a:r>
              <a:rPr sz="855" dirty="0">
                <a:latin typeface="Arial"/>
                <a:cs typeface="Arial"/>
              </a:rPr>
              <a:t>f</a:t>
            </a:r>
            <a:r>
              <a:rPr sz="855" spc="-9" dirty="0">
                <a:latin typeface="Arial"/>
                <a:cs typeface="Arial"/>
              </a:rPr>
              <a:t>te</a:t>
            </a:r>
            <a:r>
              <a:rPr sz="855" spc="-13" dirty="0">
                <a:latin typeface="Arial"/>
                <a:cs typeface="Arial"/>
              </a:rPr>
              <a:t>le</a:t>
            </a:r>
            <a:r>
              <a:rPr sz="855" dirty="0">
                <a:latin typeface="Arial"/>
                <a:cs typeface="Arial"/>
              </a:rPr>
              <a:t>f</a:t>
            </a:r>
            <a:r>
              <a:rPr sz="855" spc="-13" dirty="0">
                <a:latin typeface="Arial"/>
                <a:cs typeface="Arial"/>
              </a:rPr>
              <a:t>o</a:t>
            </a:r>
            <a:r>
              <a:rPr sz="855" spc="-9" dirty="0">
                <a:latin typeface="Arial"/>
                <a:cs typeface="Arial"/>
              </a:rPr>
              <a:t>n</a:t>
            </a:r>
            <a:endParaRPr sz="855">
              <a:latin typeface="Arial"/>
              <a:cs typeface="Arial"/>
            </a:endParaRPr>
          </a:p>
        </p:txBody>
      </p:sp>
      <p:sp>
        <p:nvSpPr>
          <p:cNvPr id="178199" name="object 6">
            <a:extLst>
              <a:ext uri="{FF2B5EF4-FFF2-40B4-BE49-F238E27FC236}">
                <a16:creationId xmlns:a16="http://schemas.microsoft.com/office/drawing/2014/main" id="{344C4315-D745-41AF-B364-5832B23D6912}"/>
              </a:ext>
            </a:extLst>
          </p:cNvPr>
          <p:cNvSpPr>
            <a:spLocks noChangeArrowheads="1"/>
          </p:cNvSpPr>
          <p:nvPr/>
        </p:nvSpPr>
        <p:spPr bwMode="auto">
          <a:xfrm>
            <a:off x="292100" y="4025482"/>
            <a:ext cx="280988" cy="1158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78200" name="object 4">
            <a:extLst>
              <a:ext uri="{FF2B5EF4-FFF2-40B4-BE49-F238E27FC236}">
                <a16:creationId xmlns:a16="http://schemas.microsoft.com/office/drawing/2014/main" id="{F587D8D3-7C3F-45E2-AA85-061FD173641B}"/>
              </a:ext>
            </a:extLst>
          </p:cNvPr>
          <p:cNvSpPr>
            <a:spLocks noChangeArrowheads="1"/>
          </p:cNvSpPr>
          <p:nvPr/>
        </p:nvSpPr>
        <p:spPr bwMode="auto">
          <a:xfrm>
            <a:off x="290513" y="1879048"/>
            <a:ext cx="280987" cy="114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object 3">
            <a:extLst>
              <a:ext uri="{FF2B5EF4-FFF2-40B4-BE49-F238E27FC236}">
                <a16:creationId xmlns:a16="http://schemas.microsoft.com/office/drawing/2014/main" id="{9FF749C0-1669-4447-ACD5-F9CC963BB8CC}"/>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6" name="object 6">
            <a:extLst>
              <a:ext uri="{FF2B5EF4-FFF2-40B4-BE49-F238E27FC236}">
                <a16:creationId xmlns:a16="http://schemas.microsoft.com/office/drawing/2014/main" id="{997117D2-506E-4087-9961-652C6EFCC91B}"/>
              </a:ext>
            </a:extLst>
          </p:cNvPr>
          <p:cNvSpPr txBox="1"/>
          <p:nvPr/>
        </p:nvSpPr>
        <p:spPr>
          <a:xfrm>
            <a:off x="1606550" y="1005981"/>
            <a:ext cx="4518025" cy="873125"/>
          </a:xfrm>
          <a:prstGeom prst="rect">
            <a:avLst/>
          </a:prstGeom>
        </p:spPr>
        <p:txBody>
          <a:bodyPr lIns="0" tIns="0" rIns="0" bIns="0">
            <a:spAutoFit/>
          </a:bodyPr>
          <a:lstStyle/>
          <a:p>
            <a:pPr>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a:p>
            <a:pPr>
              <a:spcBef>
                <a:spcPts val="23"/>
              </a:spcBef>
              <a:defRPr/>
            </a:pPr>
            <a:endParaRPr sz="2000" dirty="0">
              <a:latin typeface="Times New Roman"/>
              <a:cs typeface="Times New Roman"/>
            </a:endParaRPr>
          </a:p>
          <a:p>
            <a:pPr marL="28778">
              <a:defRPr/>
            </a:pPr>
            <a:r>
              <a:rPr sz="1539" b="1" spc="-4" dirty="0">
                <a:latin typeface="Arial"/>
                <a:cs typeface="Arial"/>
              </a:rPr>
              <a:t>C</a:t>
            </a:r>
            <a:r>
              <a:rPr sz="1539" b="1" dirty="0">
                <a:latin typeface="Arial"/>
                <a:cs typeface="Arial"/>
              </a:rPr>
              <a:t>h</a:t>
            </a:r>
            <a:r>
              <a:rPr sz="1539" b="1" spc="-4" dirty="0">
                <a:latin typeface="Arial"/>
                <a:cs typeface="Arial"/>
              </a:rPr>
              <a:t>eck</a:t>
            </a:r>
            <a:r>
              <a:rPr sz="1539" b="1" dirty="0">
                <a:latin typeface="Arial"/>
                <a:cs typeface="Arial"/>
              </a:rPr>
              <a:t>li</a:t>
            </a:r>
            <a:r>
              <a:rPr sz="1539" b="1" spc="-4" dirty="0">
                <a:latin typeface="Arial"/>
                <a:cs typeface="Arial"/>
              </a:rPr>
              <a:t>s</a:t>
            </a:r>
            <a:r>
              <a:rPr sz="1539" b="1" dirty="0">
                <a:latin typeface="Arial"/>
                <a:cs typeface="Arial"/>
              </a:rPr>
              <a:t>te</a:t>
            </a:r>
            <a:r>
              <a:rPr sz="1539" b="1" spc="9" dirty="0">
                <a:latin typeface="Arial"/>
                <a:cs typeface="Arial"/>
              </a:rPr>
              <a:t> </a:t>
            </a:r>
            <a:r>
              <a:rPr sz="1539" b="1" dirty="0">
                <a:latin typeface="Arial"/>
                <a:cs typeface="Arial"/>
              </a:rPr>
              <a:t>für</a:t>
            </a:r>
            <a:r>
              <a:rPr sz="1539" b="1" spc="-13"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 und</a:t>
            </a:r>
            <a:r>
              <a:rPr sz="1539" b="1" spc="-17" dirty="0">
                <a:latin typeface="Arial"/>
                <a:cs typeface="Arial"/>
              </a:rPr>
              <a:t> </a:t>
            </a:r>
            <a:r>
              <a:rPr sz="1539" b="1" spc="-4" dirty="0">
                <a:latin typeface="Arial"/>
                <a:cs typeface="Arial"/>
              </a:rPr>
              <a:t>S</a:t>
            </a:r>
            <a:r>
              <a:rPr sz="1539" b="1" dirty="0">
                <a:latin typeface="Arial"/>
                <a:cs typeface="Arial"/>
              </a:rPr>
              <a:t>t</a:t>
            </a:r>
            <a:r>
              <a:rPr sz="1539" b="1" spc="-4" dirty="0">
                <a:latin typeface="Arial"/>
                <a:cs typeface="Arial"/>
              </a:rPr>
              <a:t>a</a:t>
            </a:r>
            <a:r>
              <a:rPr sz="1539" b="1" dirty="0">
                <a:latin typeface="Arial"/>
                <a:cs typeface="Arial"/>
              </a:rPr>
              <a:t>nd</a:t>
            </a:r>
            <a:r>
              <a:rPr sz="1539" b="1" spc="-4" dirty="0">
                <a:latin typeface="Arial"/>
                <a:cs typeface="Arial"/>
              </a:rPr>
              <a:t>a</a:t>
            </a:r>
            <a:r>
              <a:rPr sz="1539" b="1" dirty="0">
                <a:latin typeface="Arial"/>
                <a:cs typeface="Arial"/>
              </a:rPr>
              <a:t>uf</a:t>
            </a: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ht</a:t>
            </a:r>
            <a:r>
              <a:rPr sz="1539" b="1" spc="-4" dirty="0">
                <a:latin typeface="Arial"/>
                <a:cs typeface="Arial"/>
              </a:rPr>
              <a:t>e</a:t>
            </a:r>
            <a:r>
              <a:rPr sz="1539" b="1" dirty="0">
                <a:latin typeface="Arial"/>
                <a:cs typeface="Arial"/>
              </a:rPr>
              <a:t>n</a:t>
            </a:r>
            <a:endParaRPr sz="1539" dirty="0">
              <a:latin typeface="Arial"/>
              <a:cs typeface="Arial"/>
            </a:endParaRPr>
          </a:p>
        </p:txBody>
      </p:sp>
      <p:sp>
        <p:nvSpPr>
          <p:cNvPr id="180230" name="object 11">
            <a:extLst>
              <a:ext uri="{FF2B5EF4-FFF2-40B4-BE49-F238E27FC236}">
                <a16:creationId xmlns:a16="http://schemas.microsoft.com/office/drawing/2014/main" id="{64984F65-4D29-4E30-A6C1-9B2C9639A489}"/>
              </a:ext>
            </a:extLst>
          </p:cNvPr>
          <p:cNvSpPr>
            <a:spLocks noChangeArrowheads="1"/>
          </p:cNvSpPr>
          <p:nvPr/>
        </p:nvSpPr>
        <p:spPr bwMode="auto">
          <a:xfrm>
            <a:off x="472967" y="1982788"/>
            <a:ext cx="8253248" cy="45204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object 4">
            <a:extLst>
              <a:ext uri="{FF2B5EF4-FFF2-40B4-BE49-F238E27FC236}">
                <a16:creationId xmlns:a16="http://schemas.microsoft.com/office/drawing/2014/main" id="{71074D2E-FD3C-4427-AD6F-8414381FC651}"/>
              </a:ext>
            </a:extLst>
          </p:cNvPr>
          <p:cNvSpPr>
            <a:spLocks noChangeArrowheads="1"/>
          </p:cNvSpPr>
          <p:nvPr/>
        </p:nvSpPr>
        <p:spPr bwMode="auto">
          <a:xfrm>
            <a:off x="396163" y="2157304"/>
            <a:ext cx="7959561" cy="446049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82278" name="object 7">
            <a:extLst>
              <a:ext uri="{FF2B5EF4-FFF2-40B4-BE49-F238E27FC236}">
                <a16:creationId xmlns:a16="http://schemas.microsoft.com/office/drawing/2014/main" id="{689B5F8A-DF2F-4913-AE9D-B2B5C47A7E16}"/>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0" name="object 10">
            <a:extLst>
              <a:ext uri="{FF2B5EF4-FFF2-40B4-BE49-F238E27FC236}">
                <a16:creationId xmlns:a16="http://schemas.microsoft.com/office/drawing/2014/main" id="{34E43B18-2007-4BD7-9DD3-0F610565A9D9}"/>
              </a:ext>
            </a:extLst>
          </p:cNvPr>
          <p:cNvSpPr txBox="1"/>
          <p:nvPr/>
        </p:nvSpPr>
        <p:spPr>
          <a:xfrm>
            <a:off x="1609725" y="1122363"/>
            <a:ext cx="4516438" cy="873125"/>
          </a:xfrm>
          <a:prstGeom prst="rect">
            <a:avLst/>
          </a:prstGeom>
        </p:spPr>
        <p:txBody>
          <a:bodyPr lIns="0" tIns="0" rIns="0" bIns="0">
            <a:spAutoFit/>
          </a:bodyPr>
          <a:lstStyle/>
          <a:p>
            <a:pPr>
              <a:defRPr/>
            </a:pPr>
            <a:r>
              <a:rPr sz="2138" b="1" spc="-128" dirty="0">
                <a:latin typeface="Arial"/>
                <a:cs typeface="Arial"/>
              </a:rPr>
              <a:t>V</a:t>
            </a:r>
            <a:r>
              <a:rPr sz="2138" b="1" spc="-13" dirty="0">
                <a:latin typeface="Arial"/>
                <a:cs typeface="Arial"/>
              </a:rPr>
              <a:t>er</a:t>
            </a:r>
            <a:r>
              <a:rPr sz="2138" b="1" spc="4" dirty="0">
                <a:latin typeface="Arial"/>
                <a:cs typeface="Arial"/>
              </a:rPr>
              <a:t>w</a:t>
            </a:r>
            <a:r>
              <a:rPr sz="2138" b="1" spc="-13" dirty="0">
                <a:latin typeface="Arial"/>
                <a:cs typeface="Arial"/>
              </a:rPr>
              <a:t>al</a:t>
            </a:r>
            <a:r>
              <a:rPr sz="2138" b="1" spc="-17" dirty="0">
                <a:latin typeface="Arial"/>
                <a:cs typeface="Arial"/>
              </a:rPr>
              <a:t>tung</a:t>
            </a:r>
            <a:r>
              <a:rPr sz="2138" b="1" spc="-13" dirty="0">
                <a:latin typeface="Arial"/>
                <a:cs typeface="Arial"/>
              </a:rPr>
              <a:t>s</a:t>
            </a:r>
            <a:r>
              <a:rPr sz="2138" b="1" spc="-21" dirty="0">
                <a:latin typeface="Arial"/>
                <a:cs typeface="Arial"/>
              </a:rPr>
              <a:t>b</a:t>
            </a:r>
            <a:r>
              <a:rPr sz="2138" b="1" spc="-13" dirty="0">
                <a:latin typeface="Arial"/>
                <a:cs typeface="Arial"/>
              </a:rPr>
              <a:t>er</a:t>
            </a:r>
            <a:r>
              <a:rPr sz="2138" b="1" spc="-17" dirty="0">
                <a:latin typeface="Arial"/>
                <a:cs typeface="Arial"/>
              </a:rPr>
              <a:t>uf</a:t>
            </a:r>
            <a:r>
              <a:rPr sz="2138" b="1" spc="-13" dirty="0">
                <a:latin typeface="Arial"/>
                <a:cs typeface="Arial"/>
              </a:rPr>
              <a:t>s</a:t>
            </a:r>
            <a:r>
              <a:rPr sz="2138" b="1" spc="-21" dirty="0">
                <a:latin typeface="Arial"/>
                <a:cs typeface="Arial"/>
              </a:rPr>
              <a:t>g</a:t>
            </a:r>
            <a:r>
              <a:rPr sz="2138" b="1" spc="-13" dirty="0">
                <a:latin typeface="Arial"/>
                <a:cs typeface="Arial"/>
              </a:rPr>
              <a:t>e</a:t>
            </a:r>
            <a:r>
              <a:rPr sz="2138" b="1" spc="-21" dirty="0">
                <a:latin typeface="Arial"/>
                <a:cs typeface="Arial"/>
              </a:rPr>
              <a:t>no</a:t>
            </a:r>
            <a:r>
              <a:rPr sz="2138" b="1" spc="-13" dirty="0">
                <a:latin typeface="Arial"/>
                <a:cs typeface="Arial"/>
              </a:rPr>
              <a:t>sse</a:t>
            </a:r>
            <a:r>
              <a:rPr sz="2138" b="1" spc="-21" dirty="0">
                <a:latin typeface="Arial"/>
                <a:cs typeface="Arial"/>
              </a:rPr>
              <a:t>n</a:t>
            </a:r>
            <a:r>
              <a:rPr sz="2138" b="1" spc="-13" dirty="0">
                <a:latin typeface="Arial"/>
                <a:cs typeface="Arial"/>
              </a:rPr>
              <a:t>sc</a:t>
            </a:r>
            <a:r>
              <a:rPr sz="2138" b="1" spc="-21" dirty="0">
                <a:latin typeface="Arial"/>
                <a:cs typeface="Arial"/>
              </a:rPr>
              <a:t>ha</a:t>
            </a:r>
            <a:r>
              <a:rPr sz="2138" b="1" spc="-13" dirty="0">
                <a:latin typeface="Arial"/>
                <a:cs typeface="Arial"/>
              </a:rPr>
              <a:t>f</a:t>
            </a:r>
            <a:r>
              <a:rPr sz="2138" b="1" spc="-9" dirty="0">
                <a:latin typeface="Arial"/>
                <a:cs typeface="Arial"/>
              </a:rPr>
              <a:t>t</a:t>
            </a:r>
            <a:endParaRPr sz="2138" dirty="0">
              <a:latin typeface="Arial"/>
              <a:cs typeface="Arial"/>
            </a:endParaRPr>
          </a:p>
          <a:p>
            <a:pPr>
              <a:spcBef>
                <a:spcPts val="23"/>
              </a:spcBef>
              <a:defRPr/>
            </a:pPr>
            <a:endParaRPr sz="2000" dirty="0">
              <a:latin typeface="Times New Roman"/>
              <a:cs typeface="Times New Roman"/>
            </a:endParaRPr>
          </a:p>
          <a:p>
            <a:pPr marL="28778">
              <a:defRPr/>
            </a:pPr>
            <a:r>
              <a:rPr sz="1539" b="1" spc="-4" dirty="0">
                <a:latin typeface="Arial"/>
                <a:cs typeface="Arial"/>
              </a:rPr>
              <a:t>C</a:t>
            </a:r>
            <a:r>
              <a:rPr sz="1539" b="1" dirty="0">
                <a:latin typeface="Arial"/>
                <a:cs typeface="Arial"/>
              </a:rPr>
              <a:t>h</a:t>
            </a:r>
            <a:r>
              <a:rPr sz="1539" b="1" spc="-4" dirty="0">
                <a:latin typeface="Arial"/>
                <a:cs typeface="Arial"/>
              </a:rPr>
              <a:t>eck</a:t>
            </a:r>
            <a:r>
              <a:rPr sz="1539" b="1" dirty="0">
                <a:latin typeface="Arial"/>
                <a:cs typeface="Arial"/>
              </a:rPr>
              <a:t>li</a:t>
            </a:r>
            <a:r>
              <a:rPr sz="1539" b="1" spc="-4" dirty="0">
                <a:latin typeface="Arial"/>
                <a:cs typeface="Arial"/>
              </a:rPr>
              <a:t>s</a:t>
            </a:r>
            <a:r>
              <a:rPr sz="1539" b="1" dirty="0">
                <a:latin typeface="Arial"/>
                <a:cs typeface="Arial"/>
              </a:rPr>
              <a:t>te</a:t>
            </a:r>
            <a:r>
              <a:rPr sz="1539" b="1" spc="9" dirty="0">
                <a:latin typeface="Arial"/>
                <a:cs typeface="Arial"/>
              </a:rPr>
              <a:t> </a:t>
            </a:r>
            <a:r>
              <a:rPr sz="1539" b="1" dirty="0">
                <a:latin typeface="Arial"/>
                <a:cs typeface="Arial"/>
              </a:rPr>
              <a:t>für</a:t>
            </a:r>
            <a:r>
              <a:rPr sz="1539" b="1" spc="-13" dirty="0">
                <a:latin typeface="Arial"/>
                <a:cs typeface="Arial"/>
              </a:rPr>
              <a:t> </a:t>
            </a:r>
            <a:r>
              <a:rPr sz="1539" b="1" spc="-4" dirty="0">
                <a:latin typeface="Arial"/>
                <a:cs typeface="Arial"/>
              </a:rPr>
              <a:t>Sc</a:t>
            </a:r>
            <a:r>
              <a:rPr sz="1539" b="1" dirty="0">
                <a:latin typeface="Arial"/>
                <a:cs typeface="Arial"/>
              </a:rPr>
              <a:t>hi</a:t>
            </a:r>
            <a:r>
              <a:rPr sz="1539" b="1" spc="-4" dirty="0">
                <a:latin typeface="Arial"/>
                <a:cs typeface="Arial"/>
              </a:rPr>
              <a:t>e</a:t>
            </a:r>
            <a:r>
              <a:rPr sz="1539" b="1" dirty="0">
                <a:latin typeface="Arial"/>
                <a:cs typeface="Arial"/>
              </a:rPr>
              <a:t>ß- und</a:t>
            </a:r>
            <a:r>
              <a:rPr sz="1539" b="1" spc="-17" dirty="0">
                <a:latin typeface="Arial"/>
                <a:cs typeface="Arial"/>
              </a:rPr>
              <a:t> </a:t>
            </a:r>
            <a:r>
              <a:rPr sz="1539" b="1" spc="-4" dirty="0">
                <a:latin typeface="Arial"/>
                <a:cs typeface="Arial"/>
              </a:rPr>
              <a:t>S</a:t>
            </a:r>
            <a:r>
              <a:rPr sz="1539" b="1" dirty="0">
                <a:latin typeface="Arial"/>
                <a:cs typeface="Arial"/>
              </a:rPr>
              <a:t>t</a:t>
            </a:r>
            <a:r>
              <a:rPr sz="1539" b="1" spc="-4" dirty="0">
                <a:latin typeface="Arial"/>
                <a:cs typeface="Arial"/>
              </a:rPr>
              <a:t>a</a:t>
            </a:r>
            <a:r>
              <a:rPr sz="1539" b="1" dirty="0">
                <a:latin typeface="Arial"/>
                <a:cs typeface="Arial"/>
              </a:rPr>
              <a:t>nd</a:t>
            </a:r>
            <a:r>
              <a:rPr sz="1539" b="1" spc="-4" dirty="0">
                <a:latin typeface="Arial"/>
                <a:cs typeface="Arial"/>
              </a:rPr>
              <a:t>a</a:t>
            </a:r>
            <a:r>
              <a:rPr sz="1539" b="1" dirty="0">
                <a:latin typeface="Arial"/>
                <a:cs typeface="Arial"/>
              </a:rPr>
              <a:t>uf</a:t>
            </a:r>
            <a:r>
              <a:rPr sz="1539" b="1" spc="-4" dirty="0">
                <a:latin typeface="Arial"/>
                <a:cs typeface="Arial"/>
              </a:rPr>
              <a:t>s</a:t>
            </a:r>
            <a:r>
              <a:rPr sz="1539" b="1" dirty="0">
                <a:latin typeface="Arial"/>
                <a:cs typeface="Arial"/>
              </a:rPr>
              <a:t>i</a:t>
            </a:r>
            <a:r>
              <a:rPr sz="1539" b="1" spc="-4" dirty="0">
                <a:latin typeface="Arial"/>
                <a:cs typeface="Arial"/>
              </a:rPr>
              <a:t>c</a:t>
            </a:r>
            <a:r>
              <a:rPr sz="1539" b="1" dirty="0">
                <a:latin typeface="Arial"/>
                <a:cs typeface="Arial"/>
              </a:rPr>
              <a:t>ht</a:t>
            </a:r>
            <a:r>
              <a:rPr sz="1539" b="1" spc="-4" dirty="0">
                <a:latin typeface="Arial"/>
                <a:cs typeface="Arial"/>
              </a:rPr>
              <a:t>e</a:t>
            </a:r>
            <a:r>
              <a:rPr sz="1539" b="1" dirty="0">
                <a:latin typeface="Arial"/>
                <a:cs typeface="Arial"/>
              </a:rPr>
              <a:t>n</a:t>
            </a:r>
            <a:endParaRPr sz="1539"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9">
            <a:extLst>
              <a:ext uri="{FF2B5EF4-FFF2-40B4-BE49-F238E27FC236}">
                <a16:creationId xmlns:a16="http://schemas.microsoft.com/office/drawing/2014/main" id="{720BB961-1856-461D-8FE4-498C3E5CB63C}"/>
              </a:ext>
            </a:extLst>
          </p:cNvPr>
          <p:cNvSpPr txBox="1">
            <a:spLocks noChangeArrowheads="1"/>
          </p:cNvSpPr>
          <p:nvPr/>
        </p:nvSpPr>
        <p:spPr bwMode="auto">
          <a:xfrm>
            <a:off x="8509000" y="260350"/>
            <a:ext cx="311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t>7</a:t>
            </a:r>
          </a:p>
        </p:txBody>
      </p:sp>
      <p:pic>
        <p:nvPicPr>
          <p:cNvPr id="26627" name="Picture 2">
            <a:extLst>
              <a:ext uri="{FF2B5EF4-FFF2-40B4-BE49-F238E27FC236}">
                <a16:creationId xmlns:a16="http://schemas.microsoft.com/office/drawing/2014/main" id="{B4F6BD06-CD59-4F70-9092-380634C62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113" y="1066800"/>
            <a:ext cx="4384675" cy="575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a:extLst>
              <a:ext uri="{FF2B5EF4-FFF2-40B4-BE49-F238E27FC236}">
                <a16:creationId xmlns:a16="http://schemas.microsoft.com/office/drawing/2014/main" id="{4BA0E97B-E93F-41E6-9532-EF7936A278DE}"/>
              </a:ext>
            </a:extLst>
          </p:cNvPr>
          <p:cNvSpPr>
            <a:spLocks noGrp="1"/>
          </p:cNvSpPr>
          <p:nvPr>
            <p:ph type="dt" sz="half" idx="10"/>
          </p:nvPr>
        </p:nvSpPr>
        <p:spPr/>
        <p:txBody>
          <a:bodyPr/>
          <a:lstStyle/>
          <a:p>
            <a:pPr>
              <a:defRPr/>
            </a:pPr>
            <a:r>
              <a:rPr lang="de-DE"/>
              <a:t>05.07.2025</a:t>
            </a:r>
          </a:p>
        </p:txBody>
      </p:sp>
      <p:sp>
        <p:nvSpPr>
          <p:cNvPr id="3" name="Fußzeilenplatzhalter 2">
            <a:extLst>
              <a:ext uri="{FF2B5EF4-FFF2-40B4-BE49-F238E27FC236}">
                <a16:creationId xmlns:a16="http://schemas.microsoft.com/office/drawing/2014/main" id="{44DF0D39-4228-42E3-89B9-34C1D641EBE3}"/>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0189F288-AA2C-419A-AB2A-AB4CEF2A1E3F}"/>
              </a:ext>
            </a:extLst>
          </p:cNvPr>
          <p:cNvSpPr>
            <a:spLocks noGrp="1"/>
          </p:cNvSpPr>
          <p:nvPr>
            <p:ph type="sldNum" sz="quarter" idx="12"/>
          </p:nvPr>
        </p:nvSpPr>
        <p:spPr/>
        <p:txBody>
          <a:bodyPr/>
          <a:lstStyle/>
          <a:p>
            <a:pPr>
              <a:defRPr/>
            </a:pPr>
            <a:fld id="{FA0B4188-9BC6-4956-8E35-CFB291E38C4E}" type="slidenum">
              <a:rPr lang="de-DE" altLang="de-DE" smtClean="0"/>
              <a:pPr>
                <a:defRPr/>
              </a:pPr>
              <a:t>8</a:t>
            </a:fld>
            <a:endParaRPr lang="de-DE" altLang="de-DE"/>
          </a:p>
        </p:txBody>
      </p:sp>
    </p:spTree>
  </p:cSld>
  <p:clrMapOvr>
    <a:masterClrMapping/>
  </p:clrMapOvr>
  <p:transition spd="slow">
    <p:diamon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object 3">
            <a:extLst>
              <a:ext uri="{FF2B5EF4-FFF2-40B4-BE49-F238E27FC236}">
                <a16:creationId xmlns:a16="http://schemas.microsoft.com/office/drawing/2014/main" id="{A9D61BB6-9468-4CF6-8F28-CD01FC7A9A3A}"/>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84323" name="object 4">
            <a:extLst>
              <a:ext uri="{FF2B5EF4-FFF2-40B4-BE49-F238E27FC236}">
                <a16:creationId xmlns:a16="http://schemas.microsoft.com/office/drawing/2014/main" id="{6A665D7B-03CE-4655-BCEA-0B6E77892F18}"/>
              </a:ext>
            </a:extLst>
          </p:cNvPr>
          <p:cNvSpPr>
            <a:spLocks noChangeArrowheads="1"/>
          </p:cNvSpPr>
          <p:nvPr/>
        </p:nvSpPr>
        <p:spPr bwMode="auto">
          <a:xfrm>
            <a:off x="403225" y="2252055"/>
            <a:ext cx="280988" cy="115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84324" name="object 5">
            <a:extLst>
              <a:ext uri="{FF2B5EF4-FFF2-40B4-BE49-F238E27FC236}">
                <a16:creationId xmlns:a16="http://schemas.microsoft.com/office/drawing/2014/main" id="{53C6AF1B-4EDF-4785-9C60-67772B527EBE}"/>
              </a:ext>
            </a:extLst>
          </p:cNvPr>
          <p:cNvSpPr>
            <a:spLocks noChangeArrowheads="1"/>
          </p:cNvSpPr>
          <p:nvPr/>
        </p:nvSpPr>
        <p:spPr bwMode="auto">
          <a:xfrm>
            <a:off x="403225" y="4107905"/>
            <a:ext cx="280988" cy="114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84325" name="object 6">
            <a:extLst>
              <a:ext uri="{FF2B5EF4-FFF2-40B4-BE49-F238E27FC236}">
                <a16:creationId xmlns:a16="http://schemas.microsoft.com/office/drawing/2014/main" id="{AA826F52-AAFC-4643-B3AC-C6B5D806C266}"/>
              </a:ext>
            </a:extLst>
          </p:cNvPr>
          <p:cNvSpPr>
            <a:spLocks noChangeArrowheads="1"/>
          </p:cNvSpPr>
          <p:nvPr/>
        </p:nvSpPr>
        <p:spPr bwMode="auto">
          <a:xfrm>
            <a:off x="403225" y="5173555"/>
            <a:ext cx="280988" cy="11588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8" name="object 8">
            <a:extLst>
              <a:ext uri="{FF2B5EF4-FFF2-40B4-BE49-F238E27FC236}">
                <a16:creationId xmlns:a16="http://schemas.microsoft.com/office/drawing/2014/main" id="{E6C0D339-F816-4755-A512-01E364F0A8AA}"/>
              </a:ext>
            </a:extLst>
          </p:cNvPr>
          <p:cNvSpPr txBox="1"/>
          <p:nvPr/>
        </p:nvSpPr>
        <p:spPr>
          <a:xfrm>
            <a:off x="665163" y="1128713"/>
            <a:ext cx="5899150" cy="688971"/>
          </a:xfrm>
          <a:prstGeom prst="rect">
            <a:avLst/>
          </a:prstGeom>
        </p:spPr>
        <p:txBody>
          <a:bodyPr lIns="0" tIns="0" rIns="0" bIns="0">
            <a:spAutoFit/>
          </a:bodyPr>
          <a:lstStyle/>
          <a:p>
            <a:pPr algn="ctr">
              <a:defRPr/>
            </a:pPr>
            <a:r>
              <a:rPr lang="de-DE" sz="2138" b="1" spc="-21" dirty="0" err="1">
                <a:solidFill>
                  <a:srgbClr val="FFFFFF"/>
                </a:solidFill>
                <a:latin typeface="Arial"/>
                <a:cs typeface="Arial"/>
              </a:rPr>
              <a:t>n</a:t>
            </a:r>
            <a:r>
              <a:rPr lang="de-DE" sz="2138" b="1" spc="-13" dirty="0" err="1">
                <a:solidFill>
                  <a:srgbClr val="FFFFFF"/>
                </a:solidFill>
                <a:latin typeface="Arial"/>
                <a:cs typeface="Arial"/>
              </a:rPr>
              <a:t>sc</a:t>
            </a:r>
            <a:r>
              <a:rPr lang="de-DE" sz="2138" b="1" spc="-128" dirty="0" err="1">
                <a:latin typeface="Arial"/>
                <a:cs typeface="Arial"/>
              </a:rPr>
              <a:t>V</a:t>
            </a:r>
            <a:r>
              <a:rPr lang="de-DE" sz="2138" b="1" spc="-13" dirty="0" err="1">
                <a:latin typeface="Arial"/>
                <a:cs typeface="Arial"/>
              </a:rPr>
              <a:t>er</a:t>
            </a:r>
            <a:r>
              <a:rPr lang="de-DE" sz="2138" b="1" spc="4" dirty="0" err="1">
                <a:latin typeface="Arial"/>
                <a:cs typeface="Arial"/>
              </a:rPr>
              <a:t>w</a:t>
            </a:r>
            <a:r>
              <a:rPr lang="de-DE" sz="2138" b="1" spc="-13" dirty="0" err="1">
                <a:latin typeface="Arial"/>
                <a:cs typeface="Arial"/>
              </a:rPr>
              <a:t>al</a:t>
            </a:r>
            <a:r>
              <a:rPr lang="de-DE" sz="2138" b="1" spc="-17" dirty="0" err="1">
                <a:latin typeface="Arial"/>
                <a:cs typeface="Arial"/>
              </a:rPr>
              <a:t>tung</a:t>
            </a:r>
            <a:r>
              <a:rPr lang="de-DE" sz="2138" b="1" spc="-13" dirty="0" err="1">
                <a:latin typeface="Arial"/>
                <a:cs typeface="Arial"/>
              </a:rPr>
              <a:t>s</a:t>
            </a:r>
            <a:r>
              <a:rPr lang="de-DE" sz="2138" b="1" spc="-21" dirty="0" err="1">
                <a:latin typeface="Arial"/>
                <a:cs typeface="Arial"/>
              </a:rPr>
              <a:t>b</a:t>
            </a:r>
            <a:r>
              <a:rPr lang="de-DE" sz="2138" b="1" spc="-13" dirty="0" err="1">
                <a:latin typeface="Arial"/>
                <a:cs typeface="Arial"/>
              </a:rPr>
              <a:t>er</a:t>
            </a:r>
            <a:r>
              <a:rPr lang="de-DE" sz="2138" b="1" spc="-17" dirty="0" err="1">
                <a:latin typeface="Arial"/>
                <a:cs typeface="Arial"/>
              </a:rPr>
              <a:t>uf</a:t>
            </a:r>
            <a:r>
              <a:rPr lang="de-DE" sz="2138" b="1" spc="-13" dirty="0" err="1">
                <a:latin typeface="Arial"/>
                <a:cs typeface="Arial"/>
              </a:rPr>
              <a:t>s</a:t>
            </a:r>
            <a:r>
              <a:rPr lang="de-DE" sz="2138" b="1" spc="-21" dirty="0" err="1">
                <a:latin typeface="Arial"/>
                <a:cs typeface="Arial"/>
              </a:rPr>
              <a:t>g</a:t>
            </a:r>
            <a:r>
              <a:rPr lang="de-DE" sz="2138" b="1" spc="-13" dirty="0" err="1">
                <a:latin typeface="Arial"/>
                <a:cs typeface="Arial"/>
              </a:rPr>
              <a:t>e</a:t>
            </a:r>
            <a:r>
              <a:rPr lang="de-DE" sz="2138" b="1" spc="-21" dirty="0" err="1">
                <a:latin typeface="Arial"/>
                <a:cs typeface="Arial"/>
              </a:rPr>
              <a:t>no</a:t>
            </a:r>
            <a:r>
              <a:rPr lang="de-DE" sz="2138" b="1" spc="-13" dirty="0" err="1">
                <a:latin typeface="Arial"/>
                <a:cs typeface="Arial"/>
              </a:rPr>
              <a:t>sse</a:t>
            </a:r>
            <a:r>
              <a:rPr lang="de-DE" sz="2138" b="1" spc="-21" dirty="0" err="1">
                <a:latin typeface="Arial"/>
                <a:cs typeface="Arial"/>
              </a:rPr>
              <a:t>n</a:t>
            </a:r>
            <a:r>
              <a:rPr lang="de-DE" sz="2138" b="1" spc="-13" dirty="0" err="1">
                <a:latin typeface="Arial"/>
                <a:cs typeface="Arial"/>
              </a:rPr>
              <a:t>sc</a:t>
            </a:r>
            <a:r>
              <a:rPr lang="de-DE" sz="2138" b="1" spc="-21" dirty="0" err="1">
                <a:latin typeface="Arial"/>
                <a:cs typeface="Arial"/>
              </a:rPr>
              <a:t>ha</a:t>
            </a:r>
            <a:r>
              <a:rPr lang="de-DE" sz="2138" b="1" spc="-13" dirty="0" err="1">
                <a:latin typeface="Arial"/>
                <a:cs typeface="Arial"/>
              </a:rPr>
              <a:t>f</a:t>
            </a:r>
            <a:r>
              <a:rPr lang="de-DE" sz="2138" b="1" spc="-9" dirty="0" err="1">
                <a:latin typeface="Arial"/>
                <a:cs typeface="Arial"/>
              </a:rPr>
              <a:t>t</a:t>
            </a:r>
            <a:endParaRPr lang="de-DE" sz="2138" dirty="0">
              <a:latin typeface="Arial"/>
              <a:cs typeface="Arial"/>
            </a:endParaRPr>
          </a:p>
          <a:p>
            <a:pPr marL="29864" algn="ctr">
              <a:defRPr/>
            </a:pPr>
            <a:endParaRPr lang="de-DE" sz="800" b="1" spc="-4" dirty="0">
              <a:latin typeface="Arial"/>
              <a:cs typeface="Arial"/>
            </a:endParaRPr>
          </a:p>
          <a:p>
            <a:pPr marL="29864" algn="ctr">
              <a:defRPr/>
            </a:pPr>
            <a:r>
              <a:rPr lang="de-DE" sz="1539" b="1" spc="-4" dirty="0">
                <a:latin typeface="Arial"/>
                <a:cs typeface="Arial"/>
              </a:rPr>
              <a:t>Ers</a:t>
            </a:r>
            <a:r>
              <a:rPr lang="de-DE" sz="1539" b="1" dirty="0">
                <a:latin typeface="Arial"/>
                <a:cs typeface="Arial"/>
              </a:rPr>
              <a:t>te</a:t>
            </a:r>
            <a:r>
              <a:rPr lang="de-DE" sz="1539" b="1" spc="9" dirty="0">
                <a:latin typeface="Arial"/>
                <a:cs typeface="Arial"/>
              </a:rPr>
              <a:t> </a:t>
            </a:r>
            <a:r>
              <a:rPr lang="de-DE" sz="1539" b="1" spc="-4" dirty="0">
                <a:latin typeface="Arial"/>
                <a:cs typeface="Arial"/>
              </a:rPr>
              <a:t>H</a:t>
            </a:r>
            <a:r>
              <a:rPr lang="de-DE" sz="1539" b="1" dirty="0">
                <a:latin typeface="Arial"/>
                <a:cs typeface="Arial"/>
              </a:rPr>
              <a:t>ilfe</a:t>
            </a:r>
            <a:endParaRPr sz="1539" dirty="0">
              <a:latin typeface="Arial"/>
              <a:cs typeface="Arial"/>
            </a:endParaRPr>
          </a:p>
        </p:txBody>
      </p:sp>
      <p:sp>
        <p:nvSpPr>
          <p:cNvPr id="184327" name="object 9">
            <a:extLst>
              <a:ext uri="{FF2B5EF4-FFF2-40B4-BE49-F238E27FC236}">
                <a16:creationId xmlns:a16="http://schemas.microsoft.com/office/drawing/2014/main" id="{65BC3066-E7CA-49D2-8509-F35AF5CFA6FA}"/>
              </a:ext>
            </a:extLst>
          </p:cNvPr>
          <p:cNvSpPr txBox="1">
            <a:spLocks noChangeArrowheads="1"/>
          </p:cNvSpPr>
          <p:nvPr/>
        </p:nvSpPr>
        <p:spPr bwMode="auto">
          <a:xfrm>
            <a:off x="904875" y="1893501"/>
            <a:ext cx="7096125" cy="472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b="1" dirty="0">
                <a:cs typeface="Arial" panose="020B0604020202020204" pitchFamily="34" charset="0"/>
              </a:rPr>
              <a:t>Verhalten bei Unfällen</a:t>
            </a:r>
            <a:endParaRPr lang="de-DE" altLang="de-DE" sz="1400" dirty="0">
              <a:cs typeface="Arial" panose="020B0604020202020204" pitchFamily="34" charset="0"/>
            </a:endParaRPr>
          </a:p>
          <a:p>
            <a:pPr>
              <a:spcBef>
                <a:spcPts val="825"/>
              </a:spcBef>
            </a:pPr>
            <a:r>
              <a:rPr lang="de-DE" altLang="de-DE" sz="1400" dirty="0">
                <a:cs typeface="Arial" panose="020B0604020202020204" pitchFamily="34" charset="0"/>
              </a:rPr>
              <a:t>Der Betreiber der Schießstätte bzw. die verantwortlichen Aufsichtspersonen sollten sich bereits im Vorfeld darüber Gedanken machen, wie im Falle eines Unfalls verletzte Personen durch lebens- rettende Sofortmaßnahmen einer ersten Hilfe unterzogen werden können, und zwar so lange, bis professionelle Hilfskräfte eintreffen. Es empfiehlt sich, einen so genannten Notfallplan zu erarbeiten.</a:t>
            </a:r>
          </a:p>
          <a:p>
            <a:pPr>
              <a:lnSpc>
                <a:spcPct val="157000"/>
              </a:lnSpc>
            </a:pPr>
            <a:r>
              <a:rPr lang="de-DE" altLang="de-DE" sz="1400" dirty="0">
                <a:cs typeface="Arial" panose="020B0604020202020204" pitchFamily="34" charset="0"/>
              </a:rPr>
              <a:t>Bei einem Unfall ist es erforderlich, sofort wirksame Erste Hilfe zu leisten. Der Schießbetrieb ist sofort zu unterbrechen, die Schießstätte zu räumen.</a:t>
            </a:r>
          </a:p>
          <a:p>
            <a:pPr>
              <a:spcBef>
                <a:spcPts val="825"/>
              </a:spcBef>
            </a:pPr>
            <a:r>
              <a:rPr lang="de-DE" altLang="de-DE" sz="1400" dirty="0">
                <a:cs typeface="Arial" panose="020B0604020202020204" pitchFamily="34" charset="0"/>
              </a:rPr>
              <a:t>Bei Schussverletzungen sind die Waffen aller auf dem Stand befindlichen Schützen</a:t>
            </a:r>
          </a:p>
          <a:p>
            <a:r>
              <a:rPr lang="de-DE" altLang="de-DE" sz="1400" dirty="0">
                <a:cs typeface="Arial" panose="020B0604020202020204" pitchFamily="34" charset="0"/>
              </a:rPr>
              <a:t>so abzulegen, wie sie im Augenblick des Unfalls waren. Sie dürfen also weder entladen, abgeschlagen noch das Magazin entfernt werden. Dies dient der Beweissicherung der Ermittlungsbehörden (Kripo, Staatsanwalt).</a:t>
            </a:r>
          </a:p>
          <a:p>
            <a:pPr>
              <a:spcBef>
                <a:spcPts val="13"/>
              </a:spcBef>
            </a:pPr>
            <a:endParaRPr lang="de-DE" altLang="de-DE" sz="1400" dirty="0">
              <a:latin typeface="Times New Roman" panose="02020603050405020304" pitchFamily="18" charset="0"/>
              <a:cs typeface="Times New Roman" panose="02020603050405020304" pitchFamily="18" charset="0"/>
            </a:endParaRPr>
          </a:p>
          <a:p>
            <a:r>
              <a:rPr lang="de-DE" altLang="de-DE" sz="1400" dirty="0">
                <a:cs typeface="Arial" panose="020B0604020202020204" pitchFamily="34" charset="0"/>
              </a:rPr>
              <a:t>Im Rahmen der Aus- und Fortbildung sind die verantwortlichen Aufsichten dahingehend zu unterweisen. Den Vereinen wird empfohlen, regelmäßig Erste Hilfe Grund- oder Auffrischungskurse anzubieten, denn auch Erste-Hilfe-Maßnahmen entwickeln sich weiter (z.B. Defibrillator-Nutzung)</a:t>
            </a:r>
          </a:p>
          <a:p>
            <a:pPr>
              <a:spcBef>
                <a:spcPts val="13"/>
              </a:spcBef>
            </a:pPr>
            <a:endParaRPr lang="de-DE" altLang="de-DE" sz="800" dirty="0">
              <a:latin typeface="Times New Roman" panose="02020603050405020304" pitchFamily="18" charset="0"/>
              <a:cs typeface="Times New Roman" panose="02020603050405020304" pitchFamily="18" charset="0"/>
            </a:endParaRPr>
          </a:p>
          <a:p>
            <a:r>
              <a:rPr lang="de-DE" altLang="de-DE" sz="1400" b="1" dirty="0">
                <a:solidFill>
                  <a:srgbClr val="002060"/>
                </a:solidFill>
                <a:cs typeface="Arial" panose="020B0604020202020204" pitchFamily="34" charset="0"/>
              </a:rPr>
              <a:t>Hinweis: die verantwortlichen Aufsichtspersonen sind zur Erste-Hilfe-Leistung verpflichtet, da sie eine sogenannte Garanten-Pflicht einnehmen!</a:t>
            </a:r>
            <a:endParaRPr lang="de-DE" altLang="de-DE" sz="1400" dirty="0">
              <a:solidFill>
                <a:srgbClr val="002060"/>
              </a:solidFill>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object 3">
            <a:extLst>
              <a:ext uri="{FF2B5EF4-FFF2-40B4-BE49-F238E27FC236}">
                <a16:creationId xmlns:a16="http://schemas.microsoft.com/office/drawing/2014/main" id="{091B8631-A019-4B37-9E15-14CB1D5191BD}"/>
              </a:ext>
            </a:extLst>
          </p:cNvPr>
          <p:cNvSpPr>
            <a:spLocks/>
          </p:cNvSpPr>
          <p:nvPr/>
        </p:nvSpPr>
        <p:spPr bwMode="auto">
          <a:xfrm>
            <a:off x="2025650" y="1824038"/>
            <a:ext cx="5168900" cy="317500"/>
          </a:xfrm>
          <a:custGeom>
            <a:avLst/>
            <a:gdLst>
              <a:gd name="T0" fmla="*/ 0 w 6045834"/>
              <a:gd name="T1" fmla="*/ 35211 h 370839"/>
              <a:gd name="T2" fmla="*/ 10584 w 6045834"/>
              <a:gd name="T3" fmla="*/ 18015 h 370839"/>
              <a:gd name="T4" fmla="*/ 5699 w 6045834"/>
              <a:gd name="T5" fmla="*/ 15557 h 370839"/>
              <a:gd name="T6" fmla="*/ 814 w 6045834"/>
              <a:gd name="T7" fmla="*/ 27841 h 370839"/>
              <a:gd name="T8" fmla="*/ 5699 w 6045834"/>
              <a:gd name="T9" fmla="*/ 183428 h 370839"/>
              <a:gd name="T10" fmla="*/ 7328 w 6045834"/>
              <a:gd name="T11" fmla="*/ 23747 h 370839"/>
              <a:gd name="T12" fmla="*/ 5699 w 6045834"/>
              <a:gd name="T13" fmla="*/ 169506 h 370839"/>
              <a:gd name="T14" fmla="*/ 7328 w 6045834"/>
              <a:gd name="T15" fmla="*/ 184411 h 370839"/>
              <a:gd name="T16" fmla="*/ 8142 w 6045834"/>
              <a:gd name="T17" fmla="*/ 22927 h 370839"/>
              <a:gd name="T18" fmla="*/ 8142 w 6045834"/>
              <a:gd name="T19" fmla="*/ 22927 h 370839"/>
              <a:gd name="T20" fmla="*/ 7328 w 6045834"/>
              <a:gd name="T21" fmla="*/ 175239 h 370839"/>
              <a:gd name="T22" fmla="*/ 3230090 w 6045834"/>
              <a:gd name="T23" fmla="*/ 167869 h 370839"/>
              <a:gd name="T24" fmla="*/ 3227649 w 6045834"/>
              <a:gd name="T25" fmla="*/ 22110 h 370839"/>
              <a:gd name="T26" fmla="*/ 3220320 w 6045834"/>
              <a:gd name="T27" fmla="*/ 10645 h 370839"/>
              <a:gd name="T28" fmla="*/ 3214620 w 6045834"/>
              <a:gd name="T29" fmla="*/ 6551 h 370839"/>
              <a:gd name="T30" fmla="*/ 3208921 w 6045834"/>
              <a:gd name="T31" fmla="*/ 2456 h 370839"/>
              <a:gd name="T32" fmla="*/ 27683 w 6045834"/>
              <a:gd name="T33" fmla="*/ 818 h 370839"/>
              <a:gd name="T34" fmla="*/ 15470 w 6045834"/>
              <a:gd name="T35" fmla="*/ 5731 h 370839"/>
              <a:gd name="T36" fmla="*/ 10584 w 6045834"/>
              <a:gd name="T37" fmla="*/ 18833 h 370839"/>
              <a:gd name="T38" fmla="*/ 17912 w 6045834"/>
              <a:gd name="T39" fmla="*/ 10645 h 370839"/>
              <a:gd name="T40" fmla="*/ 28498 w 6045834"/>
              <a:gd name="T41" fmla="*/ 5936 h 370839"/>
              <a:gd name="T42" fmla="*/ 35012 w 6045834"/>
              <a:gd name="T43" fmla="*/ 4913 h 370839"/>
              <a:gd name="T44" fmla="*/ 3201592 w 6045834"/>
              <a:gd name="T45" fmla="*/ 5731 h 370839"/>
              <a:gd name="T46" fmla="*/ 3207292 w 6045834"/>
              <a:gd name="T47" fmla="*/ 7837 h 370839"/>
              <a:gd name="T48" fmla="*/ 3216249 w 6045834"/>
              <a:gd name="T49" fmla="*/ 13920 h 370839"/>
              <a:gd name="T50" fmla="*/ 3222763 w 6045834"/>
              <a:gd name="T51" fmla="*/ 23747 h 370839"/>
              <a:gd name="T52" fmla="*/ 3225206 w 6045834"/>
              <a:gd name="T53" fmla="*/ 31936 h 370839"/>
              <a:gd name="T54" fmla="*/ 3230090 w 6045834"/>
              <a:gd name="T55" fmla="*/ 167869 h 370839"/>
              <a:gd name="T56" fmla="*/ 13841 w 6045834"/>
              <a:gd name="T57" fmla="*/ 185066 h 370839"/>
              <a:gd name="T58" fmla="*/ 15470 w 6045834"/>
              <a:gd name="T59" fmla="*/ 193254 h 370839"/>
              <a:gd name="T60" fmla="*/ 17912 w 6045834"/>
              <a:gd name="T61" fmla="*/ 10645 h 370839"/>
              <a:gd name="T62" fmla="*/ 23612 w 6045834"/>
              <a:gd name="T63" fmla="*/ 191617 h 370839"/>
              <a:gd name="T64" fmla="*/ 18727 w 6045834"/>
              <a:gd name="T65" fmla="*/ 194658 h 370839"/>
              <a:gd name="T66" fmla="*/ 21984 w 6045834"/>
              <a:gd name="T67" fmla="*/ 196530 h 370839"/>
              <a:gd name="T68" fmla="*/ 23612 w 6045834"/>
              <a:gd name="T69" fmla="*/ 191617 h 370839"/>
              <a:gd name="T70" fmla="*/ 22798 w 6045834"/>
              <a:gd name="T71" fmla="*/ 7837 h 370839"/>
              <a:gd name="T72" fmla="*/ 22798 w 6045834"/>
              <a:gd name="T73" fmla="*/ 191617 h 370839"/>
              <a:gd name="T74" fmla="*/ 28498 w 6045834"/>
              <a:gd name="T75" fmla="*/ 198331 h 370839"/>
              <a:gd name="T76" fmla="*/ 29312 w 6045834"/>
              <a:gd name="T77" fmla="*/ 5731 h 370839"/>
              <a:gd name="T78" fmla="*/ 29312 w 6045834"/>
              <a:gd name="T79" fmla="*/ 5731 h 370839"/>
              <a:gd name="T80" fmla="*/ 3198336 w 6045834"/>
              <a:gd name="T81" fmla="*/ 194073 h 370839"/>
              <a:gd name="T82" fmla="*/ 28498 w 6045834"/>
              <a:gd name="T83" fmla="*/ 198331 h 370839"/>
              <a:gd name="T84" fmla="*/ 3201592 w 6045834"/>
              <a:gd name="T85" fmla="*/ 198372 h 370839"/>
              <a:gd name="T86" fmla="*/ 3200778 w 6045834"/>
              <a:gd name="T87" fmla="*/ 5731 h 370839"/>
              <a:gd name="T88" fmla="*/ 3207292 w 6045834"/>
              <a:gd name="T89" fmla="*/ 191617 h 370839"/>
              <a:gd name="T90" fmla="*/ 3201592 w 6045834"/>
              <a:gd name="T91" fmla="*/ 198372 h 370839"/>
              <a:gd name="T92" fmla="*/ 3207292 w 6045834"/>
              <a:gd name="T93" fmla="*/ 7369 h 370839"/>
              <a:gd name="T94" fmla="*/ 3212178 w 6045834"/>
              <a:gd name="T95" fmla="*/ 188341 h 370839"/>
              <a:gd name="T96" fmla="*/ 3207292 w 6045834"/>
              <a:gd name="T97" fmla="*/ 196940 h 370839"/>
              <a:gd name="T98" fmla="*/ 3211363 w 6045834"/>
              <a:gd name="T99" fmla="*/ 194658 h 370839"/>
              <a:gd name="T100" fmla="*/ 3212178 w 6045834"/>
              <a:gd name="T101" fmla="*/ 11190 h 370839"/>
              <a:gd name="T102" fmla="*/ 3212178 w 6045834"/>
              <a:gd name="T103" fmla="*/ 11190 h 370839"/>
              <a:gd name="T104" fmla="*/ 3216249 w 6045834"/>
              <a:gd name="T105" fmla="*/ 185066 h 370839"/>
              <a:gd name="T106" fmla="*/ 3214620 w 6045834"/>
              <a:gd name="T107" fmla="*/ 193254 h 370839"/>
              <a:gd name="T108" fmla="*/ 3220320 w 6045834"/>
              <a:gd name="T109" fmla="*/ 19448 h 370839"/>
              <a:gd name="T110" fmla="*/ 3220320 w 6045834"/>
              <a:gd name="T111" fmla="*/ 19448 h 370839"/>
              <a:gd name="T112" fmla="*/ 3224391 w 6045834"/>
              <a:gd name="T113" fmla="*/ 170326 h 370839"/>
              <a:gd name="T114" fmla="*/ 3219506 w 6045834"/>
              <a:gd name="T115" fmla="*/ 180971 h 370839"/>
              <a:gd name="T116" fmla="*/ 3224391 w 6045834"/>
              <a:gd name="T117" fmla="*/ 183428 h 3708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4" name="object 4">
            <a:extLst>
              <a:ext uri="{FF2B5EF4-FFF2-40B4-BE49-F238E27FC236}">
                <a16:creationId xmlns:a16="http://schemas.microsoft.com/office/drawing/2014/main" id="{475E9051-A457-47AC-B319-FD3365BCBF33}"/>
              </a:ext>
            </a:extLst>
          </p:cNvPr>
          <p:cNvSpPr txBox="1"/>
          <p:nvPr/>
        </p:nvSpPr>
        <p:spPr>
          <a:xfrm>
            <a:off x="-390525" y="1060450"/>
            <a:ext cx="4518025" cy="973138"/>
          </a:xfrm>
          <a:prstGeom prst="rect">
            <a:avLst/>
          </a:prstGeom>
        </p:spPr>
        <p:txBody>
          <a:bodyPr lIns="0" tIns="0" rIns="0" bIns="0">
            <a:spAutoFit/>
          </a:bodyPr>
          <a:lstStyle/>
          <a:p>
            <a:pPr algn="ctr">
              <a:defRPr/>
            </a:pPr>
            <a:r>
              <a:rPr sz="2138" b="1" spc="-128" dirty="0">
                <a:solidFill>
                  <a:srgbClr val="FFFFFF"/>
                </a:solidFill>
                <a:latin typeface="Arial"/>
                <a:cs typeface="Arial"/>
              </a:rPr>
              <a:t>V</a:t>
            </a:r>
            <a:r>
              <a:rPr sz="2138" b="1" spc="-13" dirty="0">
                <a:solidFill>
                  <a:srgbClr val="FFFFFF"/>
                </a:solidFill>
                <a:latin typeface="Arial"/>
                <a:cs typeface="Arial"/>
              </a:rPr>
              <a:t>er</a:t>
            </a:r>
            <a:r>
              <a:rPr sz="2138" b="1" spc="4" dirty="0">
                <a:solidFill>
                  <a:srgbClr val="FFFFFF"/>
                </a:solidFill>
                <a:latin typeface="Arial"/>
                <a:cs typeface="Arial"/>
              </a:rPr>
              <a:t>w</a:t>
            </a:r>
            <a:r>
              <a:rPr sz="2138" b="1" spc="-13" dirty="0">
                <a:solidFill>
                  <a:srgbClr val="FFFFFF"/>
                </a:solidFill>
                <a:latin typeface="Arial"/>
                <a:cs typeface="Arial"/>
              </a:rPr>
              <a:t>al</a:t>
            </a:r>
            <a:r>
              <a:rPr sz="2138" b="1" spc="-17" dirty="0">
                <a:solidFill>
                  <a:srgbClr val="FFFFFF"/>
                </a:solidFill>
                <a:latin typeface="Arial"/>
                <a:cs typeface="Arial"/>
              </a:rPr>
              <a:t>tung</a:t>
            </a:r>
            <a:r>
              <a:rPr sz="2138" b="1" spc="-13" dirty="0">
                <a:solidFill>
                  <a:srgbClr val="FFFFFF"/>
                </a:solidFill>
                <a:latin typeface="Arial"/>
                <a:cs typeface="Arial"/>
              </a:rPr>
              <a:t>s</a:t>
            </a:r>
            <a:r>
              <a:rPr sz="2138" b="1" spc="-21" dirty="0">
                <a:solidFill>
                  <a:srgbClr val="FFFFFF"/>
                </a:solidFill>
                <a:latin typeface="Arial"/>
                <a:cs typeface="Arial"/>
              </a:rPr>
              <a:t>b</a:t>
            </a:r>
            <a:r>
              <a:rPr sz="2138" b="1" spc="-13" dirty="0">
                <a:solidFill>
                  <a:srgbClr val="FFFFFF"/>
                </a:solidFill>
                <a:latin typeface="Arial"/>
                <a:cs typeface="Arial"/>
              </a:rPr>
              <a:t>er</a:t>
            </a:r>
            <a:r>
              <a:rPr sz="2138" b="1" spc="-17" dirty="0">
                <a:solidFill>
                  <a:srgbClr val="FFFFFF"/>
                </a:solidFill>
                <a:latin typeface="Arial"/>
                <a:cs typeface="Arial"/>
              </a:rPr>
              <a:t>uf</a:t>
            </a:r>
            <a:r>
              <a:rPr sz="2138" b="1" spc="-13" dirty="0">
                <a:solidFill>
                  <a:srgbClr val="FFFFFF"/>
                </a:solidFill>
                <a:latin typeface="Arial"/>
                <a:cs typeface="Arial"/>
              </a:rPr>
              <a:t>s</a:t>
            </a:r>
            <a:r>
              <a:rPr sz="2138" b="1" spc="-21" dirty="0">
                <a:solidFill>
                  <a:srgbClr val="FFFFFF"/>
                </a:solidFill>
                <a:latin typeface="Arial"/>
                <a:cs typeface="Arial"/>
              </a:rPr>
              <a:t>g</a:t>
            </a:r>
            <a:r>
              <a:rPr sz="2138" b="1" spc="-13" dirty="0">
                <a:solidFill>
                  <a:srgbClr val="FFFFFF"/>
                </a:solidFill>
                <a:latin typeface="Arial"/>
                <a:cs typeface="Arial"/>
              </a:rPr>
              <a:t>e</a:t>
            </a:r>
            <a:r>
              <a:rPr sz="2138" b="1" spc="-21" dirty="0">
                <a:solidFill>
                  <a:srgbClr val="FFFFFF"/>
                </a:solidFill>
                <a:latin typeface="Arial"/>
                <a:cs typeface="Arial"/>
              </a:rPr>
              <a:t>no</a:t>
            </a:r>
            <a:r>
              <a:rPr sz="2138" b="1" spc="-13" dirty="0">
                <a:solidFill>
                  <a:srgbClr val="FFFFFF"/>
                </a:solidFill>
                <a:latin typeface="Arial"/>
                <a:cs typeface="Arial"/>
              </a:rPr>
              <a:t>sse</a:t>
            </a:r>
            <a:r>
              <a:rPr sz="2138" b="1" spc="-21" dirty="0">
                <a:solidFill>
                  <a:srgbClr val="FFFFFF"/>
                </a:solidFill>
                <a:latin typeface="Arial"/>
                <a:cs typeface="Arial"/>
              </a:rPr>
              <a:t>n</a:t>
            </a:r>
            <a:r>
              <a:rPr sz="2138" b="1" spc="-13" dirty="0">
                <a:solidFill>
                  <a:srgbClr val="FFFFFF"/>
                </a:solidFill>
                <a:latin typeface="Arial"/>
                <a:cs typeface="Arial"/>
              </a:rPr>
              <a:t>sc</a:t>
            </a:r>
            <a:r>
              <a:rPr sz="2138" b="1" spc="-21" dirty="0">
                <a:solidFill>
                  <a:srgbClr val="FFFFFF"/>
                </a:solidFill>
                <a:latin typeface="Arial"/>
                <a:cs typeface="Arial"/>
              </a:rPr>
              <a:t>ha</a:t>
            </a:r>
            <a:r>
              <a:rPr sz="2138" b="1" spc="-13" dirty="0">
                <a:solidFill>
                  <a:srgbClr val="FFFFFF"/>
                </a:solidFill>
                <a:latin typeface="Arial"/>
                <a:cs typeface="Arial"/>
              </a:rPr>
              <a:t>f</a:t>
            </a:r>
            <a:r>
              <a:rPr sz="2138" b="1" spc="-9" dirty="0">
                <a:solidFill>
                  <a:srgbClr val="FFFFFF"/>
                </a:solidFill>
                <a:latin typeface="Arial"/>
                <a:cs typeface="Arial"/>
              </a:rPr>
              <a:t>t</a:t>
            </a:r>
            <a:endParaRPr sz="2138" dirty="0">
              <a:latin typeface="Arial"/>
              <a:cs typeface="Arial"/>
            </a:endParaRPr>
          </a:p>
          <a:p>
            <a:pPr>
              <a:spcBef>
                <a:spcPts val="23"/>
              </a:spcBef>
              <a:defRPr/>
            </a:pPr>
            <a:endParaRPr sz="2651" dirty="0">
              <a:latin typeface="Times New Roman"/>
              <a:cs typeface="Times New Roman"/>
            </a:endParaRPr>
          </a:p>
          <a:p>
            <a:pPr marL="29864" algn="ctr">
              <a:defRPr/>
            </a:pPr>
            <a:r>
              <a:rPr sz="1539" b="1" spc="-4" dirty="0">
                <a:latin typeface="Arial"/>
                <a:cs typeface="Arial"/>
              </a:rPr>
              <a:t>Ers</a:t>
            </a:r>
            <a:r>
              <a:rPr sz="1539" b="1" dirty="0">
                <a:latin typeface="Arial"/>
                <a:cs typeface="Arial"/>
              </a:rPr>
              <a:t>te</a:t>
            </a:r>
            <a:r>
              <a:rPr sz="1539" b="1" spc="9" dirty="0">
                <a:latin typeface="Arial"/>
                <a:cs typeface="Arial"/>
              </a:rPr>
              <a:t> </a:t>
            </a:r>
            <a:r>
              <a:rPr sz="1539" b="1" spc="-4" dirty="0">
                <a:latin typeface="Arial"/>
                <a:cs typeface="Arial"/>
              </a:rPr>
              <a:t>H</a:t>
            </a:r>
            <a:r>
              <a:rPr sz="1539" b="1" dirty="0">
                <a:latin typeface="Arial"/>
                <a:cs typeface="Arial"/>
              </a:rPr>
              <a:t>ilfe</a:t>
            </a:r>
            <a:endParaRPr sz="1539" dirty="0">
              <a:latin typeface="Arial"/>
              <a:cs typeface="Arial"/>
            </a:endParaRPr>
          </a:p>
        </p:txBody>
      </p:sp>
      <p:sp>
        <p:nvSpPr>
          <p:cNvPr id="186372" name="object 9">
            <a:extLst>
              <a:ext uri="{FF2B5EF4-FFF2-40B4-BE49-F238E27FC236}">
                <a16:creationId xmlns:a16="http://schemas.microsoft.com/office/drawing/2014/main" id="{540D534E-212C-4C9C-A847-300F1D22EADC}"/>
              </a:ext>
            </a:extLst>
          </p:cNvPr>
          <p:cNvSpPr>
            <a:spLocks noChangeArrowheads="1"/>
          </p:cNvSpPr>
          <p:nvPr/>
        </p:nvSpPr>
        <p:spPr bwMode="auto">
          <a:xfrm>
            <a:off x="1417638" y="2390775"/>
            <a:ext cx="2560637" cy="36226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186373" name="object 10">
            <a:extLst>
              <a:ext uri="{FF2B5EF4-FFF2-40B4-BE49-F238E27FC236}">
                <a16:creationId xmlns:a16="http://schemas.microsoft.com/office/drawing/2014/main" id="{C99258E7-F73F-47EB-AD19-2DA7FE067CB8}"/>
              </a:ext>
            </a:extLst>
          </p:cNvPr>
          <p:cNvSpPr>
            <a:spLocks noChangeArrowheads="1"/>
          </p:cNvSpPr>
          <p:nvPr/>
        </p:nvSpPr>
        <p:spPr bwMode="auto">
          <a:xfrm>
            <a:off x="5170488" y="2419350"/>
            <a:ext cx="2551112" cy="360203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524FB97-DE1F-45C4-867D-5AD4C568A76A}"/>
              </a:ext>
            </a:extLst>
          </p:cNvPr>
          <p:cNvSpPr txBox="1">
            <a:spLocks noChangeArrowheads="1"/>
          </p:cNvSpPr>
          <p:nvPr/>
        </p:nvSpPr>
        <p:spPr>
          <a:xfrm>
            <a:off x="890588" y="1781175"/>
            <a:ext cx="6981825" cy="4449763"/>
          </a:xfrm>
          <a:prstGeom prst="rect">
            <a:avLst/>
          </a:prstGeom>
        </p:spPr>
        <p:txBody>
          <a:bodyPr/>
          <a:lst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a:lstStyle>
          <a:p>
            <a:pPr algn="ctr" eaLnBrk="1" hangingPunct="1">
              <a:defRPr/>
            </a:pPr>
            <a:r>
              <a:rPr lang="de-DE" altLang="de-DE" sz="9600" b="1" i="1" dirty="0">
                <a:solidFill>
                  <a:srgbClr val="CC0000"/>
                </a:solidFill>
                <a:effectLst>
                  <a:outerShdw blurRad="38100" dist="38100" dir="2700000" algn="tl">
                    <a:srgbClr val="000000"/>
                  </a:outerShdw>
                </a:effectLst>
              </a:rPr>
              <a:t>Gibt es noch Fragen?</a:t>
            </a:r>
            <a:endParaRPr lang="de-DE" altLang="de-DE" sz="5400" b="1" i="1" dirty="0">
              <a:solidFill>
                <a:schemeClr val="accent2"/>
              </a:solidFill>
            </a:endParaRPr>
          </a:p>
        </p:txBody>
      </p:sp>
      <p:sp>
        <p:nvSpPr>
          <p:cNvPr id="195587" name="Rectangle 3">
            <a:extLst>
              <a:ext uri="{FF2B5EF4-FFF2-40B4-BE49-F238E27FC236}">
                <a16:creationId xmlns:a16="http://schemas.microsoft.com/office/drawing/2014/main" id="{D770E9B1-4202-4D67-8422-ED65CFCFEBCC}"/>
              </a:ext>
            </a:extLst>
          </p:cNvPr>
          <p:cNvSpPr>
            <a:spLocks noChangeArrowheads="1"/>
          </p:cNvSpPr>
          <p:nvPr/>
        </p:nvSpPr>
        <p:spPr bwMode="auto">
          <a:xfrm>
            <a:off x="398463" y="1724025"/>
            <a:ext cx="8382000" cy="4729163"/>
          </a:xfrm>
          <a:prstGeom prst="rect">
            <a:avLst/>
          </a:prstGeom>
          <a:noFill/>
          <a:ln w="38100">
            <a:solidFill>
              <a:srgbClr val="008000"/>
            </a:solidFill>
            <a:miter lim="800000"/>
            <a:headEnd/>
            <a:tailEnd/>
          </a:ln>
          <a:effectLst>
            <a:prstShdw prst="shdw17" dist="17961" dir="2700000">
              <a:srgbClr val="004D00"/>
            </a:prst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C048E89-8257-4D5C-A572-209DD26E9A99}"/>
              </a:ext>
            </a:extLst>
          </p:cNvPr>
          <p:cNvSpPr txBox="1"/>
          <p:nvPr/>
        </p:nvSpPr>
        <p:spPr>
          <a:xfrm>
            <a:off x="205938" y="1112105"/>
            <a:ext cx="8840946" cy="5355312"/>
          </a:xfrm>
          <a:prstGeom prst="rect">
            <a:avLst/>
          </a:prstGeom>
          <a:noFill/>
        </p:spPr>
        <p:txBody>
          <a:bodyPr wrap="none" rtlCol="0">
            <a:spAutoFit/>
          </a:bodyPr>
          <a:lstStyle/>
          <a:p>
            <a:r>
              <a:rPr lang="de-DE" sz="3200" b="1" dirty="0">
                <a:solidFill>
                  <a:srgbClr val="FF0000"/>
                </a:solidFill>
              </a:rPr>
              <a:t>WICHTIGE INFO</a:t>
            </a:r>
          </a:p>
          <a:p>
            <a:endParaRPr lang="de-DE" sz="2400" b="1" dirty="0"/>
          </a:p>
          <a:p>
            <a:r>
              <a:rPr lang="de-DE" sz="2400" b="1" dirty="0"/>
              <a:t>Erweitertes Führungszeugnis</a:t>
            </a:r>
          </a:p>
          <a:p>
            <a:endParaRPr lang="de-DE" dirty="0"/>
          </a:p>
          <a:p>
            <a:r>
              <a:rPr lang="de-DE" dirty="0"/>
              <a:t>Ein erweitertes Führungszeugnis schreibt der Gesetzgeber seit 2012 als </a:t>
            </a:r>
            <a:r>
              <a:rPr lang="de-DE" b="1" dirty="0"/>
              <a:t>soll</a:t>
            </a:r>
          </a:p>
          <a:p>
            <a:r>
              <a:rPr lang="de-DE" dirty="0"/>
              <a:t>vor. </a:t>
            </a:r>
            <a:r>
              <a:rPr lang="de-DE" sz="2000" b="1" dirty="0">
                <a:solidFill>
                  <a:srgbClr val="FF0000"/>
                </a:solidFill>
              </a:rPr>
              <a:t>Der BSSB schreibt bei Umgang mit Kindern und Jugendlichen ein </a:t>
            </a:r>
          </a:p>
          <a:p>
            <a:r>
              <a:rPr lang="de-DE" sz="2000" b="1" dirty="0">
                <a:solidFill>
                  <a:srgbClr val="FF0000"/>
                </a:solidFill>
              </a:rPr>
              <a:t>„Erweitertes Führungszeugnis“ als  </a:t>
            </a:r>
            <a:r>
              <a:rPr lang="de-DE" sz="2800" b="1" u="sng" dirty="0">
                <a:solidFill>
                  <a:srgbClr val="FF0000"/>
                </a:solidFill>
              </a:rPr>
              <a:t>M U S </a:t>
            </a:r>
            <a:r>
              <a:rPr lang="de-DE" sz="2800" b="1" u="sng" dirty="0" err="1">
                <a:solidFill>
                  <a:srgbClr val="FF0000"/>
                </a:solidFill>
              </a:rPr>
              <a:t>S</a:t>
            </a:r>
            <a:r>
              <a:rPr lang="de-DE" sz="2800" b="1" u="sng" dirty="0">
                <a:solidFill>
                  <a:srgbClr val="FF0000"/>
                </a:solidFill>
              </a:rPr>
              <a:t> </a:t>
            </a:r>
            <a:r>
              <a:rPr lang="de-DE" b="1" dirty="0">
                <a:solidFill>
                  <a:srgbClr val="FF0000"/>
                </a:solidFill>
              </a:rPr>
              <a:t> </a:t>
            </a:r>
            <a:r>
              <a:rPr lang="de-DE" sz="2000" b="1" dirty="0">
                <a:solidFill>
                  <a:srgbClr val="FF0000"/>
                </a:solidFill>
              </a:rPr>
              <a:t>vor. </a:t>
            </a:r>
          </a:p>
          <a:p>
            <a:endParaRPr lang="de-DE" dirty="0"/>
          </a:p>
          <a:p>
            <a:r>
              <a:rPr lang="de-DE" dirty="0"/>
              <a:t>Das Zeugnis ist von Personen mit Trainerlizenz (C-Trainer, Übungsleiter Jugend)</a:t>
            </a:r>
          </a:p>
          <a:p>
            <a:r>
              <a:rPr lang="de-DE" dirty="0"/>
              <a:t>Alle 4 Jahre zu erneuern. Bei anderen Personen welche am Training teilnehmen</a:t>
            </a:r>
          </a:p>
          <a:p>
            <a:r>
              <a:rPr lang="de-DE" dirty="0"/>
              <a:t>Alle 5 Jahre.</a:t>
            </a:r>
          </a:p>
          <a:p>
            <a:endParaRPr lang="de-DE" dirty="0"/>
          </a:p>
          <a:p>
            <a:r>
              <a:rPr lang="de-DE" dirty="0"/>
              <a:t>Antragsformulare gibt es auf den Wohnortgemeinden oder beim BSSB.</a:t>
            </a:r>
          </a:p>
          <a:p>
            <a:r>
              <a:rPr lang="de-DE" dirty="0"/>
              <a:t>Mit diesen speziellen Antragsformular ist das „Erweitere Führungszeugnis“ kostenfrei</a:t>
            </a:r>
          </a:p>
          <a:p>
            <a:r>
              <a:rPr lang="de-DE" dirty="0"/>
              <a:t>Möglich ist auch eine Bestellung mit neuen elektronischen Personalausweis bei </a:t>
            </a:r>
          </a:p>
          <a:p>
            <a:r>
              <a:rPr lang="de-DE" dirty="0"/>
              <a:t>der zuständigen Bundesbehörde</a:t>
            </a:r>
          </a:p>
          <a:p>
            <a:endParaRPr lang="de-DE"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C048E89-8257-4D5C-A572-209DD26E9A99}"/>
              </a:ext>
            </a:extLst>
          </p:cNvPr>
          <p:cNvSpPr txBox="1"/>
          <p:nvPr/>
        </p:nvSpPr>
        <p:spPr>
          <a:xfrm>
            <a:off x="205938" y="1507523"/>
            <a:ext cx="8707403" cy="4647362"/>
          </a:xfrm>
          <a:prstGeom prst="rect">
            <a:avLst/>
          </a:prstGeom>
          <a:solidFill>
            <a:srgbClr val="FFC000"/>
          </a:solidFill>
        </p:spPr>
        <p:txBody>
          <a:bodyPr wrap="square" rtlCol="0">
            <a:spAutoFit/>
          </a:bodyPr>
          <a:lstStyle/>
          <a:p>
            <a:r>
              <a:rPr lang="de-DE" sz="2400" b="1" dirty="0"/>
              <a:t>Erweitertes Führungszeugnis</a:t>
            </a:r>
          </a:p>
          <a:p>
            <a:endParaRPr lang="de-DE" dirty="0"/>
          </a:p>
          <a:p>
            <a:endParaRPr lang="de-DE" dirty="0"/>
          </a:p>
          <a:p>
            <a:endParaRPr lang="de-DE" dirty="0"/>
          </a:p>
          <a:p>
            <a:pPr lvl="0">
              <a:lnSpc>
                <a:spcPct val="107000"/>
              </a:lnSpc>
              <a:spcAft>
                <a:spcPts val="800"/>
              </a:spcAft>
              <a:buSzPts val="1000"/>
              <a:tabLst>
                <a:tab pos="457200" algn="l"/>
              </a:tabLst>
            </a:pPr>
            <a:r>
              <a:rPr lang="de-DE" sz="1800" dirty="0">
                <a:effectLst/>
                <a:latin typeface="+mn-lt"/>
                <a:ea typeface="Times New Roman" panose="02020603050405020304" pitchFamily="18" charset="0"/>
                <a:cs typeface="Times New Roman" panose="02020603050405020304" pitchFamily="18" charset="0"/>
              </a:rPr>
              <a:t>Liegt ein Eintrag gemäß § 72 a Abs. 1 Sozialgesetzbuch (SGB) VIII vor oder kann die Unbedenklichkeitsbescheinigung nicht vorgelegt werden, darf diese Person nicht (mehr) im Kinder- und Jugendbereich eingesetzt werden oder unbeaufsichtigt mit ihnen in Kontakt kommen.</a:t>
            </a:r>
          </a:p>
          <a:p>
            <a:pPr lvl="0">
              <a:lnSpc>
                <a:spcPct val="107000"/>
              </a:lnSpc>
              <a:spcAft>
                <a:spcPts val="800"/>
              </a:spcAft>
              <a:buSzPts val="1000"/>
              <a:tabLst>
                <a:tab pos="457200" algn="l"/>
              </a:tabLst>
            </a:pPr>
            <a:endParaRPr lang="de-DE" sz="1800" dirty="0">
              <a:effectLst/>
              <a:latin typeface="+mn-lt"/>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de-DE" sz="2400" b="1" dirty="0">
                <a:solidFill>
                  <a:srgbClr val="FF0000"/>
                </a:solidFill>
                <a:effectLst/>
                <a:latin typeface="+mn-lt"/>
                <a:ea typeface="Times New Roman" panose="02020603050405020304" pitchFamily="18" charset="0"/>
                <a:cs typeface="Times New Roman" panose="02020603050405020304" pitchFamily="18" charset="0"/>
              </a:rPr>
              <a:t>Ein Eintrag gemäß § 72 a Abs. 1 Sozialgesetzbuch (SGB) VIII führt im BSSB auch generell zum Entzug der Trainerlizenz.</a:t>
            </a:r>
            <a:endParaRPr lang="de-DE" sz="2400" b="1" dirty="0">
              <a:solidFill>
                <a:srgbClr val="FF0000"/>
              </a:solidFill>
              <a:effectLst/>
              <a:latin typeface="+mn-lt"/>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153077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524FB97-DE1F-45C4-867D-5AD4C568A76A}"/>
              </a:ext>
            </a:extLst>
          </p:cNvPr>
          <p:cNvSpPr txBox="1">
            <a:spLocks noChangeArrowheads="1"/>
          </p:cNvSpPr>
          <p:nvPr/>
        </p:nvSpPr>
        <p:spPr>
          <a:xfrm>
            <a:off x="890588" y="1781175"/>
            <a:ext cx="6981825" cy="4449763"/>
          </a:xfrm>
          <a:prstGeom prst="rect">
            <a:avLst/>
          </a:prstGeom>
        </p:spPr>
        <p:txBody>
          <a:bodyPr/>
          <a:lst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a:lstStyle>
          <a:p>
            <a:pPr algn="ctr" eaLnBrk="1" hangingPunct="1">
              <a:defRPr/>
            </a:pPr>
            <a:endParaRPr lang="de-DE" altLang="de-DE" sz="5400" b="1" i="1" dirty="0">
              <a:solidFill>
                <a:schemeClr val="accent2"/>
              </a:solidFill>
            </a:endParaRPr>
          </a:p>
        </p:txBody>
      </p:sp>
      <p:sp>
        <p:nvSpPr>
          <p:cNvPr id="195587" name="Rectangle 3">
            <a:extLst>
              <a:ext uri="{FF2B5EF4-FFF2-40B4-BE49-F238E27FC236}">
                <a16:creationId xmlns:a16="http://schemas.microsoft.com/office/drawing/2014/main" id="{D770E9B1-4202-4D67-8422-ED65CFCFEBCC}"/>
              </a:ext>
            </a:extLst>
          </p:cNvPr>
          <p:cNvSpPr>
            <a:spLocks noChangeArrowheads="1"/>
          </p:cNvSpPr>
          <p:nvPr/>
        </p:nvSpPr>
        <p:spPr bwMode="auto">
          <a:xfrm>
            <a:off x="398463" y="1724025"/>
            <a:ext cx="8382000" cy="4729163"/>
          </a:xfrm>
          <a:prstGeom prst="rect">
            <a:avLst/>
          </a:prstGeom>
          <a:noFill/>
          <a:ln w="38100">
            <a:solidFill>
              <a:srgbClr val="008000"/>
            </a:solidFill>
            <a:miter lim="800000"/>
            <a:headEnd/>
            <a:tailEnd/>
          </a:ln>
          <a:effectLst>
            <a:prstShdw prst="shdw17" dist="17961" dir="2700000">
              <a:srgbClr val="004D00"/>
            </a:prst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2" name="Textfeld 1">
            <a:extLst>
              <a:ext uri="{FF2B5EF4-FFF2-40B4-BE49-F238E27FC236}">
                <a16:creationId xmlns:a16="http://schemas.microsoft.com/office/drawing/2014/main" id="{28FB9A7F-5F65-478B-B1E9-F7D291F2B406}"/>
              </a:ext>
            </a:extLst>
          </p:cNvPr>
          <p:cNvSpPr txBox="1"/>
          <p:nvPr/>
        </p:nvSpPr>
        <p:spPr>
          <a:xfrm>
            <a:off x="461319" y="1771130"/>
            <a:ext cx="8284218" cy="4555093"/>
          </a:xfrm>
          <a:prstGeom prst="rect">
            <a:avLst/>
          </a:prstGeom>
          <a:noFill/>
        </p:spPr>
        <p:txBody>
          <a:bodyPr wrap="square" rtlCol="0">
            <a:spAutoFit/>
          </a:bodyPr>
          <a:lstStyle/>
          <a:p>
            <a:r>
              <a:rPr lang="de-DE" dirty="0"/>
              <a:t>Eine Gruppe 16 jähriger Jugendlicher bittet um den Schlüssel für das </a:t>
            </a:r>
          </a:p>
          <a:p>
            <a:r>
              <a:rPr lang="de-DE" dirty="0"/>
              <a:t>Schützenheim um mit gleichalterigen Geburtstag zu feiern.</a:t>
            </a:r>
          </a:p>
          <a:p>
            <a:r>
              <a:rPr lang="de-DE" dirty="0"/>
              <a:t>Die Eltern bringen dem Jugendleiter noch eine Flasche Schnaps und Pralinen mit Schnapsfüllung vorbei.</a:t>
            </a:r>
          </a:p>
          <a:p>
            <a:r>
              <a:rPr lang="de-DE" dirty="0"/>
              <a:t>Der Jugendleiter besorgt noch Zigaretten und einen Kasten Bier.</a:t>
            </a:r>
          </a:p>
          <a:p>
            <a:r>
              <a:rPr lang="de-DE" dirty="0"/>
              <a:t>Das Geburtstagskind hilft häufig bei Arbeiten im Schützenverein mit.</a:t>
            </a:r>
          </a:p>
          <a:p>
            <a:endParaRPr lang="de-DE" dirty="0"/>
          </a:p>
          <a:p>
            <a:r>
              <a:rPr lang="de-DE" dirty="0"/>
              <a:t>Frage:</a:t>
            </a:r>
          </a:p>
          <a:p>
            <a:r>
              <a:rPr lang="de-DE" dirty="0"/>
              <a:t>Entspricht das den gesetzlichen Vorschriften? Erlaubt?</a:t>
            </a:r>
          </a:p>
          <a:p>
            <a:r>
              <a:rPr lang="de-DE" sz="2000" b="1" dirty="0">
                <a:solidFill>
                  <a:srgbClr val="FF0000"/>
                </a:solidFill>
                <a:highlight>
                  <a:srgbClr val="FFFF00"/>
                </a:highlight>
              </a:rPr>
              <a:t>N E I N !</a:t>
            </a:r>
          </a:p>
          <a:p>
            <a:r>
              <a:rPr lang="de-DE" dirty="0">
                <a:highlight>
                  <a:srgbClr val="FFFF00"/>
                </a:highlight>
              </a:rPr>
              <a:t>Jugendschutzgesetz beachten.</a:t>
            </a:r>
          </a:p>
          <a:p>
            <a:pPr marL="342900" indent="-342900">
              <a:buAutoNum type="arabicPeriod"/>
            </a:pPr>
            <a:r>
              <a:rPr lang="de-DE" dirty="0">
                <a:highlight>
                  <a:srgbClr val="FFFF00"/>
                </a:highlight>
              </a:rPr>
              <a:t>Keine Abgabe von Tabak an Kinder und Jugendliche unter 18 Jahren</a:t>
            </a:r>
          </a:p>
          <a:p>
            <a:pPr marL="342900" indent="-342900">
              <a:buAutoNum type="arabicPeriod"/>
            </a:pPr>
            <a:r>
              <a:rPr lang="de-DE" dirty="0">
                <a:highlight>
                  <a:srgbClr val="FFFF00"/>
                </a:highlight>
              </a:rPr>
              <a:t>Keine Abgabe von harten Alkohol an Kinder und Jugendliche unter 18 Jahre</a:t>
            </a:r>
          </a:p>
          <a:p>
            <a:pPr marL="342900" indent="-342900">
              <a:buAutoNum type="arabicPeriod"/>
            </a:pPr>
            <a:endParaRPr lang="de-DE" dirty="0">
              <a:highlight>
                <a:srgbClr val="FFFF00"/>
              </a:highlight>
            </a:endParaRPr>
          </a:p>
          <a:p>
            <a:pPr marL="342900" indent="-342900">
              <a:buAutoNum type="arabicPeriod"/>
            </a:pPr>
            <a:r>
              <a:rPr lang="de-DE" dirty="0">
                <a:highlight>
                  <a:srgbClr val="FFFF00"/>
                </a:highlight>
              </a:rPr>
              <a:t>KEINE Ausnahme erlaubt! Jugendleiter oder Andere stehen nicht über dem Gesetz</a:t>
            </a:r>
          </a:p>
        </p:txBody>
      </p:sp>
      <p:sp>
        <p:nvSpPr>
          <p:cNvPr id="5" name="Textfeld 4">
            <a:extLst>
              <a:ext uri="{FF2B5EF4-FFF2-40B4-BE49-F238E27FC236}">
                <a16:creationId xmlns:a16="http://schemas.microsoft.com/office/drawing/2014/main" id="{E759A4B6-97BB-45C0-9A17-2F558F9E9439}"/>
              </a:ext>
            </a:extLst>
          </p:cNvPr>
          <p:cNvSpPr txBox="1"/>
          <p:nvPr/>
        </p:nvSpPr>
        <p:spPr>
          <a:xfrm>
            <a:off x="304795" y="1103867"/>
            <a:ext cx="7337265" cy="523220"/>
          </a:xfrm>
          <a:prstGeom prst="rect">
            <a:avLst/>
          </a:prstGeom>
          <a:noFill/>
        </p:spPr>
        <p:txBody>
          <a:bodyPr wrap="none" rtlCol="0">
            <a:spAutoFit/>
          </a:bodyPr>
          <a:lstStyle/>
          <a:p>
            <a:r>
              <a:rPr lang="de-DE" sz="2800" b="1" dirty="0">
                <a:solidFill>
                  <a:srgbClr val="0000FF"/>
                </a:solidFill>
              </a:rPr>
              <a:t>Jetzt habe ich noch eine Frage an euch….</a:t>
            </a:r>
          </a:p>
        </p:txBody>
      </p:sp>
    </p:spTree>
    <p:extLst>
      <p:ext uri="{BB962C8B-B14F-4D97-AF65-F5344CB8AC3E}">
        <p14:creationId xmlns:p14="http://schemas.microsoft.com/office/powerpoint/2010/main" val="2493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1000"/>
                                        <p:tgtEl>
                                          <p:spTgt spid="2">
                                            <p:txEl>
                                              <p:pRg st="9" end="9"/>
                                            </p:txEl>
                                          </p:spTgt>
                                        </p:tgtEl>
                                      </p:cBhvr>
                                    </p:animEffect>
                                    <p:anim calcmode="lin" valueType="num">
                                      <p:cBhvr>
                                        <p:cTn id="1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1000"/>
                                        <p:tgtEl>
                                          <p:spTgt spid="2">
                                            <p:txEl>
                                              <p:pRg st="10" end="10"/>
                                            </p:txEl>
                                          </p:spTgt>
                                        </p:tgtEl>
                                      </p:cBhvr>
                                    </p:animEffect>
                                    <p:anim calcmode="lin" valueType="num">
                                      <p:cBhvr>
                                        <p:cTn id="2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1" end="11"/>
                                            </p:txEl>
                                          </p:spTgt>
                                        </p:tgtEl>
                                        <p:attrNameLst>
                                          <p:attrName>style.visibility</p:attrName>
                                        </p:attrNameLst>
                                      </p:cBhvr>
                                      <p:to>
                                        <p:strVal val="visible"/>
                                      </p:to>
                                    </p:set>
                                    <p:animEffect transition="in" filter="fade">
                                      <p:cBhvr>
                                        <p:cTn id="26" dur="1000"/>
                                        <p:tgtEl>
                                          <p:spTgt spid="2">
                                            <p:txEl>
                                              <p:pRg st="11" end="11"/>
                                            </p:txEl>
                                          </p:spTgt>
                                        </p:tgtEl>
                                      </p:cBhvr>
                                    </p:animEffect>
                                    <p:anim calcmode="lin" valueType="num">
                                      <p:cBhvr>
                                        <p:cTn id="27"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animEffect transition="in" filter="fade">
                                      <p:cBhvr>
                                        <p:cTn id="33" dur="1000"/>
                                        <p:tgtEl>
                                          <p:spTgt spid="2">
                                            <p:txEl>
                                              <p:pRg st="13" end="13"/>
                                            </p:txEl>
                                          </p:spTgt>
                                        </p:tgtEl>
                                      </p:cBhvr>
                                    </p:animEffect>
                                    <p:anim calcmode="lin" valueType="num">
                                      <p:cBhvr>
                                        <p:cTn id="34"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524FB97-DE1F-45C4-867D-5AD4C568A76A}"/>
              </a:ext>
            </a:extLst>
          </p:cNvPr>
          <p:cNvSpPr txBox="1">
            <a:spLocks noChangeArrowheads="1"/>
          </p:cNvSpPr>
          <p:nvPr/>
        </p:nvSpPr>
        <p:spPr>
          <a:xfrm>
            <a:off x="890588" y="1781175"/>
            <a:ext cx="6981825" cy="4449763"/>
          </a:xfrm>
          <a:prstGeom prst="rect">
            <a:avLst/>
          </a:prstGeom>
        </p:spPr>
        <p:txBody>
          <a:bodyPr/>
          <a:lst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a:lstStyle>
          <a:p>
            <a:pPr algn="ctr" eaLnBrk="1" hangingPunct="1">
              <a:defRPr/>
            </a:pPr>
            <a:endParaRPr lang="de-DE" altLang="de-DE" sz="5400" b="1" i="1" dirty="0">
              <a:solidFill>
                <a:schemeClr val="accent2"/>
              </a:solidFill>
            </a:endParaRPr>
          </a:p>
        </p:txBody>
      </p:sp>
      <p:pic>
        <p:nvPicPr>
          <p:cNvPr id="6" name="Grafik 5">
            <a:extLst>
              <a:ext uri="{FF2B5EF4-FFF2-40B4-BE49-F238E27FC236}">
                <a16:creationId xmlns:a16="http://schemas.microsoft.com/office/drawing/2014/main" id="{981C7912-F2C9-4DA7-BF97-2E4DBDF49485}"/>
              </a:ext>
            </a:extLst>
          </p:cNvPr>
          <p:cNvPicPr>
            <a:picLocks noChangeAspect="1"/>
          </p:cNvPicPr>
          <p:nvPr/>
        </p:nvPicPr>
        <p:blipFill>
          <a:blip r:embed="rId2"/>
          <a:stretch>
            <a:fillRect/>
          </a:stretch>
        </p:blipFill>
        <p:spPr>
          <a:xfrm>
            <a:off x="947231" y="1408712"/>
            <a:ext cx="7249537" cy="4963218"/>
          </a:xfrm>
          <a:prstGeom prst="rect">
            <a:avLst/>
          </a:prstGeom>
        </p:spPr>
      </p:pic>
    </p:spTree>
    <p:extLst>
      <p:ext uri="{BB962C8B-B14F-4D97-AF65-F5344CB8AC3E}">
        <p14:creationId xmlns:p14="http://schemas.microsoft.com/office/powerpoint/2010/main" val="25449127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524FB97-DE1F-45C4-867D-5AD4C568A76A}"/>
              </a:ext>
            </a:extLst>
          </p:cNvPr>
          <p:cNvSpPr txBox="1">
            <a:spLocks noChangeArrowheads="1"/>
          </p:cNvSpPr>
          <p:nvPr/>
        </p:nvSpPr>
        <p:spPr>
          <a:xfrm>
            <a:off x="890588" y="1781175"/>
            <a:ext cx="6981825" cy="4449763"/>
          </a:xfrm>
          <a:prstGeom prst="rect">
            <a:avLst/>
          </a:prstGeom>
        </p:spPr>
        <p:txBody>
          <a:bodyPr/>
          <a:lst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a:lstStyle>
          <a:p>
            <a:pPr algn="ctr" eaLnBrk="1" hangingPunct="1">
              <a:defRPr/>
            </a:pPr>
            <a:endParaRPr lang="de-DE" altLang="de-DE" sz="5400" b="1" i="1" dirty="0">
              <a:solidFill>
                <a:schemeClr val="accent2"/>
              </a:solidFill>
            </a:endParaRPr>
          </a:p>
        </p:txBody>
      </p:sp>
      <p:sp>
        <p:nvSpPr>
          <p:cNvPr id="7" name="Textfeld 6">
            <a:extLst>
              <a:ext uri="{FF2B5EF4-FFF2-40B4-BE49-F238E27FC236}">
                <a16:creationId xmlns:a16="http://schemas.microsoft.com/office/drawing/2014/main" id="{97C4DA50-9796-4D35-8C67-C3C9359E1D64}"/>
              </a:ext>
            </a:extLst>
          </p:cNvPr>
          <p:cNvSpPr txBox="1"/>
          <p:nvPr/>
        </p:nvSpPr>
        <p:spPr>
          <a:xfrm>
            <a:off x="793878" y="1144239"/>
            <a:ext cx="8226553" cy="5324535"/>
          </a:xfrm>
          <a:prstGeom prst="rect">
            <a:avLst/>
          </a:prstGeom>
          <a:noFill/>
        </p:spPr>
        <p:txBody>
          <a:bodyPr wrap="square">
            <a:spAutoFit/>
          </a:bodyPr>
          <a:lstStyle/>
          <a:p>
            <a:r>
              <a:rPr lang="de-DE" sz="1600" b="1" dirty="0">
                <a:solidFill>
                  <a:srgbClr val="FF0000"/>
                </a:solidFill>
                <a:highlight>
                  <a:srgbClr val="FBFAF9"/>
                </a:highlight>
              </a:rPr>
              <a:t>VII. </a:t>
            </a:r>
          </a:p>
          <a:p>
            <a:r>
              <a:rPr lang="de-DE" sz="2000" b="1" dirty="0">
                <a:solidFill>
                  <a:srgbClr val="FF0000"/>
                </a:solidFill>
                <a:highlight>
                  <a:srgbClr val="FBFAF9"/>
                </a:highlight>
              </a:rPr>
              <a:t>Rauchen VERBOTEN!</a:t>
            </a:r>
          </a:p>
          <a:p>
            <a:r>
              <a:rPr lang="de-DE" sz="1600" b="1" dirty="0">
                <a:solidFill>
                  <a:srgbClr val="FF0000"/>
                </a:solidFill>
                <a:highlight>
                  <a:srgbClr val="FBFAF9"/>
                </a:highlight>
              </a:rPr>
              <a:t>Rauchen – nur für Erwachsene ab 18 Jahre</a:t>
            </a:r>
          </a:p>
          <a:p>
            <a:endParaRPr lang="de-DE" sz="1600" dirty="0">
              <a:highlight>
                <a:srgbClr val="FBFAF9"/>
              </a:highlight>
            </a:endParaRPr>
          </a:p>
          <a:p>
            <a:r>
              <a:rPr lang="de-DE" sz="1600" dirty="0">
                <a:highlight>
                  <a:srgbClr val="FBFAF9"/>
                </a:highlight>
              </a:rPr>
              <a:t>Das Jugendschutzgesetz ist hier eindeutig und erlaubt auch keine Aus-</a:t>
            </a:r>
          </a:p>
          <a:p>
            <a:r>
              <a:rPr lang="de-DE" sz="1600" dirty="0">
                <a:highlight>
                  <a:srgbClr val="FBFAF9"/>
                </a:highlight>
              </a:rPr>
              <a:t>nahmen. Kinder und Jugendliche dürfen weder Tabakwaren wie </a:t>
            </a:r>
            <a:r>
              <a:rPr lang="de-DE" sz="1600" dirty="0" err="1">
                <a:highlight>
                  <a:srgbClr val="FBFAF9"/>
                </a:highlight>
              </a:rPr>
              <a:t>Ziga</a:t>
            </a:r>
            <a:r>
              <a:rPr lang="de-DE" sz="1600" dirty="0">
                <a:highlight>
                  <a:srgbClr val="FBFAF9"/>
                </a:highlight>
              </a:rPr>
              <a:t>-</a:t>
            </a:r>
          </a:p>
          <a:p>
            <a:r>
              <a:rPr lang="de-DE" sz="1600" dirty="0">
                <a:highlight>
                  <a:srgbClr val="FBFAF9"/>
                </a:highlight>
              </a:rPr>
              <a:t>retten, Zigarren oder Tabak im Geschäft oder im Wege des Versand-</a:t>
            </a:r>
          </a:p>
          <a:p>
            <a:r>
              <a:rPr lang="de-DE" sz="1600" dirty="0" err="1">
                <a:highlight>
                  <a:srgbClr val="FBFAF9"/>
                </a:highlight>
              </a:rPr>
              <a:t>handels</a:t>
            </a:r>
            <a:r>
              <a:rPr lang="de-DE" sz="1600" dirty="0">
                <a:highlight>
                  <a:srgbClr val="FBFAF9"/>
                </a:highlight>
              </a:rPr>
              <a:t> wie Internet- oder Katalogbestellungen kaufen noch darf</a:t>
            </a:r>
          </a:p>
          <a:p>
            <a:r>
              <a:rPr lang="de-DE" sz="1600" dirty="0">
                <a:highlight>
                  <a:srgbClr val="FBFAF9"/>
                </a:highlight>
              </a:rPr>
              <a:t>ihnen das Rauchen in der Öffentlichkeit gestattet werden. Wenn in</a:t>
            </a:r>
          </a:p>
          <a:p>
            <a:r>
              <a:rPr lang="de-DE" sz="1600" dirty="0">
                <a:highlight>
                  <a:srgbClr val="FBFAF9"/>
                </a:highlight>
              </a:rPr>
              <a:t>Wasserpfeifen Tabak geraucht wird, ist das für Minderjährige verboten.</a:t>
            </a:r>
          </a:p>
          <a:p>
            <a:r>
              <a:rPr lang="de-DE" sz="1600" dirty="0">
                <a:solidFill>
                  <a:srgbClr val="FF0000"/>
                </a:solidFill>
                <a:highlight>
                  <a:srgbClr val="FBFAF9"/>
                </a:highlight>
              </a:rPr>
              <a:t>Das Verbot gilt auch für nikotinhaltige und nikotinfreie E-Zigaretten</a:t>
            </a:r>
          </a:p>
          <a:p>
            <a:r>
              <a:rPr lang="de-DE" sz="1600" dirty="0">
                <a:solidFill>
                  <a:srgbClr val="FF0000"/>
                </a:solidFill>
                <a:highlight>
                  <a:srgbClr val="FBFAF9"/>
                </a:highlight>
              </a:rPr>
              <a:t>und E-Shishas. </a:t>
            </a:r>
            <a:r>
              <a:rPr lang="de-DE" sz="1600" dirty="0">
                <a:highlight>
                  <a:srgbClr val="FBFAF9"/>
                </a:highlight>
              </a:rPr>
              <a:t>Mit diesen elektronischen Inhalationsprodukten</a:t>
            </a:r>
          </a:p>
          <a:p>
            <a:r>
              <a:rPr lang="de-DE" sz="1600" dirty="0">
                <a:highlight>
                  <a:srgbClr val="FBFAF9"/>
                </a:highlight>
              </a:rPr>
              <a:t>werden Flüssigkeiten, sogenannte Liquids, verdampft und der dabei</a:t>
            </a:r>
          </a:p>
          <a:p>
            <a:r>
              <a:rPr lang="de-DE" sz="1600" dirty="0">
                <a:highlight>
                  <a:srgbClr val="FBFAF9"/>
                </a:highlight>
              </a:rPr>
              <a:t>entstehende Nebel inhaliert.</a:t>
            </a:r>
          </a:p>
          <a:p>
            <a:r>
              <a:rPr lang="de-DE" sz="1600" dirty="0">
                <a:highlight>
                  <a:srgbClr val="FBFAF9"/>
                </a:highlight>
              </a:rPr>
              <a:t>Um das Abgabeverbot in der Öffentlichkeit zu sichern, müssen</a:t>
            </a:r>
          </a:p>
          <a:p>
            <a:r>
              <a:rPr lang="de-DE" sz="1600" dirty="0">
                <a:highlight>
                  <a:srgbClr val="FBFAF9"/>
                </a:highlight>
              </a:rPr>
              <a:t>öffentlich zugängliche Zigarettenautomaten mit einer Karte bedient</a:t>
            </a:r>
          </a:p>
          <a:p>
            <a:r>
              <a:rPr lang="de-DE" sz="1600" dirty="0">
                <a:highlight>
                  <a:srgbClr val="FBFAF9"/>
                </a:highlight>
              </a:rPr>
              <a:t>werden, mit der das Alter der Karteninhaberin oder des Karteninhabers</a:t>
            </a:r>
          </a:p>
          <a:p>
            <a:r>
              <a:rPr lang="de-DE" sz="1600" dirty="0">
                <a:highlight>
                  <a:srgbClr val="FBFAF9"/>
                </a:highlight>
              </a:rPr>
              <a:t>(über 18 Jahre) festgestellt werden kann.</a:t>
            </a:r>
          </a:p>
          <a:p>
            <a:r>
              <a:rPr lang="de-DE" sz="1600" dirty="0">
                <a:highlight>
                  <a:srgbClr val="FBFAF9"/>
                </a:highlight>
              </a:rPr>
              <a:t>Selbst wenn die Eltern dabei sind, dürfen unter 18-Jährige in der</a:t>
            </a:r>
          </a:p>
          <a:p>
            <a:r>
              <a:rPr lang="de-DE" sz="1600" dirty="0">
                <a:highlight>
                  <a:srgbClr val="FBFAF9"/>
                </a:highlight>
              </a:rPr>
              <a:t>Öffentlichkeit nicht rauchen oder E-Zigaretten und E-Shishas </a:t>
            </a:r>
            <a:r>
              <a:rPr lang="de-DE" sz="1600" dirty="0" err="1">
                <a:highlight>
                  <a:srgbClr val="FBFAF9"/>
                </a:highlight>
              </a:rPr>
              <a:t>konsu</a:t>
            </a:r>
            <a:r>
              <a:rPr lang="de-DE" sz="1600" dirty="0">
                <a:highlight>
                  <a:srgbClr val="FBFAF9"/>
                </a:highlight>
              </a:rPr>
              <a:t>-</a:t>
            </a:r>
          </a:p>
          <a:p>
            <a:r>
              <a:rPr lang="de-DE" sz="1600" dirty="0" err="1">
                <a:highlight>
                  <a:srgbClr val="FBFAF9"/>
                </a:highlight>
              </a:rPr>
              <a:t>mieren</a:t>
            </a:r>
            <a:r>
              <a:rPr lang="de-DE" sz="1600" dirty="0">
                <a:highlight>
                  <a:srgbClr val="FBFAF9"/>
                </a:highlight>
              </a:rPr>
              <a:t>. Ausgenommen ist hier nur der private Bereich.</a:t>
            </a:r>
          </a:p>
        </p:txBody>
      </p:sp>
    </p:spTree>
    <p:extLst>
      <p:ext uri="{BB962C8B-B14F-4D97-AF65-F5344CB8AC3E}">
        <p14:creationId xmlns:p14="http://schemas.microsoft.com/office/powerpoint/2010/main" val="2328014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feld 2">
            <a:extLst>
              <a:ext uri="{FF2B5EF4-FFF2-40B4-BE49-F238E27FC236}">
                <a16:creationId xmlns:a16="http://schemas.microsoft.com/office/drawing/2014/main" id="{0D8864AF-AC0E-4F5C-9195-F3C27A58EDCA}"/>
              </a:ext>
            </a:extLst>
          </p:cNvPr>
          <p:cNvSpPr txBox="1">
            <a:spLocks noChangeArrowheads="1"/>
          </p:cNvSpPr>
          <p:nvPr/>
        </p:nvSpPr>
        <p:spPr bwMode="auto">
          <a:xfrm>
            <a:off x="1014413" y="1682750"/>
            <a:ext cx="57419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de-DE" altLang="de-DE"/>
              <a:t>Diese Präsentation dient als grundlegende Arbeitshilfe und kann an die individuellen Gegebenheiten angepasst werden.  Eine Garantie auf Vollständigkeit kann nicht übernommen werden. </a:t>
            </a:r>
          </a:p>
          <a:p>
            <a:endParaRPr lang="de-DE" altLang="de-DE"/>
          </a:p>
          <a:p>
            <a:endParaRPr lang="de-DE" altLang="de-DE"/>
          </a:p>
          <a:p>
            <a:r>
              <a:rPr lang="de-DE" altLang="de-DE" u="sng"/>
              <a:t>Kontakt und Rückfragen: </a:t>
            </a:r>
          </a:p>
          <a:p>
            <a:r>
              <a:rPr lang="de-DE" altLang="de-DE"/>
              <a:t>Bayerischer Sportschützenbund e. V. </a:t>
            </a:r>
          </a:p>
          <a:p>
            <a:r>
              <a:rPr lang="de-DE" altLang="de-DE"/>
              <a:t>Herr Christian Schröck</a:t>
            </a:r>
          </a:p>
          <a:p>
            <a:r>
              <a:rPr lang="de-DE" altLang="de-DE">
                <a:solidFill>
                  <a:srgbClr val="003300"/>
                </a:solidFill>
                <a:hlinkClick r:id="rId2"/>
              </a:rPr>
              <a:t>christian.schroeck@bssb.bayern</a:t>
            </a:r>
            <a:endParaRPr lang="de-DE" altLang="de-DE">
              <a:solidFill>
                <a:srgbClr val="003300"/>
              </a:solidFill>
            </a:endParaRPr>
          </a:p>
          <a:p>
            <a:r>
              <a:rPr lang="de-DE" altLang="de-DE"/>
              <a:t>Tel. 089/316949-30</a:t>
            </a:r>
          </a:p>
          <a:p>
            <a:endParaRPr lang="de-DE" altLang="de-DE"/>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F6A55B-453F-4DD5-9C52-342888E13AB0}"/>
              </a:ext>
            </a:extLst>
          </p:cNvPr>
          <p:cNvSpPr txBox="1">
            <a:spLocks noChangeArrowheads="1"/>
          </p:cNvSpPr>
          <p:nvPr/>
        </p:nvSpPr>
        <p:spPr>
          <a:xfrm>
            <a:off x="2932113" y="1882775"/>
            <a:ext cx="3551237" cy="1646238"/>
          </a:xfrm>
          <a:prstGeom prst="rect">
            <a:avLst/>
          </a:prstGeom>
        </p:spPr>
        <p:txBody>
          <a:bodyPr/>
          <a:lst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a:lstStyle>
          <a:p>
            <a:pPr eaLnBrk="1" hangingPunct="1">
              <a:defRPr/>
            </a:pPr>
            <a:r>
              <a:rPr lang="de-DE" altLang="de-DE" sz="9600" b="1" dirty="0">
                <a:solidFill>
                  <a:srgbClr val="CC0000"/>
                </a:solidFill>
                <a:effectLst>
                  <a:outerShdw blurRad="38100" dist="38100" dir="2700000" algn="tl">
                    <a:srgbClr val="000000"/>
                  </a:outerShdw>
                </a:effectLst>
              </a:rPr>
              <a:t>Ende</a:t>
            </a:r>
            <a:endParaRPr lang="de-DE" altLang="de-DE" sz="5400" b="1" i="1" dirty="0">
              <a:solidFill>
                <a:schemeClr val="accent2"/>
              </a:solidFill>
            </a:endParaRPr>
          </a:p>
        </p:txBody>
      </p:sp>
      <p:sp>
        <p:nvSpPr>
          <p:cNvPr id="197635" name="Rectangle 3">
            <a:extLst>
              <a:ext uri="{FF2B5EF4-FFF2-40B4-BE49-F238E27FC236}">
                <a16:creationId xmlns:a16="http://schemas.microsoft.com/office/drawing/2014/main" id="{4895F46D-D45C-4F53-8CFC-BC193C6F1EA6}"/>
              </a:ext>
            </a:extLst>
          </p:cNvPr>
          <p:cNvSpPr>
            <a:spLocks noChangeArrowheads="1"/>
          </p:cNvSpPr>
          <p:nvPr/>
        </p:nvSpPr>
        <p:spPr bwMode="auto">
          <a:xfrm>
            <a:off x="609600" y="1711325"/>
            <a:ext cx="8153400" cy="4595813"/>
          </a:xfrm>
          <a:prstGeom prst="rect">
            <a:avLst/>
          </a:prstGeom>
          <a:noFill/>
          <a:ln w="38100">
            <a:solidFill>
              <a:srgbClr val="008000"/>
            </a:solidFill>
            <a:miter lim="800000"/>
            <a:headEnd/>
            <a:tailEnd/>
          </a:ln>
          <a:effectLst>
            <a:prstShdw prst="shdw17" dist="17961" dir="2700000">
              <a:srgbClr val="004D00"/>
            </a:prst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 name="Rectangle 5">
            <a:extLst>
              <a:ext uri="{FF2B5EF4-FFF2-40B4-BE49-F238E27FC236}">
                <a16:creationId xmlns:a16="http://schemas.microsoft.com/office/drawing/2014/main" id="{0BAFEAB7-06D7-48D2-A72E-7FC5D0A83BCF}"/>
              </a:ext>
            </a:extLst>
          </p:cNvPr>
          <p:cNvSpPr>
            <a:spLocks noChangeArrowheads="1"/>
          </p:cNvSpPr>
          <p:nvPr/>
        </p:nvSpPr>
        <p:spPr bwMode="auto">
          <a:xfrm>
            <a:off x="1500188" y="3489325"/>
            <a:ext cx="6405562" cy="2584450"/>
          </a:xfrm>
          <a:prstGeom prst="rect">
            <a:avLst/>
          </a:prstGeom>
          <a:noFill/>
          <a:ln>
            <a:noFill/>
          </a:ln>
          <a:effectLst>
            <a:prstShdw prst="shdw17" dist="17961" dir="2700000">
              <a:schemeClr val="accent1">
                <a:gamma/>
                <a:shade val="60000"/>
                <a:invGamma/>
              </a:schemeClr>
            </a:prstShdw>
          </a:effectLst>
        </p:spPr>
        <p:txBody>
          <a:bodyPr>
            <a:spAutoFit/>
          </a:bodyPr>
          <a:lstStyle/>
          <a:p>
            <a:pPr algn="ctr">
              <a:defRPr/>
            </a:pPr>
            <a:r>
              <a:rPr lang="de-DE" altLang="de-DE" sz="5400" b="1" i="1" dirty="0">
                <a:solidFill>
                  <a:srgbClr val="002060"/>
                </a:solidFill>
                <a:latin typeface="Arial" charset="0"/>
              </a:rPr>
              <a:t>und</a:t>
            </a:r>
            <a:r>
              <a:rPr lang="de-DE" altLang="de-DE" sz="4400" b="1" i="1" dirty="0">
                <a:solidFill>
                  <a:srgbClr val="002060"/>
                </a:solidFill>
                <a:latin typeface="Arial" charset="0"/>
              </a:rPr>
              <a:t> </a:t>
            </a:r>
            <a:r>
              <a:rPr lang="de-DE" altLang="de-DE" sz="5400" b="1" i="1" dirty="0">
                <a:solidFill>
                  <a:srgbClr val="002060"/>
                </a:solidFill>
                <a:latin typeface="Arial" charset="0"/>
              </a:rPr>
              <a:t>vielen Dank</a:t>
            </a:r>
            <a:br>
              <a:rPr lang="de-DE" altLang="de-DE" sz="5400" b="1" i="1" dirty="0">
                <a:solidFill>
                  <a:srgbClr val="002060"/>
                </a:solidFill>
                <a:latin typeface="Arial" charset="0"/>
              </a:rPr>
            </a:br>
            <a:r>
              <a:rPr lang="de-DE" altLang="de-DE" sz="5400" b="1" i="1" dirty="0">
                <a:solidFill>
                  <a:srgbClr val="002060"/>
                </a:solidFill>
                <a:latin typeface="Arial" charset="0"/>
              </a:rPr>
              <a:t>für Ihre</a:t>
            </a:r>
            <a:br>
              <a:rPr lang="de-DE" altLang="de-DE" sz="5400" b="1" i="1" dirty="0">
                <a:solidFill>
                  <a:srgbClr val="002060"/>
                </a:solidFill>
                <a:latin typeface="Arial" charset="0"/>
              </a:rPr>
            </a:br>
            <a:r>
              <a:rPr lang="de-DE" altLang="de-DE" sz="5400" b="1" i="1" dirty="0">
                <a:solidFill>
                  <a:srgbClr val="002060"/>
                </a:solidFill>
                <a:latin typeface="Arial" charset="0"/>
              </a:rPr>
              <a:t>Aufmerksamkeit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9">
            <a:extLst>
              <a:ext uri="{FF2B5EF4-FFF2-40B4-BE49-F238E27FC236}">
                <a16:creationId xmlns:a16="http://schemas.microsoft.com/office/drawing/2014/main" id="{83FF84C5-CCB1-4325-A0F8-D27ADCCF3AF1}"/>
              </a:ext>
            </a:extLst>
          </p:cNvPr>
          <p:cNvSpPr txBox="1">
            <a:spLocks noChangeArrowheads="1"/>
          </p:cNvSpPr>
          <p:nvPr/>
        </p:nvSpPr>
        <p:spPr bwMode="auto">
          <a:xfrm>
            <a:off x="8509000" y="260350"/>
            <a:ext cx="311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200" b="1"/>
              <a:t>7</a:t>
            </a:r>
          </a:p>
        </p:txBody>
      </p:sp>
      <p:sp>
        <p:nvSpPr>
          <p:cNvPr id="7" name="Rechteck 6">
            <a:extLst>
              <a:ext uri="{FF2B5EF4-FFF2-40B4-BE49-F238E27FC236}">
                <a16:creationId xmlns:a16="http://schemas.microsoft.com/office/drawing/2014/main" id="{8B528143-A2C3-4179-AC2C-780C4D149CDD}"/>
              </a:ext>
            </a:extLst>
          </p:cNvPr>
          <p:cNvSpPr/>
          <p:nvPr/>
        </p:nvSpPr>
        <p:spPr>
          <a:xfrm>
            <a:off x="328613" y="1200150"/>
            <a:ext cx="8491537" cy="5355312"/>
          </a:xfrm>
          <a:prstGeom prst="rect">
            <a:avLst/>
          </a:prstGeom>
        </p:spPr>
        <p:txBody>
          <a:bodyPr>
            <a:spAutoFit/>
          </a:bodyPr>
          <a:lstStyle/>
          <a:p>
            <a:pPr marL="285750" indent="-285750">
              <a:buFont typeface="Wingdings" panose="05000000000000000000" pitchFamily="2" charset="2"/>
              <a:buChar char="Ø"/>
              <a:defRPr/>
            </a:pPr>
            <a:r>
              <a:rPr lang="de-DE" dirty="0"/>
              <a:t>Der Bestellausweis ist bei Ausübung der Standaufsicht </a:t>
            </a:r>
            <a:r>
              <a:rPr lang="de-DE" b="1" u="sng" dirty="0"/>
              <a:t>immer</a:t>
            </a:r>
          </a:p>
          <a:p>
            <a:pPr>
              <a:defRPr/>
            </a:pPr>
            <a:r>
              <a:rPr lang="de-DE" b="1" dirty="0"/>
              <a:t>     </a:t>
            </a:r>
            <a:r>
              <a:rPr lang="de-DE" b="1" u="sng" dirty="0"/>
              <a:t>mitzuführen</a:t>
            </a:r>
            <a:r>
              <a:rPr lang="de-DE" b="1" dirty="0"/>
              <a:t> </a:t>
            </a:r>
            <a:r>
              <a:rPr lang="de-DE" dirty="0"/>
              <a:t>und ist bei Kontrollen vorzuzeigen (Ordnungsamt / Polizei)</a:t>
            </a:r>
          </a:p>
          <a:p>
            <a:pPr marL="285750" indent="-285750">
              <a:buFont typeface="Wingdings" panose="05000000000000000000" pitchFamily="2" charset="2"/>
              <a:buChar char="Ø"/>
              <a:defRPr/>
            </a:pPr>
            <a:endParaRPr lang="de-DE" dirty="0"/>
          </a:p>
          <a:p>
            <a:pPr marL="285750" indent="-285750">
              <a:buFont typeface="Wingdings" panose="05000000000000000000" pitchFamily="2" charset="2"/>
              <a:buChar char="Ø"/>
              <a:defRPr/>
            </a:pPr>
            <a:r>
              <a:rPr lang="de-DE" dirty="0"/>
              <a:t>Personen, welche bei </a:t>
            </a:r>
            <a:r>
              <a:rPr lang="de-DE" b="1" u="sng" dirty="0"/>
              <a:t>erlaubnispflichtigen  Waffen</a:t>
            </a:r>
            <a:r>
              <a:rPr lang="de-DE" b="1" dirty="0"/>
              <a:t> </a:t>
            </a:r>
            <a:r>
              <a:rPr lang="de-DE" dirty="0"/>
              <a:t>die Standaufsicht übernehmen müssen:</a:t>
            </a:r>
          </a:p>
          <a:p>
            <a:pPr lvl="1">
              <a:defRPr/>
            </a:pPr>
            <a:r>
              <a:rPr lang="de-DE" dirty="0"/>
              <a:t>	1. Das Zeugnis über den erfolgreichen  Abschluss Lehrgang der</a:t>
            </a:r>
          </a:p>
          <a:p>
            <a:pPr lvl="2">
              <a:defRPr/>
            </a:pPr>
            <a:r>
              <a:rPr lang="de-DE" dirty="0"/>
              <a:t>    Waffensachkunde oder</a:t>
            </a:r>
          </a:p>
          <a:p>
            <a:pPr lvl="2">
              <a:defRPr/>
            </a:pPr>
            <a:r>
              <a:rPr lang="de-DE" dirty="0"/>
              <a:t>2. eine gültige WBK </a:t>
            </a:r>
            <a:r>
              <a:rPr lang="de-DE" b="1" dirty="0">
                <a:solidFill>
                  <a:srgbClr val="FF0000"/>
                </a:solidFill>
              </a:rPr>
              <a:t>zusätzlich mit sich führen!</a:t>
            </a:r>
          </a:p>
          <a:p>
            <a:pPr lvl="1">
              <a:defRPr/>
            </a:pPr>
            <a:endParaRPr lang="de-DE" b="1" dirty="0">
              <a:solidFill>
                <a:srgbClr val="FF0000"/>
              </a:solidFill>
            </a:endParaRPr>
          </a:p>
          <a:p>
            <a:pPr marL="285750" indent="-285750">
              <a:buFont typeface="Wingdings" panose="05000000000000000000" pitchFamily="2" charset="2"/>
              <a:buChar char="Ø"/>
              <a:defRPr/>
            </a:pPr>
            <a:r>
              <a:rPr lang="de-DE" dirty="0"/>
              <a:t>Der Schützenmeister kann im ZMI des BSSB die erfolgreichen Teilnehmer des Lehrganges für „Qualifizierte Standaufsicht“ seines Schützenvereins einsehen.</a:t>
            </a:r>
          </a:p>
          <a:p>
            <a:pPr marL="285750" indent="-285750">
              <a:buFont typeface="Wingdings" panose="05000000000000000000" pitchFamily="2" charset="2"/>
              <a:buChar char="Ø"/>
              <a:defRPr/>
            </a:pPr>
            <a:r>
              <a:rPr lang="de-DE" dirty="0"/>
              <a:t>Eine Kopie der Bestellung ist an den Schützenmeister zu übergeben.</a:t>
            </a:r>
          </a:p>
          <a:p>
            <a:pPr marL="285750" indent="-285750">
              <a:buFont typeface="Wingdings" panose="05000000000000000000" pitchFamily="2" charset="2"/>
              <a:buChar char="Ø"/>
              <a:defRPr/>
            </a:pPr>
            <a:r>
              <a:rPr lang="de-DE" dirty="0"/>
              <a:t>Für Zweit- oder Drittvereine gilt, dem zuständigen Schützenmeister eine </a:t>
            </a:r>
            <a:r>
              <a:rPr lang="de-DE" b="1" dirty="0"/>
              <a:t>Kopie   </a:t>
            </a:r>
            <a:r>
              <a:rPr lang="de-DE" b="1" u="sng" dirty="0"/>
              <a:t>vor Übernahme der Aufsicht</a:t>
            </a:r>
            <a:r>
              <a:rPr lang="de-DE" dirty="0"/>
              <a:t>   auszuhändigen</a:t>
            </a:r>
          </a:p>
          <a:p>
            <a:pPr>
              <a:defRPr/>
            </a:pPr>
            <a:endParaRPr lang="de-DE" dirty="0"/>
          </a:p>
          <a:p>
            <a:pPr marL="285750" indent="-285750">
              <a:buFont typeface="Wingdings" panose="05000000000000000000" pitchFamily="2" charset="2"/>
              <a:buChar char="Ø"/>
              <a:defRPr/>
            </a:pPr>
            <a:r>
              <a:rPr lang="de-DE" b="1" dirty="0">
                <a:solidFill>
                  <a:srgbClr val="002060"/>
                </a:solidFill>
              </a:rPr>
              <a:t>!! </a:t>
            </a:r>
            <a:r>
              <a:rPr lang="de-DE" b="1">
                <a:solidFill>
                  <a:srgbClr val="002060"/>
                </a:solidFill>
              </a:rPr>
              <a:t>Der </a:t>
            </a:r>
            <a:r>
              <a:rPr lang="de-DE" b="1" dirty="0">
                <a:solidFill>
                  <a:srgbClr val="002060"/>
                </a:solidFill>
              </a:rPr>
              <a:t>Schützenmeister muss die neue Aufsicht am </a:t>
            </a:r>
            <a:r>
              <a:rPr lang="de-DE" b="1">
                <a:solidFill>
                  <a:srgbClr val="002060"/>
                </a:solidFill>
              </a:rPr>
              <a:t>Schießstand einweisen und bestellen !!</a:t>
            </a:r>
            <a:endParaRPr lang="de-DE" b="1" dirty="0">
              <a:solidFill>
                <a:srgbClr val="002060"/>
              </a:solidFill>
            </a:endParaRPr>
          </a:p>
          <a:p>
            <a:pPr>
              <a:defRPr/>
            </a:pPr>
            <a:r>
              <a:rPr lang="de-DE" b="1" dirty="0">
                <a:effectLst>
                  <a:outerShdw blurRad="38100" dist="38100" dir="2700000" algn="tl">
                    <a:srgbClr val="000000">
                      <a:alpha val="43137"/>
                    </a:srgbClr>
                  </a:outerShdw>
                </a:effectLst>
              </a:rPr>
              <a:t>Empfehlung:</a:t>
            </a:r>
            <a:r>
              <a:rPr lang="de-DE" dirty="0"/>
              <a:t> 	</a:t>
            </a:r>
            <a:r>
              <a:rPr lang="de-DE" b="1" dirty="0">
                <a:solidFill>
                  <a:srgbClr val="FF0000"/>
                </a:solidFill>
              </a:rPr>
              <a:t>Bitte macht nur bei den Vereinen Standaufsicht, 							welche beim BSSB Mitglied sind.</a:t>
            </a:r>
          </a:p>
        </p:txBody>
      </p:sp>
      <p:sp>
        <p:nvSpPr>
          <p:cNvPr id="2" name="Datumsplatzhalter 1">
            <a:extLst>
              <a:ext uri="{FF2B5EF4-FFF2-40B4-BE49-F238E27FC236}">
                <a16:creationId xmlns:a16="http://schemas.microsoft.com/office/drawing/2014/main" id="{739EFEDA-4C41-4A0D-AE10-2A8D10BEBC5B}"/>
              </a:ext>
            </a:extLst>
          </p:cNvPr>
          <p:cNvSpPr>
            <a:spLocks noGrp="1"/>
          </p:cNvSpPr>
          <p:nvPr>
            <p:ph type="dt" sz="half" idx="10"/>
          </p:nvPr>
        </p:nvSpPr>
        <p:spPr/>
        <p:txBody>
          <a:bodyPr/>
          <a:lstStyle/>
          <a:p>
            <a:pPr>
              <a:defRPr/>
            </a:pPr>
            <a:r>
              <a:rPr lang="de-DE"/>
              <a:t>05.07.2025</a:t>
            </a:r>
          </a:p>
        </p:txBody>
      </p:sp>
      <p:sp>
        <p:nvSpPr>
          <p:cNvPr id="3" name="Fußzeilenplatzhalter 2">
            <a:extLst>
              <a:ext uri="{FF2B5EF4-FFF2-40B4-BE49-F238E27FC236}">
                <a16:creationId xmlns:a16="http://schemas.microsoft.com/office/drawing/2014/main" id="{DA96D9B5-F29E-4405-AB7F-B699D2E55731}"/>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5A2A67C1-3045-40D5-A970-7B619FB69B0A}"/>
              </a:ext>
            </a:extLst>
          </p:cNvPr>
          <p:cNvSpPr>
            <a:spLocks noGrp="1"/>
          </p:cNvSpPr>
          <p:nvPr>
            <p:ph type="sldNum" sz="quarter" idx="12"/>
          </p:nvPr>
        </p:nvSpPr>
        <p:spPr/>
        <p:txBody>
          <a:bodyPr/>
          <a:lstStyle/>
          <a:p>
            <a:pPr>
              <a:defRPr/>
            </a:pPr>
            <a:fld id="{FA0B4188-9BC6-4956-8E35-CFB291E38C4E}" type="slidenum">
              <a:rPr lang="de-DE" altLang="de-DE" smtClean="0"/>
              <a:pPr>
                <a:defRPr/>
              </a:pPr>
              <a:t>9</a:t>
            </a:fld>
            <a:endParaRPr lang="de-DE" altLang="de-DE"/>
          </a:p>
        </p:txBody>
      </p:sp>
    </p:spTree>
  </p:cSld>
  <p:clrMapOvr>
    <a:masterClrMapping/>
  </p:clrMapOvr>
  <p:transition spd="slow">
    <p:diamond/>
  </p:transition>
</p:sld>
</file>

<file path=ppt/theme/theme1.xml><?xml version="1.0" encoding="utf-8"?>
<a:theme xmlns:a="http://schemas.openxmlformats.org/drawingml/2006/main" name="Office-Design">
  <a:themeElements>
    <a:clrScheme name="Phoebe">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8766</Words>
  <Application>Microsoft Office PowerPoint</Application>
  <PresentationFormat>Bildschirmpräsentation (4:3)</PresentationFormat>
  <Paragraphs>1081</Paragraphs>
  <Slides>89</Slides>
  <Notes>81</Notes>
  <HiddenSlides>2</HiddenSlides>
  <MMClips>0</MMClips>
  <ScaleCrop>false</ScaleCrop>
  <HeadingPairs>
    <vt:vector size="10"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89</vt:i4>
      </vt:variant>
      <vt:variant>
        <vt:lpstr>Zielgruppenorientierte Präsentationen</vt:lpstr>
      </vt:variant>
      <vt:variant>
        <vt:i4>1</vt:i4>
      </vt:variant>
    </vt:vector>
  </HeadingPairs>
  <TitlesOfParts>
    <vt:vector size="101" baseType="lpstr">
      <vt:lpstr>Arial</vt:lpstr>
      <vt:lpstr>Arial Bold</vt:lpstr>
      <vt:lpstr>Book Antiqua</vt:lpstr>
      <vt:lpstr>Calibri</vt:lpstr>
      <vt:lpstr>Liberation Serif</vt:lpstr>
      <vt:lpstr>Times New Roman</vt:lpstr>
      <vt:lpstr>Verdana</vt:lpstr>
      <vt:lpstr>Wingdings</vt:lpstr>
      <vt:lpstr>Office-Design</vt:lpstr>
      <vt:lpstr>CorelDRAW</vt:lpstr>
      <vt:lpstr>Diagramm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Zielgruppenpräsentation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Elmar Frey</dc:creator>
  <cp:lastModifiedBy>WG</cp:lastModifiedBy>
  <cp:revision>1190</cp:revision>
  <cp:lastPrinted>2019-12-13T11:09:35Z</cp:lastPrinted>
  <dcterms:created xsi:type="dcterms:W3CDTF">2009-12-21T18:28:47Z</dcterms:created>
  <dcterms:modified xsi:type="dcterms:W3CDTF">2025-08-05T15:11:28Z</dcterms:modified>
</cp:coreProperties>
</file>